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rts/chart4.xml" ContentType="application/vnd.openxmlformats-officedocument.drawingml.chart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t-BR"/>
  <c:roundedCorners val="1"/>
  <c:style val="2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dados</c:v>
                </c:pt>
              </c:strCache>
            </c:strRef>
          </c:tx>
          <c:spPr>
            <a:ln w="31750">
              <a:solidFill>
                <a:srgbClr val="C2611F"/>
              </a:solidFill>
            </a:ln>
          </c:spPr>
          <c:marker>
            <c:symbol val="circle"/>
            <c:size val="11"/>
            <c:spPr>
              <a:solidFill>
                <a:srgbClr val="C2611F"/>
              </a:solidFill>
              <a:ln>
                <a:solidFill>
                  <a:srgbClr val="C2611F"/>
                </a:solidFill>
              </a:ln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400</c:v>
                </c:pt>
                <c:pt idx="4">
                  <c:v>600</c:v>
                </c:pt>
                <c:pt idx="5">
                  <c:v>900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50</c:v>
                </c:pt>
                <c:pt idx="1">
                  <c:v>32.258064516129032</c:v>
                </c:pt>
                <c:pt idx="2">
                  <c:v>23.809523809523807</c:v>
                </c:pt>
                <c:pt idx="3">
                  <c:v>15.625</c:v>
                </c:pt>
                <c:pt idx="4">
                  <c:v>11.627906976744185</c:v>
                </c:pt>
                <c:pt idx="5">
                  <c:v>8.4033613445378155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49F-4054-8F6A-879F1D299B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8940872"/>
        <c:axId val="-2129643912"/>
      </c:scatterChart>
      <c:valAx>
        <c:axId val="-2128940872"/>
        <c:scaling>
          <c:orientation val="minMax"/>
          <c:max val="900"/>
          <c:min val="0"/>
        </c:scaling>
        <c:delete val="0"/>
        <c:axPos val="b"/>
        <c:title>
          <c:tx>
            <c:rich>
              <a:bodyPr/>
              <a:lstStyle/>
              <a:p>
                <a:r>
                  <a:rPr lang="pt-BR" sz="1900" b="1"/>
                  <a:t>t (s)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spPr>
          <a:ln>
            <a:solidFill>
              <a:srgbClr val="8A9BA3"/>
            </a:solidFill>
          </a:ln>
        </c:spPr>
        <c:txPr>
          <a:bodyPr/>
          <a:lstStyle/>
          <a:p>
            <a:pPr>
              <a:defRPr sz="1800"/>
            </a:pPr>
            <a:endParaRPr lang="pt-BR"/>
          </a:p>
        </c:txPr>
        <c:crossAx val="-2129643912"/>
        <c:crosses val="min"/>
        <c:crossBetween val="midCat"/>
        <c:majorUnit val="300"/>
      </c:valAx>
      <c:valAx>
        <c:axId val="-2129643912"/>
        <c:scaling>
          <c:orientation val="minMax"/>
          <c:max val="60"/>
          <c:min val="0"/>
        </c:scaling>
        <c:delete val="0"/>
        <c:axPos val="l"/>
        <c:majorGridlines>
          <c:spPr>
            <a:ln>
              <a:solidFill>
                <a:srgbClr val="DCE5E8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pt-BR" sz="1900" b="1"/>
                  <a:t>[A] (mmol/L)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spPr>
          <a:ln>
            <a:solidFill>
              <a:srgbClr val="8A9BA3"/>
            </a:solidFill>
          </a:ln>
        </c:spPr>
        <c:txPr>
          <a:bodyPr/>
          <a:lstStyle/>
          <a:p>
            <a:pPr>
              <a:defRPr sz="1800"/>
            </a:pPr>
            <a:endParaRPr lang="pt-BR"/>
          </a:p>
        </c:txPr>
        <c:crossAx val="-2128940872"/>
        <c:crosses val="autoZero"/>
        <c:crossBetween val="midCat"/>
        <c:majorUnit val="20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rgbClr val="16323A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t-BR"/>
  <c:roundedCorners val="1"/>
  <c:style val="2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dados</c:v>
                </c:pt>
              </c:strCache>
            </c:strRef>
          </c:tx>
          <c:spPr>
            <a:ln w="31750">
              <a:solidFill>
                <a:srgbClr val="C2611F"/>
              </a:solidFill>
            </a:ln>
          </c:spPr>
          <c:marker>
            <c:symbol val="circle"/>
            <c:size val="11"/>
            <c:spPr>
              <a:solidFill>
                <a:srgbClr val="C2611F"/>
              </a:solidFill>
              <a:ln>
                <a:solidFill>
                  <a:srgbClr val="C2611F"/>
                </a:solidFill>
              </a:ln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400</c:v>
                </c:pt>
                <c:pt idx="4">
                  <c:v>600</c:v>
                </c:pt>
                <c:pt idx="5">
                  <c:v>900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-2.9957322735539909</c:v>
                </c:pt>
                <c:pt idx="1">
                  <c:v>-3.4339872044851463</c:v>
                </c:pt>
                <c:pt idx="2">
                  <c:v>-3.7376696182833684</c:v>
                </c:pt>
                <c:pt idx="3">
                  <c:v>-4.1588830833596715</c:v>
                </c:pt>
                <c:pt idx="4">
                  <c:v>-4.4543472962535073</c:v>
                </c:pt>
                <c:pt idx="5">
                  <c:v>-4.7791234931115296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283-4BD5-9282-38491CE23C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8940872"/>
        <c:axId val="-2129643912"/>
      </c:scatterChart>
      <c:valAx>
        <c:axId val="-2128940872"/>
        <c:scaling>
          <c:orientation val="minMax"/>
          <c:max val="900"/>
          <c:min val="0"/>
        </c:scaling>
        <c:delete val="0"/>
        <c:axPos val="b"/>
        <c:title>
          <c:tx>
            <c:rich>
              <a:bodyPr/>
              <a:lstStyle/>
              <a:p>
                <a:r>
                  <a:rPr lang="pt-BR" sz="1900" b="1"/>
                  <a:t>t (s)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spPr>
          <a:ln>
            <a:solidFill>
              <a:srgbClr val="8A9BA3"/>
            </a:solidFill>
          </a:ln>
        </c:spPr>
        <c:txPr>
          <a:bodyPr/>
          <a:lstStyle/>
          <a:p>
            <a:pPr>
              <a:defRPr sz="1800"/>
            </a:pPr>
            <a:endParaRPr lang="pt-BR"/>
          </a:p>
        </c:txPr>
        <c:crossAx val="-2129643912"/>
        <c:crosses val="min"/>
        <c:crossBetween val="midCat"/>
        <c:majorUnit val="300"/>
      </c:valAx>
      <c:valAx>
        <c:axId val="-2129643912"/>
        <c:scaling>
          <c:orientation val="minMax"/>
          <c:max val="-2.5"/>
          <c:min val="-5"/>
        </c:scaling>
        <c:delete val="0"/>
        <c:axPos val="l"/>
        <c:majorGridlines>
          <c:spPr>
            <a:ln>
              <a:solidFill>
                <a:srgbClr val="DCE5E8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pt-BR" sz="1900" b="1"/>
                  <a:t>ln[A]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spPr>
          <a:ln>
            <a:solidFill>
              <a:srgbClr val="8A9BA3"/>
            </a:solidFill>
          </a:ln>
        </c:spPr>
        <c:txPr>
          <a:bodyPr/>
          <a:lstStyle/>
          <a:p>
            <a:pPr>
              <a:defRPr sz="1800"/>
            </a:pPr>
            <a:endParaRPr lang="pt-BR"/>
          </a:p>
        </c:txPr>
        <c:crossAx val="-2128940872"/>
        <c:crosses val="autoZero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rgbClr val="16323A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t-BR"/>
  <c:roundedCorners val="1"/>
  <c:style val="2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dados</c:v>
                </c:pt>
              </c:strCache>
            </c:strRef>
          </c:tx>
          <c:spPr>
            <a:ln w="31750">
              <a:solidFill>
                <a:srgbClr val="3E7C59"/>
              </a:solidFill>
            </a:ln>
          </c:spPr>
          <c:marker>
            <c:symbol val="circle"/>
            <c:size val="11"/>
            <c:spPr>
              <a:solidFill>
                <a:srgbClr val="3E7C59"/>
              </a:solidFill>
              <a:ln>
                <a:solidFill>
                  <a:srgbClr val="3E7C59"/>
                </a:solidFill>
              </a:ln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400</c:v>
                </c:pt>
                <c:pt idx="4">
                  <c:v>600</c:v>
                </c:pt>
                <c:pt idx="5">
                  <c:v>900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20</c:v>
                </c:pt>
                <c:pt idx="1">
                  <c:v>31</c:v>
                </c:pt>
                <c:pt idx="2">
                  <c:v>42</c:v>
                </c:pt>
                <c:pt idx="3">
                  <c:v>64</c:v>
                </c:pt>
                <c:pt idx="4">
                  <c:v>86</c:v>
                </c:pt>
                <c:pt idx="5">
                  <c:v>119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C05-429D-821B-4D7C25F4FB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8940872"/>
        <c:axId val="-2129643912"/>
      </c:scatterChart>
      <c:valAx>
        <c:axId val="-2128940872"/>
        <c:scaling>
          <c:orientation val="minMax"/>
          <c:max val="900"/>
          <c:min val="0"/>
        </c:scaling>
        <c:delete val="0"/>
        <c:axPos val="b"/>
        <c:title>
          <c:tx>
            <c:rich>
              <a:bodyPr/>
              <a:lstStyle/>
              <a:p>
                <a:r>
                  <a:rPr lang="pt-BR" sz="1900" b="1"/>
                  <a:t>t (s)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spPr>
          <a:ln>
            <a:solidFill>
              <a:srgbClr val="8A9BA3"/>
            </a:solidFill>
          </a:ln>
        </c:spPr>
        <c:txPr>
          <a:bodyPr/>
          <a:lstStyle/>
          <a:p>
            <a:pPr>
              <a:defRPr sz="1800"/>
            </a:pPr>
            <a:endParaRPr lang="pt-BR"/>
          </a:p>
        </c:txPr>
        <c:crossAx val="-2129643912"/>
        <c:crosses val="min"/>
        <c:crossBetween val="midCat"/>
        <c:majorUnit val="300"/>
      </c:valAx>
      <c:valAx>
        <c:axId val="-2129643912"/>
        <c:scaling>
          <c:orientation val="minMax"/>
          <c:max val="125"/>
          <c:min val="0"/>
        </c:scaling>
        <c:delete val="0"/>
        <c:axPos val="l"/>
        <c:majorGridlines>
          <c:spPr>
            <a:ln>
              <a:solidFill>
                <a:srgbClr val="DCE5E8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pt-BR" sz="1900" b="1"/>
                  <a:t>1/[A] (L/mol)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spPr>
          <a:ln>
            <a:solidFill>
              <a:srgbClr val="8A9BA3"/>
            </a:solidFill>
          </a:ln>
        </c:spPr>
        <c:txPr>
          <a:bodyPr/>
          <a:lstStyle/>
          <a:p>
            <a:pPr>
              <a:defRPr sz="1800"/>
            </a:pPr>
            <a:endParaRPr lang="pt-BR"/>
          </a:p>
        </c:txPr>
        <c:crossAx val="-2128940872"/>
        <c:crosses val="autoZero"/>
        <c:crossBetween val="midCat"/>
        <c:majorUnit val="40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rgbClr val="16323A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t-BR"/>
  <c:roundedCorners val="1"/>
  <c:style val="2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dados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11"/>
            <c:spPr>
              <a:solidFill>
                <a:srgbClr val="C2611F"/>
              </a:solidFill>
              <a:ln>
                <a:solidFill>
                  <a:srgbClr val="C2611F"/>
                </a:solidFill>
              </a:ln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3.6630036630036629</c:v>
                </c:pt>
                <c:pt idx="1">
                  <c:v>3.3557046979865772</c:v>
                </c:pt>
                <c:pt idx="2">
                  <c:v>3.2467532467532467</c:v>
                </c:pt>
                <c:pt idx="3">
                  <c:v>3.1446540880503147</c:v>
                </c:pt>
                <c:pt idx="4">
                  <c:v>3.0487804878048781</c:v>
                </c:pt>
                <c:pt idx="5">
                  <c:v>2.9585798816568047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-14.055037588529007</c:v>
                </c:pt>
                <c:pt idx="1">
                  <c:v>-10.271656875900595</c:v>
                </c:pt>
                <c:pt idx="2">
                  <c:v>-8.9102357795258449</c:v>
                </c:pt>
                <c:pt idx="3">
                  <c:v>-7.6049104809396209</c:v>
                </c:pt>
                <c:pt idx="4">
                  <c:v>-6.5022901708739722</c:v>
                </c:pt>
                <c:pt idx="5">
                  <c:v>-5.324661341887639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E26-4DF0-9591-AFAC49CB0A59}"/>
            </c:ext>
          </c:extLst>
        </c:ser>
        <c:ser>
          <c:idx val="1"/>
          <c:order val="1"/>
          <c:tx>
            <c:strRef>
              <c:f>Sheet1!$B$9</c:f>
              <c:strCache>
                <c:ptCount val="1"/>
                <c:pt idx="0">
                  <c:v>ajuste</c:v>
                </c:pt>
              </c:strCache>
            </c:strRef>
          </c:tx>
          <c:spPr>
            <a:ln w="44450">
              <a:solidFill>
                <a:srgbClr val="1D7A8C"/>
              </a:solidFill>
            </a:ln>
          </c:spPr>
          <c:marker>
            <c:symbol val="none"/>
          </c:marker>
          <c:xVal>
            <c:numRef>
              <c:f>Sheet1!$A$10:$A$11</c:f>
              <c:numCache>
                <c:formatCode>General</c:formatCode>
                <c:ptCount val="2"/>
                <c:pt idx="0">
                  <c:v>2.9</c:v>
                </c:pt>
                <c:pt idx="1">
                  <c:v>3.7</c:v>
                </c:pt>
              </c:numCache>
            </c:numRef>
          </c:xVal>
          <c:yVal>
            <c:numRef>
              <c:f>Sheet1!$B$10:$B$11</c:f>
              <c:numCache>
                <c:formatCode>General</c:formatCode>
                <c:ptCount val="2"/>
                <c:pt idx="0">
                  <c:v>-4.6168200000000006</c:v>
                </c:pt>
                <c:pt idx="1">
                  <c:v>-14.517460000000003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E26-4DF0-9591-AFAC49CB0A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8940872"/>
        <c:axId val="-2129643912"/>
      </c:scatterChart>
      <c:valAx>
        <c:axId val="-2128940872"/>
        <c:scaling>
          <c:orientation val="minMax"/>
          <c:max val="3.7"/>
          <c:min val="2.9"/>
        </c:scaling>
        <c:delete val="0"/>
        <c:axPos val="b"/>
        <c:title>
          <c:tx>
            <c:rich>
              <a:bodyPr/>
              <a:lstStyle/>
              <a:p>
                <a:r>
                  <a:rPr lang="pt-BR" sz="1900" b="1"/>
                  <a:t>1000 / T  (K⁻¹)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spPr>
          <a:ln>
            <a:solidFill>
              <a:srgbClr val="8A9BA3"/>
            </a:solidFill>
          </a:ln>
        </c:spPr>
        <c:txPr>
          <a:bodyPr/>
          <a:lstStyle/>
          <a:p>
            <a:pPr>
              <a:defRPr sz="1800"/>
            </a:pPr>
            <a:endParaRPr lang="pt-BR"/>
          </a:p>
        </c:txPr>
        <c:crossAx val="-2129643912"/>
        <c:crosses val="min"/>
        <c:crossBetween val="midCat"/>
        <c:majorUnit val="0.2"/>
      </c:valAx>
      <c:valAx>
        <c:axId val="-2129643912"/>
        <c:scaling>
          <c:orientation val="minMax"/>
          <c:max val="-5"/>
          <c:min val="-15"/>
        </c:scaling>
        <c:delete val="0"/>
        <c:axPos val="l"/>
        <c:majorGridlines>
          <c:spPr>
            <a:ln>
              <a:solidFill>
                <a:srgbClr val="DCE5E8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pt-BR" sz="1900" b="1"/>
                  <a:t>ln k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spPr>
          <a:ln>
            <a:solidFill>
              <a:srgbClr val="8A9BA3"/>
            </a:solidFill>
          </a:ln>
        </c:spPr>
        <c:txPr>
          <a:bodyPr/>
          <a:lstStyle/>
          <a:p>
            <a:pPr>
              <a:defRPr sz="1800"/>
            </a:pPr>
            <a:endParaRPr lang="pt-BR"/>
          </a:p>
        </c:txPr>
        <c:crossAx val="-2128940872"/>
        <c:crosses val="autoZero"/>
        <c:crossBetween val="midCat"/>
        <c:majorUnit val="2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rgbClr val="16323A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3485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Aula em dois momentos de 50 min. Momento 1: velocidade, lei de velocidade, ordens 0/1/2, meia-vida e métodos para determinar a ordem. Momento 2: teoria das colisões, estado de transição, Arrhenius, mecanismos, catálise e a ponte com reatores e segurança. Cada momento termina com questões no formato ENADE.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Apresente o mapa. O Momento 1 é 'fenomenológico' (medir e descrever a velocidade); o Momento 2 explica a velocidade em nível molecular e mostra onde isso entra no projeto e na segurança.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Motive com exemplos: amônia (catalisador de Fe), craqueamento catalítico, polimerização (iniciadores com meia-vida especificada), fermentação alcoólica (cinética enzimática).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Início do Momento 1. Meta: sair sabendo escrever e usar leis de velocidade diferenciais e integradas.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Pergunte: se o diamante é termodinamicamente instável, por que é 'eterno'? Porque a energia de ativação para rearranjar a rede é enorme. Estado metaestável = controle cinético.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Na notação de Engenharia (Fogler), a velocidade de consumo de A é −r_A = −d C_A/dt em batelada; a relação entre espécies é −r_A/a = −r_B/b = r_C/c = r_D/d.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Resolva junto. Peça a velocidade de consumo de H2 antes de mostrar: muitos respondem 0,40 × 3 = 1,2 (esquecem de passar pela velocidade da reação).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 lei de velocidade usa a velocidade instantânea. Experimentalmente, a velocidade inicial (tangente em t = 0) é a mais usada, porque nesse instante as concentrações são conhecidas.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Cada fator será explicado molecularmente no Momento 2 (colisões, Maxwell-Boltzmann, catálise). O quarto fator é a porta de entrada para Fenômenos de Transporte: regime cinético × difusivo.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Enfatize: k é constante apenas a temperatura constante. As ordens podem ser inteiras, fracionárias, zero ou até negativas (inibição por produto).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Compare H2 + I2 com H2 + Br2: equações idênticas na forma, leis de velocidade totalmente diferentes (o segundo é um mecanismo em cadeia via radicais). Ordens fracionárias denunciam mecanismos complexos.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Mostre a dedução para ordem 2: v = k[A]² → k = v/[A]² = (mol L⁻¹ s⁻¹)/(mol² L⁻²) = L mol⁻¹ s⁻¹.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Dê 1 minuto para a turma achar m e n. Velocidade inicial: medida antes de os produtos se acumularem (elimina efeito da reação inversa e da inibição por produto).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Unidade de k: (mol L⁻¹ s⁻¹)/(mol³ L⁻³) = L² mol⁻² s⁻¹. Guarde esta lei: no Momento 2 vamos deduzi-la a partir de um mecanismo em duas etapas (pré-equilíbrio).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Faça a integração no quadro, com os limites [A]0 → [A] e 0 → t. É o mesmo cálculo da equação de projeto do reator batelada, que aparece no fim do Momento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Exemplo industrial: decomposição de NH3 sobre tungstênio ou platina quente — a superfície está toda ocupada, então aumentar a pressão de NH3 não acelera. Metabolismo do etanol no fígado também é ~ordem zero.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Mostre que os intervalos de meia-vida são iguais. Consequência importante: o tempo para atingir uma conversão fixa não depende da concentração inicial.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Resolva as três partes com a turma. Na terceira, destaque que 95% (e não 100%) é o alvo realista: a conversão total exigiria tempo infinito.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Contraste com a 1ª ordem: aqui cada meia-vida dura o dobro da anterior, porque t½ = 1/(k[A]) e [A] cai à metade a cada etapa.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Com concentrações iniciais iguais e estequiometria 1:1, v = k[A][B] = k[A]². A condutividade cai porque OH⁻ (muito condutor) é substituído por acetato.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Peça que fotografem. Destaque a linha 'Meia-vida': t½ ∝ [A]0 (ordem 0), independente (ordem 1), ∝ 1/[A]0 (ordem 2). Isso permite achar a ordem variando [A]0 e medindo t½.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Os dados foram gerados com a lei de 2ª ordem. Mostre que ln[A] × t é levemente curvo — com dados experimentais reais (com ruído), só o R² e os resíduos distinguem com segurança.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Método do isolamento: coloca-se todos os reagentes em excesso, menos um; mede-se a ordem nesse um. Repete-se para cada reagente. [H2O] ≈ 1000/18 ≈ 55,5 mol/L.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 integral vai de 0 a X. Estas são as mesmas leis integradas, só reescritas em termos de X. É exatamente a ponte com a disciplina de Cálculo de Reatores.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Deixe votar. Muitos respondem 40 min para as duas.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Mostre a conferência pela fórmula de conversão do slide anterior.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Dê 3 minutos. Antes de corrigir, pergunte quem marcou C (raciocínio linear) e quem marcou E (2ª ordem).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C: 0,9/0,5 × 15 = 27 min. E: na 2ª ordem, t(90%) = 9 t½ = 135 min. B: 1/k = 21,6 min (log 10 = 1). A: ln(1/0,9)/k = 2,3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Questão conceitual. Julgue cada afirmação com V ou F antes de olhar as alternativas.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Retome a tabela de H2 + Br2 e CH3CHO: ordens fracionárias provam a afirmação III falsa.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Início do Momento 2. Meta: explicar k em nível molecular e usar Arrhenius, mecanismos e catálise.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Mostre que o fator e^{-Ea/RT} é o que explica o efeito forte da temperatura: Z cresce só com √T (≈ 1,6% de 298 para 308 K), mas a fração energética quase dobra.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As áreas sombreadas (à direita de Ea) representam as moléculas capazes de reagir. A área total sob cada curva é a mesma (todas as moléculas); o que muda é a forma.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Mostre que a reação inversa tem barreira maior numa reação exotérmica. Importante para reversíveis: aumentar T favorece mais a reação de maior Ea (a endotérmica).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opcional se o tempo apertar. A mensagem: o fator pré-exponencial de Arrhenius tem origem entrópica (orientação) e Ea tem origem entálpica (quebra/formação de ligações).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 forma linear é a base do gráfico de Arrhenius (próximo slide): ln k × 1/T dá reta de inclinação −Ea/R.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Ajuste por mínimos quadrados dos 6 pontos: inclinação −12 376 K, Ea ≈ 102,9 kJ/mol, ln A ≈ 31,27 (A ≈ 3,8 × 10¹³ s⁻¹, típico de reação unimolecular). Fonte dos dados: Daniels e Johnston (1921), reproduzidos em livros-texto de físico-química.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Ea = 8,314 × ln 2 / (1/298 − 1/308) = 52,9 kJ/mol. Para Ea = 100 kJ/mol, +10 °C multiplica k por ~3,7.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Molecularidade é conceito de etapa elementar (quantas moléculas colidem); ordem é conceito experimental da reação global. Não confundir.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Analogia: linha de produção — a vazão é a da estação mais lenta. O CO só entra depois da etapa lenta, por isso não aparece na lei.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 intermediário N2O2 não pode aparecer na lei final: foi eliminado pela constante de equilíbrio. Energia de ativação aparente negativa: E_obs = Ea2 + ΔH1, com ΔH1 &lt; 0 e grande em módulo.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opcional se o tempo apertar. M é qualquer molécula que colide e ativa A. A aproximação do estado estacionário é a mesma usada em Michaelis-Menten e em reações em cadeia.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Intermediário: mínimo local, tem tempo de vida mensurável (pode ser detectado por espectroscopia). Estado de transição: máximo, não isolável.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Frase-chave para prova: o catalisador faz o sistema chegar mais rápido ao equilíbrio, mas não muda a composição de equilíbrio.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Seta laranja: barreira sem catalisador (medida do nível dos reagentes ao pico). Seta teal: maior barreira com catalisador. Contas: exp(25000/(8,314 × 298)) = exp(10,09) ≈ 2,4 × 10⁴.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Isto explica a ordem zero da decomposição de NH3 sobre W: a superfície saturada (KP ≫ 1). Etapas 1 e 5 são transferência de massa; 2 a 4 são a cinética intrínseca.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opcional se o tempo apertar. KM é a concentração de substrato em que v = Vmáx/2. Liga com o Projeto Integrador de produção de etanol por fermentação.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τ = V/v0 (tempo espacial). Volume do reator = τ × vazão volumétrica. É o gancho para Cálculo de Reatores: a cinética da físico-química vira volume de equipamento.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opcional se o tempo apertar. Diagrama de Semenov. Com Ea ≈ 50 kJ/mol, +30 K multiplica a geração de calor por ~8. Relatório do US Chemical Safety Board sobre a T2 Laboratories (Jacksonville, 2007).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Dê 3 minutos. Peça que escrevam 1/T1 − 1/T2 antes de multiplicar por Ea/R.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Ea/R = 75 000/8,314 = 9 021 K. 1/298,15 − 1/333,15 = 3,524 × 10⁻⁴ K⁻¹. A regra dos 10 °C falha porque Ea = 75 kJ/mol é maior que os ~53 kJ/mol que ela pressupõe.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Formato típico do ENADE. Julgue I e II separadamente; só depois avalie se II justifica 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As alternativas de asserção-razão são sempre as mesmas no ENADE.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Distrator mais escolhido: A. O erro é achar que catalisador 'desloca' equilíbrio. O ganho de conversão vem da temperatura mais baixa, que o catalisador torna viável.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Discursiva no padrão ENADE. Dê 8 a 10 minutos, ou passe como tarefa se o tempo acabar. Contexto real: fabricantes de peróxidos informam as temperaturas de meia-vida de 10 h, 1 h e 1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Critério para (b): 2,0 pontos pela equação de Arrhenius com T em K; 2,0 pela razão k2/k1; 1,0 pela meia-vida. Erros típicos: T em °C, Ea em kJ com R em 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Cada item corresponde a um distrator visto nas questões de hoje.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de consulta. No ENADE, constantes e dados costumam ser fornecidos; as equações, não.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Encerramento. Se sobrar tempo, peça que cada aluno diga qual conceito foi o mais difícil hoje.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579912D8-43CC-9D30-8EBB-AAA11D95E05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908694" y="91067"/>
            <a:ext cx="1283306" cy="42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778240" y="1280160"/>
            <a:ext cx="2926080" cy="2926080"/>
          </a:xfrm>
          <a:prstGeom prst="ellipse">
            <a:avLst/>
          </a:prstGeom>
          <a:solidFill>
            <a:srgbClr val="125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418320" y="1920240"/>
            <a:ext cx="1645920" cy="1645920"/>
          </a:xfrm>
          <a:prstGeom prst="ellipse">
            <a:avLst/>
          </a:prstGeom>
          <a:solidFill>
            <a:srgbClr val="176D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058400" y="2560320"/>
            <a:ext cx="365760" cy="365760"/>
          </a:xfrm>
          <a:prstGeom prst="ellipse">
            <a:avLst/>
          </a:prstGeom>
          <a:solidFill>
            <a:srgbClr val="8FC9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8FC9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188720"/>
            <a:ext cx="996696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8FC9D4"/>
                </a:solidFill>
                <a:latin typeface="Calibri"/>
              </a:rPr>
              <a:t>ENGENHARIA QUÍMICA  ·  FÍSICO-QUÍMICA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1783080"/>
            <a:ext cx="7863840" cy="21031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5400" b="1">
                <a:solidFill>
                  <a:srgbClr val="FFFFFF"/>
                </a:solidFill>
                <a:latin typeface="Cambria"/>
              </a:rPr>
              <a:t>Cinética Química</a:t>
            </a:r>
          </a:p>
          <a:p>
            <a:pPr algn="l">
              <a:spcAft>
                <a:spcPts val="0"/>
              </a:spcAft>
            </a:pPr>
            <a:r>
              <a:rPr sz="5400" b="1">
                <a:solidFill>
                  <a:srgbClr val="FFFFFF"/>
                </a:solidFill>
                <a:latin typeface="Cambria"/>
              </a:rPr>
              <a:t>velocidade e mecanismo</a:t>
            </a:r>
          </a:p>
        </p:txBody>
      </p:sp>
      <p:sp>
        <p:nvSpPr>
          <p:cNvPr id="9" name="Rectangle 8"/>
          <p:cNvSpPr/>
          <p:nvPr/>
        </p:nvSpPr>
        <p:spPr>
          <a:xfrm>
            <a:off x="868680" y="4041648"/>
            <a:ext cx="2926080" cy="54864"/>
          </a:xfrm>
          <a:prstGeom prst="rect">
            <a:avLst/>
          </a:prstGeom>
          <a:solidFill>
            <a:srgbClr val="8FC9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4315968"/>
            <a:ext cx="7863840" cy="10058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2300" b="0">
                <a:solidFill>
                  <a:srgbClr val="D9EAEE"/>
                </a:solidFill>
                <a:latin typeface="Calibri"/>
              </a:rPr>
              <a:t>Leis de velocidade, Arrhenius, mecanismos e catálise:</a:t>
            </a:r>
          </a:p>
          <a:p>
            <a:pPr algn="l">
              <a:spcAft>
                <a:spcPts val="200"/>
              </a:spcAft>
            </a:pPr>
            <a:r>
              <a:rPr sz="2300" b="0">
                <a:solidFill>
                  <a:srgbClr val="D9EAEE"/>
                </a:solidFill>
                <a:latin typeface="Calibri"/>
              </a:rPr>
              <a:t>da físico-química ao projeto do reator.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486400"/>
            <a:ext cx="7863840" cy="914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2100" b="0">
                <a:solidFill>
                  <a:srgbClr val="FFFFFF"/>
                </a:solidFill>
                <a:latin typeface="Calibri"/>
              </a:rPr>
              <a:t>Dois momentos de 50 minutos</a:t>
            </a:r>
          </a:p>
          <a:p>
            <a:pPr algn="l">
              <a:spcAft>
                <a:spcPts val="200"/>
              </a:spcAft>
            </a:pPr>
            <a:r>
              <a:rPr sz="2100" b="0">
                <a:solidFill>
                  <a:srgbClr val="FFFFFF"/>
                </a:solidFill>
                <a:latin typeface="Calibri"/>
              </a:rPr>
              <a:t>Prof. Vanderlei Inácio de Paula</a:t>
            </a:r>
          </a:p>
        </p:txBody>
      </p:sp>
      <p:pic>
        <p:nvPicPr>
          <p:cNvPr id="13" name="Imagem 12" descr="Logotipo&#10;&#10;Descrição gerada automaticamente">
            <a:extLst>
              <a:ext uri="{FF2B5EF4-FFF2-40B4-BE49-F238E27FC236}">
                <a16:creationId xmlns:a16="http://schemas.microsoft.com/office/drawing/2014/main" id="{5BFEFF43-AA0B-4DB0-3AFA-09B0E8487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694" y="91067"/>
            <a:ext cx="1283306" cy="4279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O percurso de hoje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Dois momentos de 50 minutos, cada um fechado com questões comentadas.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Os minutos são uma referência: nas notas do apresentador há sugestões do que pular se o tempo apertar.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408676" cy="425196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2959" y="2039112"/>
            <a:ext cx="566928" cy="56692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4480" y="2057400"/>
            <a:ext cx="4128515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1D7A8C"/>
                </a:solidFill>
                <a:latin typeface="Cambria"/>
              </a:rPr>
              <a:t>Momento 1 · 50 min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670048"/>
            <a:ext cx="4860036" cy="327355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Velocidade e lei de velocidade · 12 min</a:t>
            </a:r>
          </a:p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Ordens 0, 1 e 2; meia-vida · 18 min</a:t>
            </a:r>
          </a:p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Como achar a ordem · 8 min</a:t>
            </a:r>
          </a:p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Engenharia e questões · 12 min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1636" y="1828800"/>
            <a:ext cx="5408676" cy="425196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505955" y="2039112"/>
            <a:ext cx="566928" cy="566928"/>
          </a:xfrm>
          <a:prstGeom prst="ellipse">
            <a:avLst/>
          </a:prstGeom>
          <a:solidFill>
            <a:srgbClr val="C26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37475" y="2057400"/>
            <a:ext cx="412851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C2611F"/>
                </a:solidFill>
                <a:latin typeface="Cambria"/>
              </a:rPr>
              <a:t>Momento 2 · 50 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5955" y="2670048"/>
            <a:ext cx="4860036" cy="327355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Colisões e estado de transição · 10 min</a:t>
            </a:r>
          </a:p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Arrhenius · 10 min</a:t>
            </a:r>
          </a:p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Mecanismos · 10 min</a:t>
            </a:r>
          </a:p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Catálise, reator e segurança · 10 min</a:t>
            </a:r>
          </a:p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Questões e fechamento · 10 min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Por que cinética para o engenheiro químico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A termodinâmica diz até onde a reação vai; a cinética diz quanto tempo ela leva.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Todo projeto de reator começa com uma lei de velocidade medida em laboratório.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408676" cy="1874519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2959" y="2039112"/>
            <a:ext cx="566928" cy="56692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4480" y="2057400"/>
            <a:ext cx="4128515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Tamanho do reator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670048"/>
            <a:ext cx="4860036" cy="89611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Volume e tempo de residência saem da lei de velocidade.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1636" y="1828800"/>
            <a:ext cx="5408676" cy="1874519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505955" y="2039112"/>
            <a:ext cx="566928" cy="566928"/>
          </a:xfrm>
          <a:prstGeom prst="ellipse">
            <a:avLst/>
          </a:prstGeom>
          <a:solidFill>
            <a:srgbClr val="C26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37475" y="2057400"/>
            <a:ext cx="412851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Seletividade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5955" y="2670048"/>
            <a:ext cx="4860036" cy="89611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Produto desejado × subprodutos: vence a reação mais rápida.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39"/>
            <a:ext cx="5408676" cy="1874519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22959" y="4187952"/>
            <a:ext cx="566928" cy="566928"/>
          </a:xfrm>
          <a:prstGeom prst="ellipse">
            <a:avLst/>
          </a:prstGeom>
          <a:solidFill>
            <a:srgbClr val="3E7C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4206240"/>
            <a:ext cx="4128515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3E7C59"/>
                </a:solidFill>
                <a:latin typeface="Cambria"/>
              </a:rPr>
              <a:t>Segurança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" y="4818888"/>
            <a:ext cx="4860036" cy="8961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Disparo térmico, estabilidade na estocagem, prazo de validade.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1636" y="3977639"/>
            <a:ext cx="5408676" cy="1874519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505955" y="4187952"/>
            <a:ext cx="566928" cy="566928"/>
          </a:xfrm>
          <a:prstGeom prst="ellipse">
            <a:avLst/>
          </a:prstGeom>
          <a:solidFill>
            <a:srgbClr val="0E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7475" y="4206240"/>
            <a:ext cx="412851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0E4C5C"/>
                </a:solidFill>
                <a:latin typeface="Cambria"/>
              </a:rPr>
              <a:t>Catálise e custo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05955" y="4818888"/>
            <a:ext cx="4860036" cy="8961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Operar em T e P menores, com menos energia.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8FC9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1325880"/>
            <a:ext cx="658368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8FC9D4"/>
                </a:solidFill>
                <a:latin typeface="Calibri"/>
              </a:rPr>
              <a:t>MOMENTO 1  ·  50 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965960"/>
            <a:ext cx="6949440" cy="2651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5400" b="1">
                <a:solidFill>
                  <a:srgbClr val="FFFFFF"/>
                </a:solidFill>
                <a:latin typeface="Cambria"/>
              </a:rPr>
              <a:t>Velocidade</a:t>
            </a:r>
          </a:p>
          <a:p>
            <a:pPr algn="l">
              <a:spcAft>
                <a:spcPts val="0"/>
              </a:spcAft>
            </a:pPr>
            <a:r>
              <a:rPr sz="5400" b="1">
                <a:solidFill>
                  <a:srgbClr val="FFFFFF"/>
                </a:solidFill>
                <a:latin typeface="Cambria"/>
              </a:rPr>
              <a:t>e leis de</a:t>
            </a:r>
          </a:p>
          <a:p>
            <a:pPr algn="l">
              <a:spcAft>
                <a:spcPts val="0"/>
              </a:spcAft>
            </a:pPr>
            <a:r>
              <a:rPr sz="5400" b="1">
                <a:solidFill>
                  <a:srgbClr val="FFFFFF"/>
                </a:solidFill>
                <a:latin typeface="Cambria"/>
              </a:rPr>
              <a:t>velocidade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2057400"/>
            <a:ext cx="3749039" cy="32918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300" b="0">
                <a:solidFill>
                  <a:srgbClr val="D9EAEE"/>
                </a:solidFill>
                <a:latin typeface="Calibri"/>
              </a:rPr>
              <a:t>Definição de velocidade</a:t>
            </a:r>
          </a:p>
          <a:p>
            <a:pPr algn="l">
              <a:spcAft>
                <a:spcPts val="1000"/>
              </a:spcAft>
            </a:pPr>
            <a:r>
              <a:rPr sz="2300" b="0">
                <a:solidFill>
                  <a:srgbClr val="D9EAEE"/>
                </a:solidFill>
                <a:latin typeface="Calibri"/>
              </a:rPr>
              <a:t>Lei de velocidade</a:t>
            </a:r>
          </a:p>
          <a:p>
            <a:pPr algn="l">
              <a:spcAft>
                <a:spcPts val="1000"/>
              </a:spcAft>
            </a:pPr>
            <a:r>
              <a:rPr sz="2300" b="0">
                <a:solidFill>
                  <a:srgbClr val="D9EAEE"/>
                </a:solidFill>
                <a:latin typeface="Calibri"/>
              </a:rPr>
              <a:t>Ordem e unidade de k</a:t>
            </a:r>
          </a:p>
          <a:p>
            <a:pPr algn="l">
              <a:spcAft>
                <a:spcPts val="1000"/>
              </a:spcAft>
            </a:pPr>
            <a:r>
              <a:rPr sz="2300" b="0">
                <a:solidFill>
                  <a:srgbClr val="D9EAEE"/>
                </a:solidFill>
                <a:latin typeface="Calibri"/>
              </a:rPr>
              <a:t>Leis integradas</a:t>
            </a:r>
          </a:p>
          <a:p>
            <a:pPr algn="l">
              <a:spcAft>
                <a:spcPts val="1000"/>
              </a:spcAft>
            </a:pPr>
            <a:r>
              <a:rPr sz="2300" b="0">
                <a:solidFill>
                  <a:srgbClr val="D9EAEE"/>
                </a:solidFill>
                <a:latin typeface="Calibri"/>
              </a:rPr>
              <a:t>Meia-vida</a:t>
            </a:r>
          </a:p>
          <a:p>
            <a:pPr algn="l">
              <a:spcAft>
                <a:spcPts val="1000"/>
              </a:spcAft>
            </a:pPr>
            <a:r>
              <a:rPr sz="2300" b="0">
                <a:solidFill>
                  <a:srgbClr val="D9EAEE"/>
                </a:solidFill>
                <a:latin typeface="Calibri"/>
              </a:rPr>
              <a:t>Achar a ordem</a:t>
            </a:r>
          </a:p>
        </p:txBody>
      </p:sp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CC4FDC4C-D1A3-6487-470C-64C7FDD7C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694" y="91067"/>
            <a:ext cx="1283306" cy="42793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Termodinâmica × cinética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Espontânea não quer dizer rápida.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H₂ + O₂ na temperatura ambiente: espontânea, mas estável até uma faísca fornecer a energia de ativação.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408676" cy="246888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205740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Termodinâmica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670048"/>
            <a:ext cx="4860036" cy="14904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ΔG &lt; 0: a reação pode ocorrer.</a:t>
            </a:r>
          </a:p>
          <a:p>
            <a:pPr algn="l">
              <a:spcAft>
                <a:spcPts val="8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K diz até onde ela vai.</a:t>
            </a:r>
          </a:p>
          <a:p>
            <a:pPr algn="l">
              <a:spcAft>
                <a:spcPts val="8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Nada diz sobre o tempo.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1636" y="1828800"/>
            <a:ext cx="5408676" cy="246888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05955" y="205740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Cinética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5955" y="2670048"/>
            <a:ext cx="4860036" cy="14904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k e E</a:t>
            </a:r>
            <a:r>
              <a:rPr sz="2100" b="0" baseline="-25000">
                <a:solidFill>
                  <a:srgbClr val="16323A"/>
                </a:solidFill>
                <a:latin typeface="Calibri"/>
              </a:rPr>
              <a:t>a</a:t>
            </a:r>
            <a:r>
              <a:rPr sz="2100" b="0">
                <a:solidFill>
                  <a:srgbClr val="16323A"/>
                </a:solidFill>
                <a:latin typeface="Calibri"/>
              </a:rPr>
              <a:t>: quão rápido ocorre.</a:t>
            </a:r>
          </a:p>
          <a:p>
            <a:pPr algn="l">
              <a:spcAft>
                <a:spcPts val="8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O mecanismo: por qual caminho.</a:t>
            </a:r>
          </a:p>
          <a:p>
            <a:pPr algn="l">
              <a:spcAft>
                <a:spcPts val="8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Decide o tamanho do reator.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572000"/>
            <a:ext cx="11091672" cy="128016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4572000"/>
            <a:ext cx="10634472" cy="12801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500" b="1">
                <a:solidFill>
                  <a:srgbClr val="0E4C5C"/>
                </a:solidFill>
                <a:latin typeface="Cambria"/>
              </a:rPr>
              <a:t>C(diamante) → C(grafite):  ΔG° ≈ −2,9 kJ/mol</a:t>
            </a:r>
          </a:p>
          <a:p>
            <a:pPr algn="ctr">
              <a:spcAft>
                <a:spcPts val="0"/>
              </a:spcAft>
            </a:pPr>
            <a:r>
              <a:rPr sz="2500" b="1">
                <a:solidFill>
                  <a:srgbClr val="0E4C5C"/>
                </a:solidFill>
                <a:latin typeface="Cambria"/>
              </a:rPr>
              <a:t>e, ainda assim, nada acontece em milhões de anos.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Velocidade de reação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Variação da concentração com o tempo, dividida pelo coeficiente estequiométrico.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Com a divisão pelos coeficientes, a velocidade é um único número para a reação inteira.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91672" cy="82296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10634472" cy="8229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3000" b="1">
                <a:solidFill>
                  <a:srgbClr val="0E4C5C"/>
                </a:solidFill>
                <a:latin typeface="Cambria"/>
              </a:rPr>
              <a:t>a A  +  b B   →   c C  +  d 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788920"/>
            <a:ext cx="11091672" cy="100584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2788920"/>
            <a:ext cx="10634472" cy="10058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700" b="1">
                <a:solidFill>
                  <a:srgbClr val="0E4C5C"/>
                </a:solidFill>
                <a:latin typeface="Cambria"/>
              </a:rPr>
              <a:t>v  =  −(1/a) d[A]/dt  =  −(1/b) d[B]/dt  =  (1/c) d[C]/dt  = 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023360"/>
            <a:ext cx="5408676" cy="210312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59" y="425196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Por que o sinal de menos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4864608"/>
            <a:ext cx="4860036" cy="11247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Reagentes são consumidos: d[A]/dt &lt; 0. O sinal deixa v positiva.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31636" y="4023360"/>
            <a:ext cx="5408676" cy="210312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05955" y="425196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Unidade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05955" y="4864608"/>
            <a:ext cx="4860036" cy="11247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mol·L⁻¹·s⁻¹ no laboratório; mol·m⁻³·s⁻¹ ou kmol·m⁻³·h⁻¹ na indústria.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Exemplo · velocidades na síntese de amônia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Num instante, o NH₃ se forma a 0,40 mol·L⁻¹·s⁻¹.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Pegadinha: “a velocidade da reação” e “a velocidade de consumo do H₂” são números diferentes.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91672" cy="86868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10634472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3200" b="1">
                <a:solidFill>
                  <a:srgbClr val="0E4C5C"/>
                </a:solidFill>
                <a:latin typeface="Cambria"/>
              </a:rPr>
              <a:t>N₂  +  3 H₂   →   2 NH₃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880360"/>
            <a:ext cx="3514344" cy="219456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3108960"/>
            <a:ext cx="2965704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Da reação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721608"/>
            <a:ext cx="2965704" cy="121615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300" b="0">
                <a:solidFill>
                  <a:srgbClr val="16323A"/>
                </a:solidFill>
                <a:latin typeface="Cambria"/>
              </a:rPr>
              <a:t>v = (1/2) × 0,40</a:t>
            </a:r>
          </a:p>
          <a:p>
            <a:pPr algn="l">
              <a:spcAft>
                <a:spcPts val="600"/>
              </a:spcAft>
            </a:pPr>
            <a:r>
              <a:rPr sz="2300" b="0">
                <a:solidFill>
                  <a:srgbClr val="16323A"/>
                </a:solidFill>
                <a:latin typeface="Cambria"/>
              </a:rPr>
              <a:t>v = 0,20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7304" y="2880360"/>
            <a:ext cx="3514344" cy="219456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11624" y="3108960"/>
            <a:ext cx="2965703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Consumo de N₂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624" y="3721608"/>
            <a:ext cx="2965704" cy="121615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300" b="0">
                <a:solidFill>
                  <a:srgbClr val="16323A"/>
                </a:solidFill>
                <a:latin typeface="Cambria"/>
              </a:rPr>
              <a:t>−d[N₂]/dt = v</a:t>
            </a:r>
          </a:p>
          <a:p>
            <a:pPr algn="l">
              <a:spcAft>
                <a:spcPts val="600"/>
              </a:spcAft>
            </a:pPr>
            <a:r>
              <a:rPr sz="2300" b="0">
                <a:solidFill>
                  <a:srgbClr val="16323A"/>
                </a:solidFill>
                <a:latin typeface="Cambria"/>
              </a:rPr>
              <a:t>= 0,20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5968" y="2880360"/>
            <a:ext cx="3514344" cy="2194560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00288" y="3108960"/>
            <a:ext cx="2965703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3E7C59"/>
                </a:solidFill>
                <a:latin typeface="Cambria"/>
              </a:rPr>
              <a:t>Consumo de H₂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0288" y="3721608"/>
            <a:ext cx="2965704" cy="121615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300" b="0">
                <a:solidFill>
                  <a:srgbClr val="16323A"/>
                </a:solidFill>
                <a:latin typeface="Cambria"/>
              </a:rPr>
              <a:t>−d[H₂]/dt = 3 v</a:t>
            </a:r>
          </a:p>
          <a:p>
            <a:pPr algn="l">
              <a:spcAft>
                <a:spcPts val="600"/>
              </a:spcAft>
            </a:pPr>
            <a:r>
              <a:rPr sz="2300" b="0">
                <a:solidFill>
                  <a:srgbClr val="16323A"/>
                </a:solidFill>
                <a:latin typeface="Cambria"/>
              </a:rPr>
              <a:t>= 0,60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5303520"/>
            <a:ext cx="11091672" cy="77724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240" y="5303520"/>
            <a:ext cx="10634472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>
                <a:solidFill>
                  <a:srgbClr val="0E4C5C"/>
                </a:solidFill>
                <a:latin typeface="Cambria"/>
              </a:rPr>
              <a:t>Em todas: mol·L⁻¹·s⁻¹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Velocidade média × instantânea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A média usa dois pontos; a instantânea é a inclinação da tangente.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A velocidade cai ao longo da reação porque os reagentes vão sendo consumidos.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68680" y="5669279"/>
            <a:ext cx="6217920" cy="0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868680" y="1783080"/>
            <a:ext cx="0" cy="3886199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977639" y="5724143"/>
            <a:ext cx="310896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tempo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407" y="1691639"/>
            <a:ext cx="36576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[A]</a:t>
            </a:r>
          </a:p>
        </p:txBody>
      </p:sp>
      <p:sp>
        <p:nvSpPr>
          <p:cNvPr id="9" name="Freeform 8"/>
          <p:cNvSpPr/>
          <p:nvPr/>
        </p:nvSpPr>
        <p:spPr>
          <a:xfrm>
            <a:off x="868680" y="2142309"/>
            <a:ext cx="6035040" cy="3312496"/>
          </a:xfrm>
          <a:custGeom>
            <a:avLst/>
            <a:gdLst/>
            <a:ahLst/>
            <a:cxnLst/>
            <a:rect l="l" t="t" r="r" b="b"/>
            <a:pathLst>
              <a:path w="6035040" h="3312496">
                <a:moveTo>
                  <a:pt x="0" y="0"/>
                </a:moveTo>
                <a:lnTo>
                  <a:pt x="50292" y="81343"/>
                </a:lnTo>
                <a:lnTo>
                  <a:pt x="100584" y="160810"/>
                </a:lnTo>
                <a:lnTo>
                  <a:pt x="150876" y="238445"/>
                </a:lnTo>
                <a:lnTo>
                  <a:pt x="201168" y="314289"/>
                </a:lnTo>
                <a:lnTo>
                  <a:pt x="251460" y="388383"/>
                </a:lnTo>
                <a:lnTo>
                  <a:pt x="301752" y="460769"/>
                </a:lnTo>
                <a:lnTo>
                  <a:pt x="352044" y="531486"/>
                </a:lnTo>
                <a:lnTo>
                  <a:pt x="402336" y="600571"/>
                </a:lnTo>
                <a:lnTo>
                  <a:pt x="452628" y="668064"/>
                </a:lnTo>
                <a:lnTo>
                  <a:pt x="502920" y="733999"/>
                </a:lnTo>
                <a:lnTo>
                  <a:pt x="553212" y="798414"/>
                </a:lnTo>
                <a:lnTo>
                  <a:pt x="603504" y="861343"/>
                </a:lnTo>
                <a:lnTo>
                  <a:pt x="653796" y="922821"/>
                </a:lnTo>
                <a:lnTo>
                  <a:pt x="704088" y="982881"/>
                </a:lnTo>
                <a:lnTo>
                  <a:pt x="754380" y="1041556"/>
                </a:lnTo>
                <a:lnTo>
                  <a:pt x="804672" y="1098878"/>
                </a:lnTo>
                <a:lnTo>
                  <a:pt x="854964" y="1154878"/>
                </a:lnTo>
                <a:lnTo>
                  <a:pt x="905256" y="1209586"/>
                </a:lnTo>
                <a:lnTo>
                  <a:pt x="955548" y="1263032"/>
                </a:lnTo>
                <a:lnTo>
                  <a:pt x="1005840" y="1315246"/>
                </a:lnTo>
                <a:lnTo>
                  <a:pt x="1056132" y="1366255"/>
                </a:lnTo>
                <a:lnTo>
                  <a:pt x="1106424" y="1416088"/>
                </a:lnTo>
                <a:lnTo>
                  <a:pt x="1156716" y="1464772"/>
                </a:lnTo>
                <a:lnTo>
                  <a:pt x="1207008" y="1512333"/>
                </a:lnTo>
                <a:lnTo>
                  <a:pt x="1257300" y="1558797"/>
                </a:lnTo>
                <a:lnTo>
                  <a:pt x="1307592" y="1604189"/>
                </a:lnTo>
                <a:lnTo>
                  <a:pt x="1357884" y="1648535"/>
                </a:lnTo>
                <a:lnTo>
                  <a:pt x="1408176" y="1691858"/>
                </a:lnTo>
                <a:lnTo>
                  <a:pt x="1458468" y="1734181"/>
                </a:lnTo>
                <a:lnTo>
                  <a:pt x="1508760" y="1775529"/>
                </a:lnTo>
                <a:lnTo>
                  <a:pt x="1559052" y="1815923"/>
                </a:lnTo>
                <a:lnTo>
                  <a:pt x="1609344" y="1855385"/>
                </a:lnTo>
                <a:lnTo>
                  <a:pt x="1659636" y="1893937"/>
                </a:lnTo>
                <a:lnTo>
                  <a:pt x="1709928" y="1931600"/>
                </a:lnTo>
                <a:lnTo>
                  <a:pt x="1760220" y="1968395"/>
                </a:lnTo>
                <a:lnTo>
                  <a:pt x="1810512" y="2004340"/>
                </a:lnTo>
                <a:lnTo>
                  <a:pt x="1860804" y="2039457"/>
                </a:lnTo>
                <a:lnTo>
                  <a:pt x="1911096" y="2073764"/>
                </a:lnTo>
                <a:lnTo>
                  <a:pt x="1961388" y="2107280"/>
                </a:lnTo>
                <a:lnTo>
                  <a:pt x="2011680" y="2140022"/>
                </a:lnTo>
                <a:lnTo>
                  <a:pt x="2061972" y="2172010"/>
                </a:lnTo>
                <a:lnTo>
                  <a:pt x="2112264" y="2203259"/>
                </a:lnTo>
                <a:lnTo>
                  <a:pt x="2162556" y="2233789"/>
                </a:lnTo>
                <a:lnTo>
                  <a:pt x="2212848" y="2263613"/>
                </a:lnTo>
                <a:lnTo>
                  <a:pt x="2263140" y="2292751"/>
                </a:lnTo>
                <a:lnTo>
                  <a:pt x="2313432" y="2321216"/>
                </a:lnTo>
                <a:lnTo>
                  <a:pt x="2363724" y="2349024"/>
                </a:lnTo>
                <a:lnTo>
                  <a:pt x="2414016" y="2376191"/>
                </a:lnTo>
                <a:lnTo>
                  <a:pt x="2464308" y="2402732"/>
                </a:lnTo>
                <a:lnTo>
                  <a:pt x="2514600" y="2428661"/>
                </a:lnTo>
                <a:lnTo>
                  <a:pt x="2564892" y="2453991"/>
                </a:lnTo>
                <a:lnTo>
                  <a:pt x="2615184" y="2478738"/>
                </a:lnTo>
                <a:lnTo>
                  <a:pt x="2665476" y="2502913"/>
                </a:lnTo>
                <a:lnTo>
                  <a:pt x="2715768" y="2526531"/>
                </a:lnTo>
                <a:lnTo>
                  <a:pt x="2766060" y="2549605"/>
                </a:lnTo>
                <a:lnTo>
                  <a:pt x="2816352" y="2572146"/>
                </a:lnTo>
                <a:lnTo>
                  <a:pt x="2866644" y="2594167"/>
                </a:lnTo>
                <a:lnTo>
                  <a:pt x="2916936" y="2615681"/>
                </a:lnTo>
                <a:lnTo>
                  <a:pt x="2967228" y="2636698"/>
                </a:lnTo>
                <a:lnTo>
                  <a:pt x="3017520" y="2657231"/>
                </a:lnTo>
                <a:lnTo>
                  <a:pt x="3067812" y="2677290"/>
                </a:lnTo>
                <a:lnTo>
                  <a:pt x="3118104" y="2696886"/>
                </a:lnTo>
                <a:lnTo>
                  <a:pt x="3168396" y="2716030"/>
                </a:lnTo>
                <a:lnTo>
                  <a:pt x="3218688" y="2734733"/>
                </a:lnTo>
                <a:lnTo>
                  <a:pt x="3268980" y="2753005"/>
                </a:lnTo>
                <a:lnTo>
                  <a:pt x="3319272" y="2770855"/>
                </a:lnTo>
                <a:lnTo>
                  <a:pt x="3369564" y="2788293"/>
                </a:lnTo>
                <a:lnTo>
                  <a:pt x="3419856" y="2805330"/>
                </a:lnTo>
                <a:lnTo>
                  <a:pt x="3470148" y="2821973"/>
                </a:lnTo>
                <a:lnTo>
                  <a:pt x="3520440" y="2838233"/>
                </a:lnTo>
                <a:lnTo>
                  <a:pt x="3570732" y="2854117"/>
                </a:lnTo>
                <a:lnTo>
                  <a:pt x="3621024" y="2869635"/>
                </a:lnTo>
                <a:lnTo>
                  <a:pt x="3671316" y="2884796"/>
                </a:lnTo>
                <a:lnTo>
                  <a:pt x="3721608" y="2899606"/>
                </a:lnTo>
                <a:lnTo>
                  <a:pt x="3771900" y="2914075"/>
                </a:lnTo>
                <a:lnTo>
                  <a:pt x="3822192" y="2928211"/>
                </a:lnTo>
                <a:lnTo>
                  <a:pt x="3872484" y="2942020"/>
                </a:lnTo>
                <a:lnTo>
                  <a:pt x="3922776" y="2955511"/>
                </a:lnTo>
                <a:lnTo>
                  <a:pt x="3973068" y="2968691"/>
                </a:lnTo>
                <a:lnTo>
                  <a:pt x="4023360" y="2981566"/>
                </a:lnTo>
                <a:lnTo>
                  <a:pt x="4073652" y="2994145"/>
                </a:lnTo>
                <a:lnTo>
                  <a:pt x="4123944" y="3006434"/>
                </a:lnTo>
                <a:lnTo>
                  <a:pt x="4174236" y="3018439"/>
                </a:lnTo>
                <a:lnTo>
                  <a:pt x="4224528" y="3030167"/>
                </a:lnTo>
                <a:lnTo>
                  <a:pt x="4274820" y="3041625"/>
                </a:lnTo>
                <a:lnTo>
                  <a:pt x="4325112" y="3052819"/>
                </a:lnTo>
                <a:lnTo>
                  <a:pt x="4375404" y="3063754"/>
                </a:lnTo>
                <a:lnTo>
                  <a:pt x="4425696" y="3074438"/>
                </a:lnTo>
                <a:lnTo>
                  <a:pt x="4475988" y="3084875"/>
                </a:lnTo>
                <a:lnTo>
                  <a:pt x="4526280" y="3095071"/>
                </a:lnTo>
                <a:lnTo>
                  <a:pt x="4576572" y="3105032"/>
                </a:lnTo>
                <a:lnTo>
                  <a:pt x="4626864" y="3114763"/>
                </a:lnTo>
                <a:lnTo>
                  <a:pt x="4677156" y="3124270"/>
                </a:lnTo>
                <a:lnTo>
                  <a:pt x="4727448" y="3133557"/>
                </a:lnTo>
                <a:lnTo>
                  <a:pt x="4777740" y="3142631"/>
                </a:lnTo>
                <a:lnTo>
                  <a:pt x="4828032" y="3151495"/>
                </a:lnTo>
                <a:lnTo>
                  <a:pt x="4878324" y="3160155"/>
                </a:lnTo>
                <a:lnTo>
                  <a:pt x="4928616" y="3168615"/>
                </a:lnTo>
                <a:lnTo>
                  <a:pt x="4978908" y="3176879"/>
                </a:lnTo>
                <a:lnTo>
                  <a:pt x="5029200" y="3184954"/>
                </a:lnTo>
                <a:lnTo>
                  <a:pt x="5079492" y="3192842"/>
                </a:lnTo>
                <a:lnTo>
                  <a:pt x="5129784" y="3200548"/>
                </a:lnTo>
                <a:lnTo>
                  <a:pt x="5180076" y="3208076"/>
                </a:lnTo>
                <a:lnTo>
                  <a:pt x="5230368" y="3215431"/>
                </a:lnTo>
                <a:lnTo>
                  <a:pt x="5280660" y="3222616"/>
                </a:lnTo>
                <a:lnTo>
                  <a:pt x="5330952" y="3229635"/>
                </a:lnTo>
                <a:lnTo>
                  <a:pt x="5381244" y="3236493"/>
                </a:lnTo>
                <a:lnTo>
                  <a:pt x="5431536" y="3243192"/>
                </a:lnTo>
                <a:lnTo>
                  <a:pt x="5481828" y="3249737"/>
                </a:lnTo>
                <a:lnTo>
                  <a:pt x="5532120" y="3256131"/>
                </a:lnTo>
                <a:lnTo>
                  <a:pt x="5582412" y="3262377"/>
                </a:lnTo>
                <a:lnTo>
                  <a:pt x="5632704" y="3268480"/>
                </a:lnTo>
                <a:lnTo>
                  <a:pt x="5682996" y="3274441"/>
                </a:lnTo>
                <a:lnTo>
                  <a:pt x="5733288" y="3280266"/>
                </a:lnTo>
                <a:lnTo>
                  <a:pt x="5783580" y="3285955"/>
                </a:lnTo>
                <a:lnTo>
                  <a:pt x="5833872" y="3291514"/>
                </a:lnTo>
                <a:lnTo>
                  <a:pt x="5884164" y="3296944"/>
                </a:lnTo>
                <a:lnTo>
                  <a:pt x="5934456" y="3302250"/>
                </a:lnTo>
                <a:lnTo>
                  <a:pt x="5984748" y="3307432"/>
                </a:lnTo>
                <a:lnTo>
                  <a:pt x="6035040" y="3312496"/>
                </a:lnTo>
              </a:path>
            </a:pathLst>
          </a:custGeom>
          <a:noFill/>
          <a:ln w="57150">
            <a:solidFill>
              <a:srgbClr val="1D7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0" name="Connector 9"/>
          <p:cNvCxnSpPr/>
          <p:nvPr/>
        </p:nvCxnSpPr>
        <p:spPr>
          <a:xfrm>
            <a:off x="1623060" y="3183865"/>
            <a:ext cx="3017520" cy="1872519"/>
          </a:xfrm>
          <a:prstGeom prst="line">
            <a:avLst/>
          </a:prstGeom>
          <a:ln w="38100">
            <a:solidFill>
              <a:srgbClr val="C2611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1773936" y="3657500"/>
            <a:ext cx="2866644" cy="1641513"/>
          </a:xfrm>
          <a:prstGeom prst="line">
            <a:avLst/>
          </a:prstGeom>
          <a:ln w="38100">
            <a:solidFill>
              <a:srgbClr val="3E7C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540763" y="3101569"/>
            <a:ext cx="164592" cy="164592"/>
          </a:xfrm>
          <a:prstGeom prst="ellipse">
            <a:avLst/>
          </a:prstGeom>
          <a:solidFill>
            <a:srgbClr val="C26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4558284" y="4974088"/>
            <a:ext cx="164592" cy="164592"/>
          </a:xfrm>
          <a:prstGeom prst="ellipse">
            <a:avLst/>
          </a:prstGeom>
          <a:solidFill>
            <a:srgbClr val="C26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3049524" y="4352763"/>
            <a:ext cx="164592" cy="164592"/>
          </a:xfrm>
          <a:prstGeom prst="ellipse">
            <a:avLst/>
          </a:prstGeom>
          <a:solidFill>
            <a:srgbClr val="3E7C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7406640" y="1828800"/>
            <a:ext cx="4233672" cy="196596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680960" y="2057400"/>
            <a:ext cx="3685031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Média (secante)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0" y="2670048"/>
            <a:ext cx="3685032" cy="98755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v = −Δ[A] / Δt</a:t>
            </a:r>
          </a:p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entre dois instantes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06640" y="4023360"/>
            <a:ext cx="4233672" cy="2057400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680960" y="4251960"/>
            <a:ext cx="3685031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3E7C59"/>
                </a:solidFill>
                <a:latin typeface="Cambria"/>
              </a:rPr>
              <a:t>Instantânea (tangente)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0" y="4864608"/>
            <a:ext cx="3685032" cy="10789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v = −d[A]/dt</a:t>
            </a:r>
          </a:p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no instante 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O que altera a velocidade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Quatro alavancas, todas usadas na operação de um reator.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No reator industrial, a velocidade observada pode ser limitada pela difusão, não pela química.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408676" cy="1874519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2959" y="2039112"/>
            <a:ext cx="566928" cy="56692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4480" y="2057400"/>
            <a:ext cx="4128515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1D7A8C"/>
                </a:solidFill>
                <a:latin typeface="Cambria"/>
              </a:rPr>
              <a:t>Concentração (ou pressão)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670048"/>
            <a:ext cx="4860036" cy="89611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Mais moléculas por volume, mais colisões.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1636" y="1828800"/>
            <a:ext cx="5408676" cy="1874519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505955" y="2039112"/>
            <a:ext cx="566928" cy="566928"/>
          </a:xfrm>
          <a:prstGeom prst="ellipse">
            <a:avLst/>
          </a:prstGeom>
          <a:solidFill>
            <a:srgbClr val="C26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37475" y="2057400"/>
            <a:ext cx="412851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C2611F"/>
                </a:solidFill>
                <a:latin typeface="Cambria"/>
              </a:rPr>
              <a:t>Temperatura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5955" y="2670048"/>
            <a:ext cx="4860036" cy="89611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Mais moléculas acima de E</a:t>
            </a:r>
            <a:r>
              <a:rPr sz="2100" b="0" baseline="-25000">
                <a:solidFill>
                  <a:srgbClr val="16323A"/>
                </a:solidFill>
                <a:latin typeface="Calibri"/>
              </a:rPr>
              <a:t>a</a:t>
            </a:r>
            <a:r>
              <a:rPr sz="2100" b="0">
                <a:solidFill>
                  <a:srgbClr val="16323A"/>
                </a:solidFill>
                <a:latin typeface="Calibri"/>
              </a:rPr>
              <a:t>: efeito exponencial.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39"/>
            <a:ext cx="5408676" cy="1874519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22959" y="4187952"/>
            <a:ext cx="566928" cy="566928"/>
          </a:xfrm>
          <a:prstGeom prst="ellipse">
            <a:avLst/>
          </a:prstGeom>
          <a:solidFill>
            <a:srgbClr val="3E7C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4206240"/>
            <a:ext cx="4128515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3E7C59"/>
                </a:solidFill>
                <a:latin typeface="Cambria"/>
              </a:rPr>
              <a:t>Catalisador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" y="4818888"/>
            <a:ext cx="4860036" cy="8961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Abre um caminho alternativo, com E</a:t>
            </a:r>
            <a:r>
              <a:rPr sz="2100" b="0" baseline="-25000">
                <a:solidFill>
                  <a:srgbClr val="16323A"/>
                </a:solidFill>
                <a:latin typeface="Calibri"/>
              </a:rPr>
              <a:t>a</a:t>
            </a:r>
            <a:r>
              <a:rPr sz="2100" b="0">
                <a:solidFill>
                  <a:srgbClr val="16323A"/>
                </a:solidFill>
                <a:latin typeface="Calibri"/>
              </a:rPr>
              <a:t> menor.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1636" y="3977639"/>
            <a:ext cx="5408676" cy="1874519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505955" y="4187952"/>
            <a:ext cx="566928" cy="566928"/>
          </a:xfrm>
          <a:prstGeom prst="ellipse">
            <a:avLst/>
          </a:prstGeom>
          <a:solidFill>
            <a:srgbClr val="0E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7475" y="4206240"/>
            <a:ext cx="412851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0E4C5C"/>
                </a:solidFill>
                <a:latin typeface="Cambria"/>
              </a:rPr>
              <a:t>Área de contato e mistura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05955" y="4818888"/>
            <a:ext cx="4860036" cy="8961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Sólido moído e boa agitação aceleram a transferência de massa.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Lei de velocidade (forma diferencial)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Relaciona a velocidade, num instante, com as concentrações nesse instante.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Na Engenharia a mesma lei aparece como −r</a:t>
            </a:r>
            <a:r>
              <a:rPr sz="1400" b="0" baseline="-25000">
                <a:solidFill>
                  <a:srgbClr val="5B6E75"/>
                </a:solidFill>
                <a:latin typeface="Calibri"/>
              </a:rPr>
              <a:t>A</a:t>
            </a:r>
            <a:r>
              <a:rPr sz="1400" b="0">
                <a:solidFill>
                  <a:srgbClr val="5B6E75"/>
                </a:solidFill>
                <a:latin typeface="Calibri"/>
              </a:rPr>
              <a:t> = k C</a:t>
            </a:r>
            <a:r>
              <a:rPr sz="1400" b="0" baseline="-25000">
                <a:solidFill>
                  <a:srgbClr val="5B6E75"/>
                </a:solidFill>
                <a:latin typeface="Calibri"/>
              </a:rPr>
              <a:t>A</a:t>
            </a:r>
            <a:r>
              <a:rPr sz="1400" b="0" baseline="30000">
                <a:solidFill>
                  <a:srgbClr val="5B6E75"/>
                </a:solidFill>
                <a:latin typeface="Calibri"/>
              </a:rPr>
              <a:t>m</a:t>
            </a:r>
            <a:r>
              <a:rPr sz="1400" b="0">
                <a:solidFill>
                  <a:srgbClr val="5B6E75"/>
                </a:solidFill>
                <a:latin typeface="Calibri"/>
              </a:rPr>
              <a:t> C</a:t>
            </a:r>
            <a:r>
              <a:rPr sz="1400" b="0" baseline="-25000">
                <a:solidFill>
                  <a:srgbClr val="5B6E75"/>
                </a:solidFill>
                <a:latin typeface="Calibri"/>
              </a:rPr>
              <a:t>B</a:t>
            </a:r>
            <a:r>
              <a:rPr sz="1400" b="0" baseline="30000">
                <a:solidFill>
                  <a:srgbClr val="5B6E75"/>
                </a:solidFill>
                <a:latin typeface="Calibri"/>
              </a:rPr>
              <a:t>n</a:t>
            </a:r>
            <a:r>
              <a:rPr sz="1400" b="0">
                <a:solidFill>
                  <a:srgbClr val="5B6E75"/>
                </a:solidFill>
                <a:latin typeface="Calibri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91672" cy="100584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10634472" cy="10058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3800" b="1">
                <a:solidFill>
                  <a:srgbClr val="0E4C5C"/>
                </a:solidFill>
                <a:latin typeface="Cambria"/>
              </a:rPr>
              <a:t>v  =  k [A]</a:t>
            </a:r>
            <a:r>
              <a:rPr sz="3800" b="1" baseline="30000">
                <a:solidFill>
                  <a:srgbClr val="0E4C5C"/>
                </a:solidFill>
                <a:latin typeface="Cambria"/>
              </a:rPr>
              <a:t>m</a:t>
            </a:r>
            <a:r>
              <a:rPr sz="3800" b="1">
                <a:solidFill>
                  <a:srgbClr val="0E4C5C"/>
                </a:solidFill>
                <a:latin typeface="Cambria"/>
              </a:rPr>
              <a:t> [B]</a:t>
            </a:r>
            <a:r>
              <a:rPr sz="3800" b="1" baseline="30000">
                <a:solidFill>
                  <a:srgbClr val="0E4C5C"/>
                </a:solidFill>
                <a:latin typeface="Cambria"/>
              </a:rPr>
              <a:t>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063240"/>
            <a:ext cx="3514344" cy="301752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3291840"/>
            <a:ext cx="2965704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904488"/>
            <a:ext cx="2965704" cy="20391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Constante de velocidade: muda com T e com o catalisador, não com as concentrações.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7304" y="3063240"/>
            <a:ext cx="3514344" cy="301752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11624" y="3291840"/>
            <a:ext cx="2965703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m e 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624" y="3904488"/>
            <a:ext cx="2965704" cy="20391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Ordens parciais. Determinadas por experimento.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5968" y="3063240"/>
            <a:ext cx="3514344" cy="3017520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00288" y="3291840"/>
            <a:ext cx="2965703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3E7C59"/>
                </a:solidFill>
                <a:latin typeface="Cambria"/>
              </a:rPr>
              <a:t>m + 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0288" y="3904488"/>
            <a:ext cx="2965704" cy="20391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Ordem global da reação. Define a unidade de 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A ordem não se lê na equação química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Leis de velocidade medidas experimentalmente.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Só numa etapa elementar a ordem coincide com o coeficiente — veremos no Momento 2.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783080"/>
          <a:ext cx="11091672" cy="4224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5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56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3504"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Calibri"/>
                        </a:rPr>
                        <a:t>Reação global</a:t>
                      </a:r>
                    </a:p>
                  </a:txBody>
                  <a:tcPr marL="73152" marR="73152" marT="18288" marB="18288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Calibri"/>
                        </a:rPr>
                        <a:t>Lei experimental</a:t>
                      </a:r>
                    </a:p>
                  </a:txBody>
                  <a:tcPr marL="73152" marR="73152" marT="18288" marB="18288" anchor="ctr">
                    <a:solidFill>
                      <a:srgbClr val="1D7A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H₂ + I₂ → 2 HI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v = k[H₂][I₂]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2 NO + O₂ → 2 NO₂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v = k[NO]²[O₂]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2 N₂O₅ → 4 NO₂ + O₂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v = k[N₂O₅]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H₂ + Br₂ → 2 HBr   (início)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v = k[H₂][Br₂]</a:t>
                      </a:r>
                      <a:r>
                        <a:rPr sz="2300" b="0" baseline="30000">
                          <a:solidFill>
                            <a:srgbClr val="16323A"/>
                          </a:solidFill>
                          <a:latin typeface="Cambria"/>
                        </a:rPr>
                        <a:t>1/2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CH₃CHO → CH₄ + CO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v = k[CH₃CHO]</a:t>
                      </a:r>
                      <a:r>
                        <a:rPr sz="2300" b="0" baseline="30000">
                          <a:solidFill>
                            <a:srgbClr val="16323A"/>
                          </a:solidFill>
                          <a:latin typeface="Cambria"/>
                        </a:rPr>
                        <a:t>3/2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2 NH₃ → N₂ + 3 H₂   (sobre W)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v = k   (ordem zero)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A unidade de k revela a ordem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Para que v saia em mol·L⁻¹·s⁻¹, k precisa compensar as concentrações.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Pegadinha frequente: o enunciado só dá k com unidade — e espera que você deduza a ordem.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10634472" cy="9144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3000" b="1">
                <a:solidFill>
                  <a:srgbClr val="0E4C5C"/>
                </a:solidFill>
                <a:latin typeface="Cambria"/>
              </a:rPr>
              <a:t>Ordem global n:   k  em  (mol/L)</a:t>
            </a:r>
            <a:r>
              <a:rPr sz="3000" b="1" baseline="30000">
                <a:solidFill>
                  <a:srgbClr val="0E4C5C"/>
                </a:solidFill>
                <a:latin typeface="Cambria"/>
              </a:rPr>
              <a:t>1 − n</a:t>
            </a:r>
            <a:r>
              <a:rPr sz="3000" b="1">
                <a:solidFill>
                  <a:srgbClr val="0E4C5C"/>
                </a:solidFill>
                <a:latin typeface="Cambria"/>
              </a:rPr>
              <a:t> · s⁻¹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2926080"/>
          <a:ext cx="5943599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9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Calibri"/>
                        </a:rPr>
                        <a:t>Ordem</a:t>
                      </a:r>
                    </a:p>
                  </a:txBody>
                  <a:tcPr marL="73152" marR="73152" marT="18288" marB="18288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Calibri"/>
                        </a:rPr>
                        <a:t>Unidade de k</a:t>
                      </a:r>
                    </a:p>
                  </a:txBody>
                  <a:tcPr marL="73152" marR="73152" marT="18288" marB="18288" anchor="ctr">
                    <a:solidFill>
                      <a:srgbClr val="1D7A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ctr"/>
                      <a:r>
                        <a:rPr sz="2300" b="1">
                          <a:solidFill>
                            <a:srgbClr val="16323A"/>
                          </a:solidFill>
                          <a:latin typeface="Cambria"/>
                        </a:rPr>
                        <a:t>0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mol·L⁻¹·s⁻¹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ctr"/>
                      <a:r>
                        <a:rPr sz="2300" b="1">
                          <a:solidFill>
                            <a:srgbClr val="16323A"/>
                          </a:solidFill>
                          <a:latin typeface="Cambria"/>
                        </a:rPr>
                        <a:t>1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s⁻¹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ctr"/>
                      <a:r>
                        <a:rPr sz="2300" b="1">
                          <a:solidFill>
                            <a:srgbClr val="16323A"/>
                          </a:solidFill>
                          <a:latin typeface="Cambria"/>
                        </a:rPr>
                        <a:t>2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L·mol⁻¹·s⁻¹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ctr"/>
                      <a:r>
                        <a:rPr sz="2300" b="1">
                          <a:solidFill>
                            <a:srgbClr val="16323A"/>
                          </a:solidFill>
                          <a:latin typeface="Cambria"/>
                        </a:rPr>
                        <a:t>3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L²·mol⁻²·s⁻¹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6766559" y="2926080"/>
            <a:ext cx="4873752" cy="310896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40879" y="3154680"/>
            <a:ext cx="4325112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Leia assim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79" y="3767328"/>
            <a:ext cx="4325112" cy="213055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k em s⁻¹ ou min⁻¹: 1ª ordem.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k com L·mol⁻¹: 2ª ordem.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k com mol·L⁻¹: ordem zero.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Método das velocidades iniciais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2 NO + O₂ → 2 NO₂: velocidades medidas no início de cada experimento, a T constante.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Ao dobrar [NO], v quadruplica. Ao dobrar [O₂], v dobra. O que isso diz?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828800"/>
          <a:ext cx="768096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Calibri"/>
                        </a:rPr>
                        <a:t>Exp.</a:t>
                      </a:r>
                    </a:p>
                  </a:txBody>
                  <a:tcPr marL="73152" marR="73152" marT="18288" marB="18288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Calibri"/>
                        </a:rPr>
                        <a:t>[NO] (mol/L)</a:t>
                      </a:r>
                    </a:p>
                  </a:txBody>
                  <a:tcPr marL="73152" marR="73152" marT="18288" marB="18288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Calibri"/>
                        </a:rPr>
                        <a:t>[O₂] (mol/L)</a:t>
                      </a:r>
                    </a:p>
                  </a:txBody>
                  <a:tcPr marL="73152" marR="73152" marT="18288" marB="18288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Calibri"/>
                        </a:rPr>
                        <a:t>v₀ (mol·L⁻¹·s⁻¹)</a:t>
                      </a:r>
                    </a:p>
                  </a:txBody>
                  <a:tcPr marL="73152" marR="73152" marT="18288" marB="18288" anchor="ctr">
                    <a:solidFill>
                      <a:srgbClr val="1D7A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sz="2300" b="1">
                          <a:solidFill>
                            <a:srgbClr val="16323A"/>
                          </a:solidFill>
                          <a:latin typeface="Cambria"/>
                        </a:rPr>
                        <a:t>1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0,010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0,010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7,0 × 10⁻³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sz="2300" b="1">
                          <a:solidFill>
                            <a:srgbClr val="16323A"/>
                          </a:solidFill>
                          <a:latin typeface="Cambria"/>
                        </a:rPr>
                        <a:t>2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0,020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0,010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2,8 × 10⁻²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sz="2300" b="1">
                          <a:solidFill>
                            <a:srgbClr val="16323A"/>
                          </a:solidFill>
                          <a:latin typeface="Cambria"/>
                        </a:rPr>
                        <a:t>3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0,010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0,020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300" b="0">
                          <a:solidFill>
                            <a:srgbClr val="16323A"/>
                          </a:solidFill>
                          <a:latin typeface="Cambria"/>
                        </a:rPr>
                        <a:t>1,4 × 10⁻²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8503920" y="1828800"/>
            <a:ext cx="3136392" cy="425196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778240" y="2057400"/>
            <a:ext cx="2587751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Estratégia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78240" y="2670048"/>
            <a:ext cx="2587752" cy="327355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Escolha dois experimentos em que só uma concentração muda.</a:t>
            </a:r>
          </a:p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A razão das velocidades isola a ordem daquele reagente.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983480"/>
            <a:ext cx="7680960" cy="109728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4983480"/>
            <a:ext cx="7223760" cy="10972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800" b="1">
                <a:solidFill>
                  <a:srgbClr val="0E4C5C"/>
                </a:solidFill>
                <a:latin typeface="Cambria"/>
              </a:rPr>
              <a:t>v₂ / v₁  =  ([NO]₂ / [NO]₁)</a:t>
            </a:r>
            <a:r>
              <a:rPr sz="2800" b="1" baseline="30000">
                <a:solidFill>
                  <a:srgbClr val="0E4C5C"/>
                </a:solidFill>
                <a:latin typeface="Cambria"/>
              </a:rPr>
              <a:t>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Resolução · ordens e constante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Compare sempre pares que diferem em uma só concentração.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Ordem global 3: k sai em L²·mol⁻²·s⁻¹, como previsto na tabela de unidades.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5408676" cy="233172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Ordem em NO  (exp. 1 → 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624328"/>
            <a:ext cx="4860036" cy="13533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300" b="0">
                <a:solidFill>
                  <a:srgbClr val="16323A"/>
                </a:solidFill>
                <a:latin typeface="Cambria"/>
              </a:rPr>
              <a:t>[NO] × 2  e  v × 4</a:t>
            </a:r>
          </a:p>
          <a:p>
            <a:pPr algn="l">
              <a:spcAft>
                <a:spcPts val="600"/>
              </a:spcAft>
            </a:pPr>
            <a:r>
              <a:rPr sz="2300" b="0">
                <a:solidFill>
                  <a:srgbClr val="16323A"/>
                </a:solidFill>
                <a:latin typeface="Cambria"/>
              </a:rPr>
              <a:t>2</a:t>
            </a:r>
            <a:r>
              <a:rPr sz="2300" b="0" baseline="30000">
                <a:solidFill>
                  <a:srgbClr val="16323A"/>
                </a:solidFill>
                <a:latin typeface="Cambria"/>
              </a:rPr>
              <a:t>m</a:t>
            </a:r>
            <a:r>
              <a:rPr sz="2300" b="0">
                <a:solidFill>
                  <a:srgbClr val="16323A"/>
                </a:solidFill>
                <a:latin typeface="Cambria"/>
              </a:rPr>
              <a:t> = 4   →   m =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1636" y="1783080"/>
            <a:ext cx="5408676" cy="233172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05955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Ordem em O₂  (exp. 1 → 3)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5955" y="2624328"/>
            <a:ext cx="4860036" cy="13533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300" b="0">
                <a:solidFill>
                  <a:srgbClr val="16323A"/>
                </a:solidFill>
                <a:latin typeface="Cambria"/>
              </a:rPr>
              <a:t>[O₂] × 2  e  v × 2</a:t>
            </a:r>
          </a:p>
          <a:p>
            <a:pPr algn="l">
              <a:spcAft>
                <a:spcPts val="600"/>
              </a:spcAft>
            </a:pPr>
            <a:r>
              <a:rPr sz="2300" b="0">
                <a:solidFill>
                  <a:srgbClr val="16323A"/>
                </a:solidFill>
                <a:latin typeface="Cambria"/>
              </a:rPr>
              <a:t>2</a:t>
            </a:r>
            <a:r>
              <a:rPr sz="2300" b="0" baseline="30000">
                <a:solidFill>
                  <a:srgbClr val="16323A"/>
                </a:solidFill>
                <a:latin typeface="Cambria"/>
              </a:rPr>
              <a:t>n</a:t>
            </a:r>
            <a:r>
              <a:rPr sz="2300" b="0">
                <a:solidFill>
                  <a:srgbClr val="16323A"/>
                </a:solidFill>
                <a:latin typeface="Cambria"/>
              </a:rPr>
              <a:t> = 2   →   n = 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34340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4343400"/>
            <a:ext cx="10634472" cy="9144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500" b="1">
                <a:solidFill>
                  <a:srgbClr val="0E4C5C"/>
                </a:solidFill>
                <a:latin typeface="Cambria"/>
              </a:rPr>
              <a:t>v = k [NO]² [O₂]      k = 7,0 × 10⁻³ / (0,010² × 0,010) = 7,0 × 10³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440680"/>
            <a:ext cx="11091672" cy="731520"/>
          </a:xfrm>
          <a:prstGeom prst="roundRect">
            <a:avLst>
              <a:gd name="adj" fmla="val 12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5440680"/>
            <a:ext cx="10634472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>
                <a:solidFill>
                  <a:srgbClr val="3E7C59"/>
                </a:solidFill>
                <a:latin typeface="Cambria"/>
              </a:rPr>
              <a:t>Razão não inteira?   m = ln(v₂/v₁) / ln(c₂/c₁)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Da lei diferencial à lei integrada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Integrar a lei de velocidade dá [A] em função do tempo — o que se mede no reator.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Com n = 0 e n = 2, o mesmo procedimento gera as outras leis integradas.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5408676" cy="429768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1ª ordem: separe e integre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624328"/>
            <a:ext cx="4860036" cy="33192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500" b="0">
                <a:solidFill>
                  <a:srgbClr val="16323A"/>
                </a:solidFill>
                <a:latin typeface="Cambria"/>
              </a:rPr>
              <a:t>−d[A]/dt = k [A]</a:t>
            </a:r>
          </a:p>
          <a:p>
            <a:pPr algn="l">
              <a:spcAft>
                <a:spcPts val="1000"/>
              </a:spcAft>
            </a:pPr>
            <a:r>
              <a:rPr sz="2500" b="0">
                <a:solidFill>
                  <a:srgbClr val="16323A"/>
                </a:solidFill>
                <a:latin typeface="Cambria"/>
              </a:rPr>
              <a:t>d[A] / [A] = −k dt</a:t>
            </a:r>
          </a:p>
          <a:p>
            <a:pPr algn="l">
              <a:spcAft>
                <a:spcPts val="1000"/>
              </a:spcAft>
            </a:pPr>
            <a:r>
              <a:rPr sz="2500" b="0">
                <a:solidFill>
                  <a:srgbClr val="16323A"/>
                </a:solidFill>
                <a:latin typeface="Cambria"/>
              </a:rPr>
              <a:t>∫ d[A]/[A] = −k ∫ dt</a:t>
            </a:r>
          </a:p>
          <a:p>
            <a:pPr algn="l">
              <a:spcAft>
                <a:spcPts val="1000"/>
              </a:spcAft>
            </a:pPr>
            <a:r>
              <a:rPr sz="2500" b="0">
                <a:solidFill>
                  <a:srgbClr val="16323A"/>
                </a:solidFill>
                <a:latin typeface="Cambria"/>
              </a:rPr>
              <a:t>ln([A]/[A]₀) = −k 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1636" y="1783080"/>
            <a:ext cx="5408676" cy="429768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05955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Resultado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5955" y="2624328"/>
            <a:ext cx="4860036" cy="33192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300" b="0">
                <a:solidFill>
                  <a:srgbClr val="16323A"/>
                </a:solidFill>
                <a:latin typeface="Cambria"/>
              </a:rPr>
              <a:t>[A] = [A]₀ · e</a:t>
            </a:r>
            <a:r>
              <a:rPr sz="2300" b="0" baseline="30000">
                <a:solidFill>
                  <a:srgbClr val="16323A"/>
                </a:solidFill>
                <a:latin typeface="Cambria"/>
              </a:rPr>
              <a:t>−kt</a:t>
            </a:r>
          </a:p>
          <a:p>
            <a:pPr algn="l">
              <a:spcAft>
                <a:spcPts val="1200"/>
              </a:spcAft>
            </a:pPr>
            <a:r>
              <a:rPr sz="2300" b="0">
                <a:solidFill>
                  <a:srgbClr val="16323A"/>
                </a:solidFill>
                <a:latin typeface="Cambria"/>
              </a:rPr>
              <a:t>Decaimento exponencial, como na radioatividade.</a:t>
            </a:r>
          </a:p>
          <a:p>
            <a:pPr algn="l">
              <a:spcAft>
                <a:spcPts val="1200"/>
              </a:spcAft>
            </a:pPr>
            <a:r>
              <a:rPr sz="2300" b="0">
                <a:solidFill>
                  <a:srgbClr val="16323A"/>
                </a:solidFill>
                <a:latin typeface="Cambria"/>
              </a:rPr>
              <a:t>Meia-vida, com [A] = [A]₀/2:</a:t>
            </a:r>
          </a:p>
          <a:p>
            <a:pPr algn="l">
              <a:spcAft>
                <a:spcPts val="1200"/>
              </a:spcAft>
            </a:pPr>
            <a:r>
              <a:rPr sz="2300" b="0">
                <a:solidFill>
                  <a:srgbClr val="16323A"/>
                </a:solidFill>
                <a:latin typeface="Cambria"/>
              </a:rPr>
              <a:t>t½ = ln 2 / 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Ordem zero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A velocidade não depende de [A]: v = k, até o reagente acabar.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Na ordem zero a meia-vida encurta à medida que [A] diminui.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10634472" cy="9144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3000" b="1">
                <a:solidFill>
                  <a:srgbClr val="0E4C5C"/>
                </a:solidFill>
                <a:latin typeface="Cambria"/>
              </a:rPr>
              <a:t>[A]  =  [A]₀  −  k t          t½  =  [A]₀ / (2k)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926080"/>
            <a:ext cx="5408676" cy="315468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3154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Quando aparece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767328"/>
            <a:ext cx="4860036" cy="21762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Superfície catalítica saturada.</a:t>
            </a:r>
          </a:p>
          <a:p>
            <a:pPr algn="l">
              <a:spcAft>
                <a:spcPts val="10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Enzima saturada de substrato.</a:t>
            </a:r>
          </a:p>
          <a:p>
            <a:pPr algn="l">
              <a:spcAft>
                <a:spcPts val="10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Fotoquímica limitada pela luz.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734555" y="5577840"/>
            <a:ext cx="4663441" cy="0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6734555" y="3063239"/>
            <a:ext cx="0" cy="2514601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289036" y="5632703"/>
            <a:ext cx="310896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44283" y="2971800"/>
            <a:ext cx="36576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[A]</a:t>
            </a:r>
          </a:p>
        </p:txBody>
      </p:sp>
      <p:sp>
        <p:nvSpPr>
          <p:cNvPr id="14" name="Freeform 13"/>
          <p:cNvSpPr/>
          <p:nvPr/>
        </p:nvSpPr>
        <p:spPr>
          <a:xfrm>
            <a:off x="6734556" y="3458095"/>
            <a:ext cx="4480560" cy="2119745"/>
          </a:xfrm>
          <a:custGeom>
            <a:avLst/>
            <a:gdLst/>
            <a:ahLst/>
            <a:cxnLst/>
            <a:rect l="l" t="t" r="r" b="b"/>
            <a:pathLst>
              <a:path w="4480560" h="2119745">
                <a:moveTo>
                  <a:pt x="0" y="0"/>
                </a:moveTo>
                <a:lnTo>
                  <a:pt x="97403" y="52993"/>
                </a:lnTo>
                <a:lnTo>
                  <a:pt x="194807" y="105987"/>
                </a:lnTo>
                <a:lnTo>
                  <a:pt x="292210" y="158980"/>
                </a:lnTo>
                <a:lnTo>
                  <a:pt x="389614" y="211974"/>
                </a:lnTo>
                <a:lnTo>
                  <a:pt x="487017" y="264968"/>
                </a:lnTo>
                <a:lnTo>
                  <a:pt x="584421" y="317961"/>
                </a:lnTo>
                <a:lnTo>
                  <a:pt x="681824" y="370955"/>
                </a:lnTo>
                <a:lnTo>
                  <a:pt x="779228" y="423949"/>
                </a:lnTo>
                <a:lnTo>
                  <a:pt x="876631" y="476942"/>
                </a:lnTo>
                <a:lnTo>
                  <a:pt x="974035" y="529936"/>
                </a:lnTo>
                <a:lnTo>
                  <a:pt x="1071438" y="582930"/>
                </a:lnTo>
                <a:lnTo>
                  <a:pt x="1168842" y="635923"/>
                </a:lnTo>
                <a:lnTo>
                  <a:pt x="1266245" y="688917"/>
                </a:lnTo>
                <a:lnTo>
                  <a:pt x="1363649" y="741910"/>
                </a:lnTo>
                <a:lnTo>
                  <a:pt x="1461052" y="794904"/>
                </a:lnTo>
                <a:lnTo>
                  <a:pt x="1558456" y="847898"/>
                </a:lnTo>
                <a:lnTo>
                  <a:pt x="1655859" y="900891"/>
                </a:lnTo>
                <a:lnTo>
                  <a:pt x="1753263" y="953885"/>
                </a:lnTo>
                <a:lnTo>
                  <a:pt x="1850666" y="1006879"/>
                </a:lnTo>
                <a:lnTo>
                  <a:pt x="1948070" y="1059872"/>
                </a:lnTo>
                <a:lnTo>
                  <a:pt x="2045473" y="1112866"/>
                </a:lnTo>
                <a:lnTo>
                  <a:pt x="2142877" y="1165860"/>
                </a:lnTo>
                <a:lnTo>
                  <a:pt x="2240280" y="1218853"/>
                </a:lnTo>
                <a:lnTo>
                  <a:pt x="2337683" y="1271847"/>
                </a:lnTo>
                <a:lnTo>
                  <a:pt x="2435087" y="1324840"/>
                </a:lnTo>
                <a:lnTo>
                  <a:pt x="2532490" y="1377834"/>
                </a:lnTo>
                <a:lnTo>
                  <a:pt x="2629894" y="1430828"/>
                </a:lnTo>
                <a:lnTo>
                  <a:pt x="2727297" y="1483821"/>
                </a:lnTo>
                <a:lnTo>
                  <a:pt x="2824701" y="1536815"/>
                </a:lnTo>
                <a:lnTo>
                  <a:pt x="2922104" y="1589809"/>
                </a:lnTo>
                <a:lnTo>
                  <a:pt x="3019508" y="1642802"/>
                </a:lnTo>
                <a:lnTo>
                  <a:pt x="3116911" y="1695796"/>
                </a:lnTo>
                <a:lnTo>
                  <a:pt x="3214315" y="1748790"/>
                </a:lnTo>
                <a:lnTo>
                  <a:pt x="3311718" y="1801783"/>
                </a:lnTo>
                <a:lnTo>
                  <a:pt x="3409122" y="1854777"/>
                </a:lnTo>
                <a:lnTo>
                  <a:pt x="3506525" y="1907770"/>
                </a:lnTo>
                <a:lnTo>
                  <a:pt x="3603929" y="1960764"/>
                </a:lnTo>
                <a:lnTo>
                  <a:pt x="3701332" y="2013758"/>
                </a:lnTo>
                <a:lnTo>
                  <a:pt x="3798736" y="2066751"/>
                </a:lnTo>
                <a:lnTo>
                  <a:pt x="3896139" y="2119745"/>
                </a:lnTo>
                <a:lnTo>
                  <a:pt x="3993543" y="2119745"/>
                </a:lnTo>
                <a:lnTo>
                  <a:pt x="4090946" y="2119745"/>
                </a:lnTo>
                <a:lnTo>
                  <a:pt x="4188350" y="2119745"/>
                </a:lnTo>
                <a:lnTo>
                  <a:pt x="4285753" y="2119745"/>
                </a:lnTo>
                <a:lnTo>
                  <a:pt x="4383157" y="2119745"/>
                </a:lnTo>
                <a:lnTo>
                  <a:pt x="4480560" y="2119745"/>
                </a:lnTo>
              </a:path>
            </a:pathLst>
          </a:custGeom>
          <a:noFill/>
          <a:ln w="57150">
            <a:solidFill>
              <a:srgbClr val="1D7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5" name="Connector 14"/>
          <p:cNvCxnSpPr/>
          <p:nvPr/>
        </p:nvCxnSpPr>
        <p:spPr>
          <a:xfrm>
            <a:off x="6734555" y="4517967"/>
            <a:ext cx="1948070" cy="0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8682625" y="4517967"/>
            <a:ext cx="0" cy="1059873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774065" y="4133919"/>
            <a:ext cx="237744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>
                <a:solidFill>
                  <a:srgbClr val="5B6E75"/>
                </a:solidFill>
                <a:latin typeface="Calibri"/>
              </a:rPr>
              <a:t>[A]₀/2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90428" y="4390782"/>
            <a:ext cx="21031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1D7A8C"/>
                </a:solidFill>
                <a:latin typeface="Calibri"/>
              </a:rPr>
              <a:t>inclinação −k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Primeira ordem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A velocidade é proporcional a [A]; a meia-vida é constante.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Gráfico linear: ln[A] × t, com inclinação −k.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10634472" cy="9144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3000" b="1">
                <a:solidFill>
                  <a:srgbClr val="0E4C5C"/>
                </a:solidFill>
                <a:latin typeface="Cambria"/>
              </a:rPr>
              <a:t>ln[A]  =  ln[A]₀  −  k t          t½  =  ln 2 / 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926080"/>
            <a:ext cx="5408676" cy="315468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3154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Características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767328"/>
            <a:ext cx="4860036" cy="21762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t½ não depende de [A]₀.</a:t>
            </a:r>
          </a:p>
          <a:p>
            <a:pPr algn="l">
              <a:spcAft>
                <a:spcPts val="10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Cada t½ reduz [A] à metade.</a:t>
            </a:r>
          </a:p>
          <a:p>
            <a:pPr algn="l">
              <a:spcAft>
                <a:spcPts val="10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Decomposições térmicas, radioatividade.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734555" y="5577840"/>
            <a:ext cx="4663441" cy="0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6734555" y="3063239"/>
            <a:ext cx="0" cy="2514601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289036" y="5632703"/>
            <a:ext cx="310896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44283" y="2971800"/>
            <a:ext cx="36576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[A]/[A]₀</a:t>
            </a:r>
          </a:p>
        </p:txBody>
      </p:sp>
      <p:sp>
        <p:nvSpPr>
          <p:cNvPr id="14" name="Freeform 13"/>
          <p:cNvSpPr/>
          <p:nvPr/>
        </p:nvSpPr>
        <p:spPr>
          <a:xfrm>
            <a:off x="6734556" y="3458095"/>
            <a:ext cx="4480560" cy="2012134"/>
          </a:xfrm>
          <a:custGeom>
            <a:avLst/>
            <a:gdLst/>
            <a:ahLst/>
            <a:cxnLst/>
            <a:rect l="l" t="t" r="r" b="b"/>
            <a:pathLst>
              <a:path w="4480560" h="2012134">
                <a:moveTo>
                  <a:pt x="0" y="0"/>
                </a:moveTo>
                <a:lnTo>
                  <a:pt x="37338" y="52001"/>
                </a:lnTo>
                <a:lnTo>
                  <a:pt x="74676" y="102726"/>
                </a:lnTo>
                <a:lnTo>
                  <a:pt x="112014" y="152208"/>
                </a:lnTo>
                <a:lnTo>
                  <a:pt x="149352" y="200475"/>
                </a:lnTo>
                <a:lnTo>
                  <a:pt x="186690" y="247558"/>
                </a:lnTo>
                <a:lnTo>
                  <a:pt x="224028" y="293486"/>
                </a:lnTo>
                <a:lnTo>
                  <a:pt x="261366" y="338288"/>
                </a:lnTo>
                <a:lnTo>
                  <a:pt x="298704" y="381990"/>
                </a:lnTo>
                <a:lnTo>
                  <a:pt x="336042" y="424621"/>
                </a:lnTo>
                <a:lnTo>
                  <a:pt x="373380" y="466205"/>
                </a:lnTo>
                <a:lnTo>
                  <a:pt x="410718" y="506770"/>
                </a:lnTo>
                <a:lnTo>
                  <a:pt x="448056" y="546339"/>
                </a:lnTo>
                <a:lnTo>
                  <a:pt x="485394" y="584938"/>
                </a:lnTo>
                <a:lnTo>
                  <a:pt x="522732" y="622589"/>
                </a:lnTo>
                <a:lnTo>
                  <a:pt x="560070" y="659317"/>
                </a:lnTo>
                <a:lnTo>
                  <a:pt x="597408" y="695144"/>
                </a:lnTo>
                <a:lnTo>
                  <a:pt x="634746" y="730092"/>
                </a:lnTo>
                <a:lnTo>
                  <a:pt x="672084" y="764183"/>
                </a:lnTo>
                <a:lnTo>
                  <a:pt x="709422" y="797438"/>
                </a:lnTo>
                <a:lnTo>
                  <a:pt x="746760" y="829876"/>
                </a:lnTo>
                <a:lnTo>
                  <a:pt x="784098" y="861519"/>
                </a:lnTo>
                <a:lnTo>
                  <a:pt x="821436" y="892386"/>
                </a:lnTo>
                <a:lnTo>
                  <a:pt x="858774" y="922495"/>
                </a:lnTo>
                <a:lnTo>
                  <a:pt x="896112" y="951866"/>
                </a:lnTo>
                <a:lnTo>
                  <a:pt x="933450" y="980516"/>
                </a:lnTo>
                <a:lnTo>
                  <a:pt x="970788" y="1008463"/>
                </a:lnTo>
                <a:lnTo>
                  <a:pt x="1008126" y="1035725"/>
                </a:lnTo>
                <a:lnTo>
                  <a:pt x="1045464" y="1062318"/>
                </a:lnTo>
                <a:lnTo>
                  <a:pt x="1082802" y="1088259"/>
                </a:lnTo>
                <a:lnTo>
                  <a:pt x="1120140" y="1113563"/>
                </a:lnTo>
                <a:lnTo>
                  <a:pt x="1157478" y="1138247"/>
                </a:lnTo>
                <a:lnTo>
                  <a:pt x="1194816" y="1162325"/>
                </a:lnTo>
                <a:lnTo>
                  <a:pt x="1232154" y="1185812"/>
                </a:lnTo>
                <a:lnTo>
                  <a:pt x="1269492" y="1208723"/>
                </a:lnTo>
                <a:lnTo>
                  <a:pt x="1306830" y="1231072"/>
                </a:lnTo>
                <a:lnTo>
                  <a:pt x="1344168" y="1252873"/>
                </a:lnTo>
                <a:lnTo>
                  <a:pt x="1381506" y="1274139"/>
                </a:lnTo>
                <a:lnTo>
                  <a:pt x="1418844" y="1294883"/>
                </a:lnTo>
                <a:lnTo>
                  <a:pt x="1456182" y="1315119"/>
                </a:lnTo>
                <a:lnTo>
                  <a:pt x="1493520" y="1334858"/>
                </a:lnTo>
                <a:lnTo>
                  <a:pt x="1530858" y="1354112"/>
                </a:lnTo>
                <a:lnTo>
                  <a:pt x="1568196" y="1372895"/>
                </a:lnTo>
                <a:lnTo>
                  <a:pt x="1605534" y="1391216"/>
                </a:lnTo>
                <a:lnTo>
                  <a:pt x="1642872" y="1409088"/>
                </a:lnTo>
                <a:lnTo>
                  <a:pt x="1680210" y="1426522"/>
                </a:lnTo>
                <a:lnTo>
                  <a:pt x="1717548" y="1443528"/>
                </a:lnTo>
                <a:lnTo>
                  <a:pt x="1754886" y="1460117"/>
                </a:lnTo>
                <a:lnTo>
                  <a:pt x="1792224" y="1476299"/>
                </a:lnTo>
                <a:lnTo>
                  <a:pt x="1829562" y="1492084"/>
                </a:lnTo>
                <a:lnTo>
                  <a:pt x="1866900" y="1507482"/>
                </a:lnTo>
                <a:lnTo>
                  <a:pt x="1904238" y="1522502"/>
                </a:lnTo>
                <a:lnTo>
                  <a:pt x="1941576" y="1537153"/>
                </a:lnTo>
                <a:lnTo>
                  <a:pt x="1978914" y="1551445"/>
                </a:lnTo>
                <a:lnTo>
                  <a:pt x="2016252" y="1565387"/>
                </a:lnTo>
                <a:lnTo>
                  <a:pt x="2053590" y="1578986"/>
                </a:lnTo>
                <a:lnTo>
                  <a:pt x="2090928" y="1592252"/>
                </a:lnTo>
                <a:lnTo>
                  <a:pt x="2128266" y="1605192"/>
                </a:lnTo>
                <a:lnTo>
                  <a:pt x="2165604" y="1617815"/>
                </a:lnTo>
                <a:lnTo>
                  <a:pt x="2202942" y="1630128"/>
                </a:lnTo>
                <a:lnTo>
                  <a:pt x="2240280" y="1642140"/>
                </a:lnTo>
                <a:lnTo>
                  <a:pt x="2277618" y="1653856"/>
                </a:lnTo>
                <a:lnTo>
                  <a:pt x="2314956" y="1665285"/>
                </a:lnTo>
                <a:lnTo>
                  <a:pt x="2352294" y="1676434"/>
                </a:lnTo>
                <a:lnTo>
                  <a:pt x="2389632" y="1687309"/>
                </a:lnTo>
                <a:lnTo>
                  <a:pt x="2426970" y="1697918"/>
                </a:lnTo>
                <a:lnTo>
                  <a:pt x="2464308" y="1708266"/>
                </a:lnTo>
                <a:lnTo>
                  <a:pt x="2501646" y="1718360"/>
                </a:lnTo>
                <a:lnTo>
                  <a:pt x="2538984" y="1728207"/>
                </a:lnTo>
                <a:lnTo>
                  <a:pt x="2576322" y="1737812"/>
                </a:lnTo>
                <a:lnTo>
                  <a:pt x="2613660" y="1747182"/>
                </a:lnTo>
                <a:lnTo>
                  <a:pt x="2650998" y="1756321"/>
                </a:lnTo>
                <a:lnTo>
                  <a:pt x="2688336" y="1765237"/>
                </a:lnTo>
                <a:lnTo>
                  <a:pt x="2725674" y="1773934"/>
                </a:lnTo>
                <a:lnTo>
                  <a:pt x="2763012" y="1782417"/>
                </a:lnTo>
                <a:lnTo>
                  <a:pt x="2800350" y="1790692"/>
                </a:lnTo>
                <a:lnTo>
                  <a:pt x="2837688" y="1798764"/>
                </a:lnTo>
                <a:lnTo>
                  <a:pt x="2875026" y="1806639"/>
                </a:lnTo>
                <a:lnTo>
                  <a:pt x="2912364" y="1814320"/>
                </a:lnTo>
                <a:lnTo>
                  <a:pt x="2949702" y="1821812"/>
                </a:lnTo>
                <a:lnTo>
                  <a:pt x="2987040" y="1829121"/>
                </a:lnTo>
                <a:lnTo>
                  <a:pt x="3024378" y="1836251"/>
                </a:lnTo>
                <a:lnTo>
                  <a:pt x="3061716" y="1843205"/>
                </a:lnTo>
                <a:lnTo>
                  <a:pt x="3099054" y="1849989"/>
                </a:lnTo>
                <a:lnTo>
                  <a:pt x="3136392" y="1856607"/>
                </a:lnTo>
                <a:lnTo>
                  <a:pt x="3173730" y="1863062"/>
                </a:lnTo>
                <a:lnTo>
                  <a:pt x="3211068" y="1869359"/>
                </a:lnTo>
                <a:lnTo>
                  <a:pt x="3248406" y="1875502"/>
                </a:lnTo>
                <a:lnTo>
                  <a:pt x="3285744" y="1881493"/>
                </a:lnTo>
                <a:lnTo>
                  <a:pt x="3323082" y="1887338"/>
                </a:lnTo>
                <a:lnTo>
                  <a:pt x="3360420" y="1893040"/>
                </a:lnTo>
                <a:lnTo>
                  <a:pt x="3397758" y="1898601"/>
                </a:lnTo>
                <a:lnTo>
                  <a:pt x="3435096" y="1904026"/>
                </a:lnTo>
                <a:lnTo>
                  <a:pt x="3472434" y="1909318"/>
                </a:lnTo>
                <a:lnTo>
                  <a:pt x="3509772" y="1914480"/>
                </a:lnTo>
                <a:lnTo>
                  <a:pt x="3547110" y="1919516"/>
                </a:lnTo>
                <a:lnTo>
                  <a:pt x="3584448" y="1924428"/>
                </a:lnTo>
                <a:lnTo>
                  <a:pt x="3621786" y="1929219"/>
                </a:lnTo>
                <a:lnTo>
                  <a:pt x="3659124" y="1933893"/>
                </a:lnTo>
                <a:lnTo>
                  <a:pt x="3696462" y="1938453"/>
                </a:lnTo>
                <a:lnTo>
                  <a:pt x="3733800" y="1942900"/>
                </a:lnTo>
                <a:lnTo>
                  <a:pt x="3771138" y="1947238"/>
                </a:lnTo>
                <a:lnTo>
                  <a:pt x="3808476" y="1951470"/>
                </a:lnTo>
                <a:lnTo>
                  <a:pt x="3845814" y="1955598"/>
                </a:lnTo>
                <a:lnTo>
                  <a:pt x="3883152" y="1959625"/>
                </a:lnTo>
                <a:lnTo>
                  <a:pt x="3920490" y="1963553"/>
                </a:lnTo>
                <a:lnTo>
                  <a:pt x="3957828" y="1967385"/>
                </a:lnTo>
                <a:lnTo>
                  <a:pt x="3995166" y="1971123"/>
                </a:lnTo>
                <a:lnTo>
                  <a:pt x="4032504" y="1974768"/>
                </a:lnTo>
                <a:lnTo>
                  <a:pt x="4069842" y="1978325"/>
                </a:lnTo>
                <a:lnTo>
                  <a:pt x="4107180" y="1981794"/>
                </a:lnTo>
                <a:lnTo>
                  <a:pt x="4144518" y="1985179"/>
                </a:lnTo>
                <a:lnTo>
                  <a:pt x="4181856" y="1988480"/>
                </a:lnTo>
                <a:lnTo>
                  <a:pt x="4219194" y="1991700"/>
                </a:lnTo>
                <a:lnTo>
                  <a:pt x="4256532" y="1994841"/>
                </a:lnTo>
                <a:lnTo>
                  <a:pt x="4293870" y="1997905"/>
                </a:lnTo>
                <a:lnTo>
                  <a:pt x="4331208" y="2000894"/>
                </a:lnTo>
                <a:lnTo>
                  <a:pt x="4368546" y="2003810"/>
                </a:lnTo>
                <a:lnTo>
                  <a:pt x="4405884" y="2006654"/>
                </a:lnTo>
                <a:lnTo>
                  <a:pt x="4443222" y="2009428"/>
                </a:lnTo>
                <a:lnTo>
                  <a:pt x="4480560" y="2012134"/>
                </a:lnTo>
              </a:path>
            </a:pathLst>
          </a:custGeom>
          <a:noFill/>
          <a:ln w="57150">
            <a:solidFill>
              <a:srgbClr val="1D7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5" name="Connector 14"/>
          <p:cNvCxnSpPr/>
          <p:nvPr/>
        </p:nvCxnSpPr>
        <p:spPr>
          <a:xfrm flipV="1">
            <a:off x="7776546" y="4517967"/>
            <a:ext cx="0" cy="1059873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6734555" y="4517967"/>
            <a:ext cx="1041991" cy="0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8818537" y="5047903"/>
            <a:ext cx="0" cy="529937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734555" y="5047903"/>
            <a:ext cx="2083982" cy="0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9860528" y="5312871"/>
            <a:ext cx="0" cy="264969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6734555" y="5312871"/>
            <a:ext cx="3125973" cy="0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889791" y="5623559"/>
            <a:ext cx="7315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C2611F"/>
                </a:solidFill>
                <a:latin typeface="Calibri"/>
              </a:rPr>
              <a:t>t½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31782" y="5623559"/>
            <a:ext cx="7315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C2611F"/>
                </a:solidFill>
                <a:latin typeface="Calibri"/>
              </a:rPr>
              <a:t>t½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772" y="5623559"/>
            <a:ext cx="7315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C2611F"/>
                </a:solidFill>
                <a:latin typeface="Calibri"/>
              </a:rPr>
              <a:t>t½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Exemplo · decomposição de 1ª ordem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Reator batelada: k = 0,0231 min⁻¹ e [A]₀ = 0,80 mol/L.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Conferência: 130 min ≈ 4,3 t½ e (1/2)</a:t>
            </a:r>
            <a:r>
              <a:rPr sz="1400" b="0" baseline="30000">
                <a:solidFill>
                  <a:srgbClr val="5B6E75"/>
                </a:solidFill>
                <a:latin typeface="Calibri"/>
              </a:rPr>
              <a:t>4,3</a:t>
            </a:r>
            <a:r>
              <a:rPr sz="1400" b="0">
                <a:solidFill>
                  <a:srgbClr val="5B6E75"/>
                </a:solidFill>
                <a:latin typeface="Calibri"/>
              </a:rPr>
              <a:t> ≈ 0,05.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3514344" cy="297180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2011680"/>
            <a:ext cx="2965704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Meia-vida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624328"/>
            <a:ext cx="2965704" cy="19933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t½ = 0,693 / 0,0231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t½ = 30 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7304" y="1783080"/>
            <a:ext cx="3514344" cy="297180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11624" y="2011680"/>
            <a:ext cx="2965703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[A] após 90 min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624" y="2624328"/>
            <a:ext cx="2965704" cy="19933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90 min = 3 t½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[A] = 0,80 / 2³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[A] = 0,10 mol/L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25968" y="1783080"/>
            <a:ext cx="3514344" cy="2971800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00288" y="2011680"/>
            <a:ext cx="2965703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3E7C59"/>
                </a:solidFill>
                <a:latin typeface="Cambria"/>
              </a:rPr>
              <a:t>95% de conversão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00288" y="2624328"/>
            <a:ext cx="2965704" cy="19933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t = ln(1/0,05) / k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t = 3,00 / 0,0231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t ≈ 130 min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983480"/>
            <a:ext cx="11091672" cy="109728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4983480"/>
            <a:ext cx="10634472" cy="10972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>
                <a:solidFill>
                  <a:srgbClr val="0E4C5C"/>
                </a:solidFill>
                <a:latin typeface="Cambria"/>
              </a:rPr>
              <a:t>Atalho: após n meias-vidas, sobra (1/2)</a:t>
            </a:r>
            <a:r>
              <a:rPr sz="2600" b="1" baseline="30000">
                <a:solidFill>
                  <a:srgbClr val="0E4C5C"/>
                </a:solidFill>
                <a:latin typeface="Cambria"/>
              </a:rPr>
              <a:t>n</a:t>
            </a:r>
            <a:r>
              <a:rPr sz="2600" b="1">
                <a:solidFill>
                  <a:srgbClr val="0E4C5C"/>
                </a:solidFill>
                <a:latin typeface="Cambria"/>
              </a:rPr>
              <a:t> do reagente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Segunda ordem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v = k[A]², ou v = k[A][B] com [A]₀ = [B]₀.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Gráfico linear: 1/[A] × t, com inclinação +k.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10634472" cy="9144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3000" b="1">
                <a:solidFill>
                  <a:srgbClr val="0E4C5C"/>
                </a:solidFill>
                <a:latin typeface="Cambria"/>
              </a:rPr>
              <a:t>1/[A]  =  1/[A]₀  +  k t          t½  =  1 / (k [A]₀)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926080"/>
            <a:ext cx="5408676" cy="315468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3154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Características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767328"/>
            <a:ext cx="4860036" cy="21762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t½ depende de [A]₀.</a:t>
            </a:r>
          </a:p>
          <a:p>
            <a:pPr algn="l">
              <a:spcAft>
                <a:spcPts val="10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Cada t½ dura o dobro da anterior.</a:t>
            </a:r>
          </a:p>
          <a:p>
            <a:pPr algn="l">
              <a:spcAft>
                <a:spcPts val="10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O final da reação é lento (cauda longa).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734555" y="5577840"/>
            <a:ext cx="4663441" cy="0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6734555" y="3063239"/>
            <a:ext cx="0" cy="2514601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289036" y="5632703"/>
            <a:ext cx="310896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44283" y="2971800"/>
            <a:ext cx="36576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[A]/[A]₀</a:t>
            </a:r>
          </a:p>
        </p:txBody>
      </p:sp>
      <p:sp>
        <p:nvSpPr>
          <p:cNvPr id="14" name="Freeform 13"/>
          <p:cNvSpPr/>
          <p:nvPr/>
        </p:nvSpPr>
        <p:spPr>
          <a:xfrm>
            <a:off x="6734556" y="3458095"/>
            <a:ext cx="4480560" cy="1873263"/>
          </a:xfrm>
          <a:custGeom>
            <a:avLst/>
            <a:gdLst/>
            <a:ahLst/>
            <a:cxnLst/>
            <a:rect l="l" t="t" r="r" b="b"/>
            <a:pathLst>
              <a:path w="4480560" h="1873263">
                <a:moveTo>
                  <a:pt x="0" y="0"/>
                </a:moveTo>
                <a:lnTo>
                  <a:pt x="37338" y="126254"/>
                </a:lnTo>
                <a:lnTo>
                  <a:pt x="74676" y="238314"/>
                </a:lnTo>
                <a:lnTo>
                  <a:pt x="112014" y="338446"/>
                </a:lnTo>
                <a:lnTo>
                  <a:pt x="149352" y="428459"/>
                </a:lnTo>
                <a:lnTo>
                  <a:pt x="186690" y="509812"/>
                </a:lnTo>
                <a:lnTo>
                  <a:pt x="224028" y="583698"/>
                </a:lnTo>
                <a:lnTo>
                  <a:pt x="261366" y="651099"/>
                </a:lnTo>
                <a:lnTo>
                  <a:pt x="298704" y="712834"/>
                </a:lnTo>
                <a:lnTo>
                  <a:pt x="336042" y="769589"/>
                </a:lnTo>
                <a:lnTo>
                  <a:pt x="373380" y="821942"/>
                </a:lnTo>
                <a:lnTo>
                  <a:pt x="410718" y="870386"/>
                </a:lnTo>
                <a:lnTo>
                  <a:pt x="448056" y="915344"/>
                </a:lnTo>
                <a:lnTo>
                  <a:pt x="485394" y="957179"/>
                </a:lnTo>
                <a:lnTo>
                  <a:pt x="522732" y="996205"/>
                </a:lnTo>
                <a:lnTo>
                  <a:pt x="560070" y="1032696"/>
                </a:lnTo>
                <a:lnTo>
                  <a:pt x="597408" y="1066891"/>
                </a:lnTo>
                <a:lnTo>
                  <a:pt x="634746" y="1099001"/>
                </a:lnTo>
                <a:lnTo>
                  <a:pt x="672084" y="1129210"/>
                </a:lnTo>
                <a:lnTo>
                  <a:pt x="709422" y="1157682"/>
                </a:lnTo>
                <a:lnTo>
                  <a:pt x="746760" y="1184563"/>
                </a:lnTo>
                <a:lnTo>
                  <a:pt x="784098" y="1209983"/>
                </a:lnTo>
                <a:lnTo>
                  <a:pt x="821436" y="1234057"/>
                </a:lnTo>
                <a:lnTo>
                  <a:pt x="858774" y="1256891"/>
                </a:lnTo>
                <a:lnTo>
                  <a:pt x="896112" y="1278576"/>
                </a:lnTo>
                <a:lnTo>
                  <a:pt x="933450" y="1299198"/>
                </a:lnTo>
                <a:lnTo>
                  <a:pt x="970788" y="1318834"/>
                </a:lnTo>
                <a:lnTo>
                  <a:pt x="1008126" y="1337551"/>
                </a:lnTo>
                <a:lnTo>
                  <a:pt x="1045464" y="1355414"/>
                </a:lnTo>
                <a:lnTo>
                  <a:pt x="1082802" y="1372479"/>
                </a:lnTo>
                <a:lnTo>
                  <a:pt x="1120140" y="1388798"/>
                </a:lnTo>
                <a:lnTo>
                  <a:pt x="1157478" y="1404420"/>
                </a:lnTo>
                <a:lnTo>
                  <a:pt x="1194816" y="1419389"/>
                </a:lnTo>
                <a:lnTo>
                  <a:pt x="1232154" y="1433743"/>
                </a:lnTo>
                <a:lnTo>
                  <a:pt x="1269492" y="1447521"/>
                </a:lnTo>
                <a:lnTo>
                  <a:pt x="1306830" y="1460757"/>
                </a:lnTo>
                <a:lnTo>
                  <a:pt x="1344168" y="1473481"/>
                </a:lnTo>
                <a:lnTo>
                  <a:pt x="1381506" y="1485723"/>
                </a:lnTo>
                <a:lnTo>
                  <a:pt x="1418844" y="1497511"/>
                </a:lnTo>
                <a:lnTo>
                  <a:pt x="1456182" y="1508867"/>
                </a:lnTo>
                <a:lnTo>
                  <a:pt x="1493520" y="1519817"/>
                </a:lnTo>
                <a:lnTo>
                  <a:pt x="1530858" y="1530381"/>
                </a:lnTo>
                <a:lnTo>
                  <a:pt x="1568196" y="1540580"/>
                </a:lnTo>
                <a:lnTo>
                  <a:pt x="1605534" y="1550431"/>
                </a:lnTo>
                <a:lnTo>
                  <a:pt x="1642872" y="1559953"/>
                </a:lnTo>
                <a:lnTo>
                  <a:pt x="1680210" y="1569162"/>
                </a:lnTo>
                <a:lnTo>
                  <a:pt x="1717548" y="1578072"/>
                </a:lnTo>
                <a:lnTo>
                  <a:pt x="1754886" y="1586699"/>
                </a:lnTo>
                <a:lnTo>
                  <a:pt x="1792224" y="1595056"/>
                </a:lnTo>
                <a:lnTo>
                  <a:pt x="1829562" y="1603154"/>
                </a:lnTo>
                <a:lnTo>
                  <a:pt x="1866900" y="1611006"/>
                </a:lnTo>
                <a:lnTo>
                  <a:pt x="1904238" y="1618623"/>
                </a:lnTo>
                <a:lnTo>
                  <a:pt x="1941576" y="1626015"/>
                </a:lnTo>
                <a:lnTo>
                  <a:pt x="1978914" y="1633193"/>
                </a:lnTo>
                <a:lnTo>
                  <a:pt x="2016252" y="1640165"/>
                </a:lnTo>
                <a:lnTo>
                  <a:pt x="2053590" y="1646939"/>
                </a:lnTo>
                <a:lnTo>
                  <a:pt x="2090928" y="1653525"/>
                </a:lnTo>
                <a:lnTo>
                  <a:pt x="2128266" y="1659930"/>
                </a:lnTo>
                <a:lnTo>
                  <a:pt x="2165604" y="1666162"/>
                </a:lnTo>
                <a:lnTo>
                  <a:pt x="2202942" y="1672227"/>
                </a:lnTo>
                <a:lnTo>
                  <a:pt x="2240280" y="1678131"/>
                </a:lnTo>
                <a:lnTo>
                  <a:pt x="2277618" y="1683882"/>
                </a:lnTo>
                <a:lnTo>
                  <a:pt x="2314956" y="1689485"/>
                </a:lnTo>
                <a:lnTo>
                  <a:pt x="2352294" y="1694946"/>
                </a:lnTo>
                <a:lnTo>
                  <a:pt x="2389632" y="1700270"/>
                </a:lnTo>
                <a:lnTo>
                  <a:pt x="2426970" y="1705463"/>
                </a:lnTo>
                <a:lnTo>
                  <a:pt x="2464308" y="1710528"/>
                </a:lnTo>
                <a:lnTo>
                  <a:pt x="2501646" y="1715471"/>
                </a:lnTo>
                <a:lnTo>
                  <a:pt x="2538984" y="1720295"/>
                </a:lnTo>
                <a:lnTo>
                  <a:pt x="2576322" y="1725007"/>
                </a:lnTo>
                <a:lnTo>
                  <a:pt x="2613660" y="1729608"/>
                </a:lnTo>
                <a:lnTo>
                  <a:pt x="2650998" y="1734103"/>
                </a:lnTo>
                <a:lnTo>
                  <a:pt x="2688336" y="1738496"/>
                </a:lnTo>
                <a:lnTo>
                  <a:pt x="2725674" y="1742790"/>
                </a:lnTo>
                <a:lnTo>
                  <a:pt x="2763012" y="1746988"/>
                </a:lnTo>
                <a:lnTo>
                  <a:pt x="2800350" y="1751094"/>
                </a:lnTo>
                <a:lnTo>
                  <a:pt x="2837688" y="1755110"/>
                </a:lnTo>
                <a:lnTo>
                  <a:pt x="2875026" y="1759040"/>
                </a:lnTo>
                <a:lnTo>
                  <a:pt x="2912364" y="1762885"/>
                </a:lnTo>
                <a:lnTo>
                  <a:pt x="2949702" y="1766650"/>
                </a:lnTo>
                <a:lnTo>
                  <a:pt x="2987040" y="1770336"/>
                </a:lnTo>
                <a:lnTo>
                  <a:pt x="3024378" y="1773946"/>
                </a:lnTo>
                <a:lnTo>
                  <a:pt x="3061716" y="1777483"/>
                </a:lnTo>
                <a:lnTo>
                  <a:pt x="3099054" y="1780947"/>
                </a:lnTo>
                <a:lnTo>
                  <a:pt x="3136392" y="1784342"/>
                </a:lnTo>
                <a:lnTo>
                  <a:pt x="3173730" y="1787670"/>
                </a:lnTo>
                <a:lnTo>
                  <a:pt x="3211068" y="1790932"/>
                </a:lnTo>
                <a:lnTo>
                  <a:pt x="3248406" y="1794131"/>
                </a:lnTo>
                <a:lnTo>
                  <a:pt x="3285744" y="1797269"/>
                </a:lnTo>
                <a:lnTo>
                  <a:pt x="3323082" y="1800346"/>
                </a:lnTo>
                <a:lnTo>
                  <a:pt x="3360420" y="1803365"/>
                </a:lnTo>
                <a:lnTo>
                  <a:pt x="3397758" y="1806328"/>
                </a:lnTo>
                <a:lnTo>
                  <a:pt x="3435096" y="1809235"/>
                </a:lnTo>
                <a:lnTo>
                  <a:pt x="3472434" y="1812090"/>
                </a:lnTo>
                <a:lnTo>
                  <a:pt x="3509772" y="1814892"/>
                </a:lnTo>
                <a:lnTo>
                  <a:pt x="3547110" y="1817644"/>
                </a:lnTo>
                <a:lnTo>
                  <a:pt x="3584448" y="1820346"/>
                </a:lnTo>
                <a:lnTo>
                  <a:pt x="3621786" y="1823000"/>
                </a:lnTo>
                <a:lnTo>
                  <a:pt x="3659124" y="1825608"/>
                </a:lnTo>
                <a:lnTo>
                  <a:pt x="3696462" y="1828171"/>
                </a:lnTo>
                <a:lnTo>
                  <a:pt x="3733800" y="1830689"/>
                </a:lnTo>
                <a:lnTo>
                  <a:pt x="3771138" y="1833164"/>
                </a:lnTo>
                <a:lnTo>
                  <a:pt x="3808476" y="1835597"/>
                </a:lnTo>
                <a:lnTo>
                  <a:pt x="3845814" y="1837989"/>
                </a:lnTo>
                <a:lnTo>
                  <a:pt x="3883152" y="1840341"/>
                </a:lnTo>
                <a:lnTo>
                  <a:pt x="3920490" y="1842654"/>
                </a:lnTo>
                <a:lnTo>
                  <a:pt x="3957828" y="1844929"/>
                </a:lnTo>
                <a:lnTo>
                  <a:pt x="3995166" y="1847167"/>
                </a:lnTo>
                <a:lnTo>
                  <a:pt x="4032504" y="1849369"/>
                </a:lnTo>
                <a:lnTo>
                  <a:pt x="4069842" y="1851536"/>
                </a:lnTo>
                <a:lnTo>
                  <a:pt x="4107180" y="1853668"/>
                </a:lnTo>
                <a:lnTo>
                  <a:pt x="4144518" y="1855767"/>
                </a:lnTo>
                <a:lnTo>
                  <a:pt x="4181856" y="1857832"/>
                </a:lnTo>
                <a:lnTo>
                  <a:pt x="4219194" y="1859866"/>
                </a:lnTo>
                <a:lnTo>
                  <a:pt x="4256532" y="1861868"/>
                </a:lnTo>
                <a:lnTo>
                  <a:pt x="4293870" y="1863840"/>
                </a:lnTo>
                <a:lnTo>
                  <a:pt x="4331208" y="1865782"/>
                </a:lnTo>
                <a:lnTo>
                  <a:pt x="4368546" y="1867694"/>
                </a:lnTo>
                <a:lnTo>
                  <a:pt x="4405884" y="1869578"/>
                </a:lnTo>
                <a:lnTo>
                  <a:pt x="4443222" y="1871434"/>
                </a:lnTo>
                <a:lnTo>
                  <a:pt x="4480560" y="1873263"/>
                </a:lnTo>
              </a:path>
            </a:pathLst>
          </a:custGeom>
          <a:noFill/>
          <a:ln w="57150">
            <a:solidFill>
              <a:srgbClr val="1D7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5" name="Connector 14"/>
          <p:cNvCxnSpPr/>
          <p:nvPr/>
        </p:nvCxnSpPr>
        <p:spPr>
          <a:xfrm flipV="1">
            <a:off x="7324103" y="4517967"/>
            <a:ext cx="0" cy="1059873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6734555" y="4517967"/>
            <a:ext cx="589548" cy="0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8503198" y="5047903"/>
            <a:ext cx="0" cy="529937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734555" y="5047903"/>
            <a:ext cx="1768643" cy="0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10861387" y="5312871"/>
            <a:ext cx="0" cy="264969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6734555" y="5312871"/>
            <a:ext cx="4126832" cy="0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663569" y="5623559"/>
            <a:ext cx="7315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C2611F"/>
                </a:solidFill>
                <a:latin typeface="Calibri"/>
              </a:rPr>
              <a:t>t½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56450" y="5623559"/>
            <a:ext cx="9144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C2611F"/>
                </a:solidFill>
                <a:latin typeface="Calibri"/>
              </a:rPr>
              <a:t>2 t½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5092" y="5623559"/>
            <a:ext cx="9144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C2611F"/>
                </a:solidFill>
                <a:latin typeface="Calibri"/>
              </a:rPr>
              <a:t>4 t½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Exemplo · saponificação do acetato de etila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25 °C, [éster]₀ = [OH⁻]₀ = 0,050 mol/L e k = 0,11 L·mol⁻¹·s⁻¹.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Prática clássica do laboratório de Engenharia Química, acompanhada por condutividade.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91672" cy="77724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10634472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>
                <a:solidFill>
                  <a:srgbClr val="0E4C5C"/>
                </a:solidFill>
                <a:latin typeface="Cambria"/>
              </a:rPr>
              <a:t>CH₃COOC₂H₅  +  OH⁻   →   CH₃COO⁻  +  C₂H₅OH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743200"/>
            <a:ext cx="3514344" cy="256032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2971800"/>
            <a:ext cx="2965704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Meia-vida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584448"/>
            <a:ext cx="2965704" cy="15819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t½ = 1 / (0,11 × 0,050)</a:t>
            </a:r>
          </a:p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t½ ≈ 182 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7304" y="2743200"/>
            <a:ext cx="3514344" cy="256032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11624" y="2971800"/>
            <a:ext cx="2965703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Após 10 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624" y="3584448"/>
            <a:ext cx="2965704" cy="15819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1/[A] = 20 + 0,11 × 600</a:t>
            </a:r>
          </a:p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1/[A] = 86 L/mol</a:t>
            </a:r>
          </a:p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[A] ≈ 0,0116 mol/L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5968" y="2743200"/>
            <a:ext cx="3514344" cy="2560320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00288" y="2971800"/>
            <a:ext cx="2965703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3E7C59"/>
                </a:solidFill>
                <a:latin typeface="Cambria"/>
              </a:rPr>
              <a:t>90% de conversão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0288" y="3584448"/>
            <a:ext cx="2965704" cy="15819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1/[A] = 200 L/mol</a:t>
            </a:r>
          </a:p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t = (200 − 20) / 0,11</a:t>
            </a:r>
          </a:p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t ≈ 1 640 s ≈ 27 min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5486400"/>
            <a:ext cx="11091672" cy="685800"/>
          </a:xfrm>
          <a:prstGeom prst="roundRect">
            <a:avLst>
              <a:gd name="adj" fmla="val 12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240" y="5486400"/>
            <a:ext cx="10634472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>
                <a:solidFill>
                  <a:srgbClr val="3E7C59"/>
                </a:solidFill>
                <a:latin typeface="Cambria"/>
              </a:rPr>
              <a:t>1ª meia-vida: 3 min   ·   90% de conversão: 27 min (9 t½)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Resumo das ordens 0, 1 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A tabela que resolve metade das questões de cinética.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691640"/>
          <a:ext cx="11091672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9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73152" marR="73152" marT="18288" marB="18288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100" b="1">
                          <a:solidFill>
                            <a:srgbClr val="FFFFFF"/>
                          </a:solidFill>
                          <a:latin typeface="Calibri"/>
                        </a:rPr>
                        <a:t>Ordem 0</a:t>
                      </a:r>
                    </a:p>
                  </a:txBody>
                  <a:tcPr marL="73152" marR="73152" marT="18288" marB="18288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100" b="1">
                          <a:solidFill>
                            <a:srgbClr val="FFFFFF"/>
                          </a:solidFill>
                          <a:latin typeface="Calibri"/>
                        </a:rPr>
                        <a:t>Ordem 1</a:t>
                      </a:r>
                    </a:p>
                  </a:txBody>
                  <a:tcPr marL="73152" marR="73152" marT="18288" marB="18288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100" b="1">
                          <a:solidFill>
                            <a:srgbClr val="FFFFFF"/>
                          </a:solidFill>
                          <a:latin typeface="Calibri"/>
                        </a:rPr>
                        <a:t>Ordem 2</a:t>
                      </a:r>
                    </a:p>
                  </a:txBody>
                  <a:tcPr marL="73152" marR="73152" marT="18288" marB="18288" anchor="ctr">
                    <a:solidFill>
                      <a:srgbClr val="1D7A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sz="2200" b="1">
                          <a:solidFill>
                            <a:srgbClr val="16323A"/>
                          </a:solidFill>
                          <a:latin typeface="Cambria"/>
                        </a:rPr>
                        <a:t>Lei diferencial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v = k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v = k[A]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v = k[A]²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sz="2200" b="1">
                          <a:solidFill>
                            <a:srgbClr val="16323A"/>
                          </a:solidFill>
                          <a:latin typeface="Cambria"/>
                        </a:rPr>
                        <a:t>Lei integrada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[A] = [A]₀ − kt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ln[A] = ln[A]₀ − kt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1/[A] = 1/[A]₀ + kt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sz="2200" b="1">
                          <a:solidFill>
                            <a:srgbClr val="16323A"/>
                          </a:solidFill>
                          <a:latin typeface="Cambria"/>
                        </a:rPr>
                        <a:t>Gráfico linear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[A] × t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ln[A] × t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1/[A] × t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sz="2200" b="1">
                          <a:solidFill>
                            <a:srgbClr val="16323A"/>
                          </a:solidFill>
                          <a:latin typeface="Cambria"/>
                        </a:rPr>
                        <a:t>Inclinação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−k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−k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+k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sz="2200" b="1">
                          <a:solidFill>
                            <a:srgbClr val="16323A"/>
                          </a:solidFill>
                          <a:latin typeface="Cambria"/>
                        </a:rPr>
                        <a:t>Meia-vida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[A]₀ / 2k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ln 2 / k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1 / (k[A]₀)</a:t>
                      </a:r>
                    </a:p>
                  </a:txBody>
                  <a:tcPr marL="73152" marR="73152" marT="18288" marB="18288" anchor="ctr">
                    <a:solidFill>
                      <a:srgbClr val="EA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sz="2200" b="1">
                          <a:solidFill>
                            <a:srgbClr val="16323A"/>
                          </a:solidFill>
                          <a:latin typeface="Cambria"/>
                        </a:rPr>
                        <a:t>Unidade de k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mol·L⁻¹·s⁻¹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s⁻¹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6323A"/>
                          </a:solidFill>
                          <a:latin typeface="Cambria"/>
                        </a:rPr>
                        <a:t>L·mol⁻¹·s⁻¹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Método gráfico · qual gráfico é reta?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Mesmos dados da saponificação: t = 0 a 900 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Na prática, compare o R² dos três ajustes e confira os resíduos.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3514344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>
                <a:solidFill>
                  <a:srgbClr val="C2611F"/>
                </a:solidFill>
                <a:latin typeface="Cambria"/>
              </a:rPr>
              <a:t>[A] × t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48640" y="2148840"/>
          <a:ext cx="3514344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37304" y="1691640"/>
            <a:ext cx="3514344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>
                <a:solidFill>
                  <a:srgbClr val="C2611F"/>
                </a:solidFill>
                <a:latin typeface="Cambria"/>
              </a:rPr>
              <a:t>ln[A] × t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4337304" y="2148840"/>
          <a:ext cx="3514344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125968" y="1691640"/>
            <a:ext cx="3514344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>
                <a:solidFill>
                  <a:srgbClr val="3E7C59"/>
                </a:solidFill>
                <a:latin typeface="Cambria"/>
              </a:rPr>
              <a:t>1/[A] × t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8125968" y="2148840"/>
          <a:ext cx="3514344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48640" y="5303520"/>
            <a:ext cx="11091672" cy="868680"/>
          </a:xfrm>
          <a:prstGeom prst="roundRect">
            <a:avLst>
              <a:gd name="adj" fmla="val 12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5303520"/>
            <a:ext cx="10634472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500" b="1">
                <a:solidFill>
                  <a:srgbClr val="3E7C59"/>
                </a:solidFill>
                <a:latin typeface="Cambria"/>
              </a:rPr>
              <a:t>Só 1/[A] × t é reta:  2ª ordem, inclinação k = 0,11 L·mol⁻¹·s⁻¹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Pseudo-1ª ordem e isolamento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Com um reagente em grande excesso, sua concentração quase não varia.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Com B em excesso de 10 vezes ou mais, o erro da aproximação é pequeno.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91672" cy="100584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10634472" cy="10058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800" b="0">
                <a:solidFill>
                  <a:srgbClr val="0E4C5C"/>
                </a:solidFill>
                <a:latin typeface="Cambria"/>
              </a:rPr>
              <a:t>v = k [A][B]   com [B] ≫ [A]   →   v = k′ [A],   k′ = k [B]₀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063240"/>
            <a:ext cx="5408676" cy="301752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329184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Por que funciona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904488"/>
            <a:ext cx="4860036" cy="20391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O reagente em excesso vira parte da constante: a reação se comporta como de 1ª ordem.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31636" y="3063240"/>
            <a:ext cx="5408676" cy="301752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05955" y="329184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Exemplos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5955" y="3904488"/>
            <a:ext cx="4860036" cy="20391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Hidrólise de ésteres e inversão da sacarose em água (≈ 55 mol/L).</a:t>
            </a:r>
          </a:p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Isolar cada reagente no laboratório.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Na linguagem da Engenharia · conversão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Conversão X: fração do reagente limitante que já reagiu.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Na 1ª ordem, o tempo para uma dada conversão não depende de C</a:t>
            </a:r>
            <a:r>
              <a:rPr sz="1400" b="0" baseline="-25000">
                <a:solidFill>
                  <a:srgbClr val="5B6E75"/>
                </a:solidFill>
                <a:latin typeface="Calibri"/>
              </a:rPr>
              <a:t>A0</a:t>
            </a:r>
            <a:r>
              <a:rPr sz="1400" b="0">
                <a:solidFill>
                  <a:srgbClr val="5B6E75"/>
                </a:solidFill>
                <a:latin typeface="Calibri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91672" cy="96012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10634472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700" b="0">
                <a:solidFill>
                  <a:srgbClr val="0E4C5C"/>
                </a:solidFill>
                <a:latin typeface="Cambria"/>
              </a:rPr>
              <a:t>C</a:t>
            </a:r>
            <a:r>
              <a:rPr sz="2700" b="0" baseline="-25000">
                <a:solidFill>
                  <a:srgbClr val="0E4C5C"/>
                </a:solidFill>
                <a:latin typeface="Cambria"/>
              </a:rPr>
              <a:t>A</a:t>
            </a:r>
            <a:r>
              <a:rPr sz="2700" b="0">
                <a:solidFill>
                  <a:srgbClr val="0E4C5C"/>
                </a:solidFill>
                <a:latin typeface="Cambria"/>
              </a:rPr>
              <a:t> = C</a:t>
            </a:r>
            <a:r>
              <a:rPr sz="2700" b="0" baseline="-25000">
                <a:solidFill>
                  <a:srgbClr val="0E4C5C"/>
                </a:solidFill>
                <a:latin typeface="Cambria"/>
              </a:rPr>
              <a:t>A0</a:t>
            </a:r>
            <a:r>
              <a:rPr sz="2700" b="0">
                <a:solidFill>
                  <a:srgbClr val="0E4C5C"/>
                </a:solidFill>
                <a:latin typeface="Cambria"/>
              </a:rPr>
              <a:t> (1 − X)        Batelada:  t = C</a:t>
            </a:r>
            <a:r>
              <a:rPr sz="2700" b="0" baseline="-25000">
                <a:solidFill>
                  <a:srgbClr val="0E4C5C"/>
                </a:solidFill>
                <a:latin typeface="Cambria"/>
              </a:rPr>
              <a:t>A0</a:t>
            </a:r>
            <a:r>
              <a:rPr sz="2700" b="0">
                <a:solidFill>
                  <a:srgbClr val="0E4C5C"/>
                </a:solidFill>
                <a:latin typeface="Cambria"/>
              </a:rPr>
              <a:t> ∫ dX / (−r</a:t>
            </a:r>
            <a:r>
              <a:rPr sz="2700" b="0" baseline="-25000">
                <a:solidFill>
                  <a:srgbClr val="0E4C5C"/>
                </a:solidFill>
                <a:latin typeface="Cambria"/>
              </a:rPr>
              <a:t>A</a:t>
            </a:r>
            <a:r>
              <a:rPr sz="2700" b="0">
                <a:solidFill>
                  <a:srgbClr val="0E4C5C"/>
                </a:solidFill>
                <a:latin typeface="Cambria"/>
              </a:rPr>
              <a:t>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017520"/>
            <a:ext cx="3514344" cy="301752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3246120"/>
            <a:ext cx="2965704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Ordem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858768"/>
            <a:ext cx="2965704" cy="20391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t = C</a:t>
            </a:r>
            <a:r>
              <a:rPr sz="2100" b="0" baseline="-25000">
                <a:solidFill>
                  <a:srgbClr val="16323A"/>
                </a:solidFill>
                <a:latin typeface="Cambria"/>
              </a:rPr>
              <a:t>A0</a:t>
            </a:r>
            <a:r>
              <a:rPr sz="2100" b="0">
                <a:solidFill>
                  <a:srgbClr val="16323A"/>
                </a:solidFill>
                <a:latin typeface="Cambria"/>
              </a:rPr>
              <a:t> X / 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7304" y="3017520"/>
            <a:ext cx="3514344" cy="301752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11624" y="3246120"/>
            <a:ext cx="2965703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Ordem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624" y="3858768"/>
            <a:ext cx="2965704" cy="20391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t = ln[1/(1 − X)] / 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5968" y="3017520"/>
            <a:ext cx="3514344" cy="3017520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00288" y="3246120"/>
            <a:ext cx="2965703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3E7C59"/>
                </a:solidFill>
                <a:latin typeface="Cambria"/>
              </a:rPr>
              <a:t>Ordem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0288" y="3858768"/>
            <a:ext cx="2965704" cy="20391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t = X / [k C</a:t>
            </a:r>
            <a:r>
              <a:rPr sz="2100" b="0" baseline="-25000">
                <a:solidFill>
                  <a:srgbClr val="16323A"/>
                </a:solidFill>
                <a:latin typeface="Cambria"/>
              </a:rPr>
              <a:t>A0</a:t>
            </a:r>
            <a:r>
              <a:rPr sz="2100" b="0">
                <a:solidFill>
                  <a:srgbClr val="16323A"/>
                </a:solidFill>
                <a:latin typeface="Cambria"/>
              </a:rPr>
              <a:t> (1 − X)]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Pare e responda (1 minuto)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Sem calculadora. Só raciocínio.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Resposta comentada no próximo slide.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11091672" cy="192024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2057400"/>
            <a:ext cx="10543032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Enunciado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670048"/>
            <a:ext cx="10543032" cy="94183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300" b="0">
                <a:solidFill>
                  <a:srgbClr val="16323A"/>
                </a:solidFill>
                <a:latin typeface="Calibri"/>
              </a:rPr>
              <a:t>Uma reação leva 20 min para consumir 50% do reagente A. Quanto tempo leva para consumir 75%?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4023360"/>
            <a:ext cx="5408676" cy="201168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425196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Se for de 1ª ordem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4864608"/>
            <a:ext cx="4860036" cy="103327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0">
                <a:solidFill>
                  <a:srgbClr val="16323A"/>
                </a:solidFill>
                <a:latin typeface="Cambria"/>
              </a:rPr>
              <a:t>t = 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1636" y="4023360"/>
            <a:ext cx="5408676" cy="201168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05955" y="425196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Se for de 2ª ordem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05955" y="4864608"/>
            <a:ext cx="4860036" cy="103327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0">
                <a:solidFill>
                  <a:srgbClr val="16323A"/>
                </a:solidFill>
                <a:latin typeface="Cambria"/>
              </a:rPr>
              <a:t>t = 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Resposta comentada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75% consumidos = duas meias-vidas seguidas.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Moral: sem conhecer a ordem, não dá para extrapolar o tempo de reação.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5408676" cy="265176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1ª ordem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624328"/>
            <a:ext cx="4860036" cy="167335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0">
                <a:solidFill>
                  <a:srgbClr val="16323A"/>
                </a:solidFill>
                <a:latin typeface="Cambria"/>
              </a:rPr>
              <a:t>t½ constante: 20 + 20</a:t>
            </a:r>
          </a:p>
          <a:p>
            <a:pPr algn="l">
              <a:spcAft>
                <a:spcPts val="600"/>
              </a:spcAft>
            </a:pPr>
            <a:r>
              <a:rPr sz="2400" b="0">
                <a:solidFill>
                  <a:srgbClr val="16323A"/>
                </a:solidFill>
                <a:latin typeface="Cambria"/>
              </a:rPr>
              <a:t>t = 40 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1636" y="1783080"/>
            <a:ext cx="5408676" cy="265176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05955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2ª ordem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5955" y="2624328"/>
            <a:ext cx="4860036" cy="167335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0">
                <a:solidFill>
                  <a:srgbClr val="16323A"/>
                </a:solidFill>
                <a:latin typeface="Cambria"/>
              </a:rPr>
              <a:t>t½ dobra: 20 + 40</a:t>
            </a:r>
          </a:p>
          <a:p>
            <a:pPr algn="l">
              <a:spcAft>
                <a:spcPts val="600"/>
              </a:spcAft>
            </a:pPr>
            <a:r>
              <a:rPr sz="2400" b="0">
                <a:solidFill>
                  <a:srgbClr val="16323A"/>
                </a:solidFill>
                <a:latin typeface="Cambria"/>
              </a:rPr>
              <a:t>t = 60 min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709160"/>
            <a:ext cx="11091672" cy="118872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4709160"/>
            <a:ext cx="10634472" cy="11887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>
                <a:solidFill>
                  <a:srgbClr val="0E4C5C"/>
                </a:solidFill>
                <a:latin typeface="Cambria"/>
              </a:rPr>
              <a:t>Conferência (2ª ordem):  t = X / [k[A]₀(1 − X)]</a:t>
            </a:r>
          </a:p>
          <a:p>
            <a:pPr algn="ctr">
              <a:spcAft>
                <a:spcPts val="0"/>
              </a:spcAft>
            </a:pPr>
            <a:r>
              <a:rPr sz="2400" b="1">
                <a:solidFill>
                  <a:srgbClr val="0E4C5C"/>
                </a:solidFill>
                <a:latin typeface="Cambria"/>
              </a:rPr>
              <a:t>X = 0,75 → t = 3 / (k[A]₀) = 3 t½ = 60 min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Questão 1 · Tempo de batelada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1ª ordem e meia-vida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83080"/>
            <a:ext cx="11091672" cy="342900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2011680"/>
            <a:ext cx="10543032" cy="306323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16323A"/>
                </a:solidFill>
                <a:latin typeface="Calibri"/>
              </a:rPr>
              <a:t>A decomposição de um reagente em um reator batelada isotérmico segue cinética de 1ª ordem. Em ensaio de laboratório, na mesma temperatura, mediu-se meia-vida de 15 min.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6323A"/>
                </a:solidFill>
                <a:latin typeface="Calibri"/>
              </a:rPr>
              <a:t>O tempo de batelada necessário para atingir 90% de conversão, em minutos, é aproximadamente: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5486400"/>
            <a:ext cx="2072030" cy="731520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676656" y="5614416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7007" y="5486400"/>
            <a:ext cx="134051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16323A"/>
                </a:solidFill>
                <a:latin typeface="Cambria"/>
              </a:rPr>
              <a:t>2,3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03550" y="5486400"/>
            <a:ext cx="2072030" cy="731520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931566" y="5614416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1918" y="5486400"/>
            <a:ext cx="134051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16323A"/>
                </a:solidFill>
                <a:latin typeface="Cambria"/>
              </a:rPr>
              <a:t>21,6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58460" y="5486400"/>
            <a:ext cx="2072030" cy="731520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5186476" y="5614416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6828" y="5486400"/>
            <a:ext cx="134051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16323A"/>
                </a:solidFill>
                <a:latin typeface="Cambria"/>
              </a:rPr>
              <a:t>27,0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3371" y="5486400"/>
            <a:ext cx="2072030" cy="731520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441387" y="5614416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71739" y="5486400"/>
            <a:ext cx="134051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16323A"/>
                </a:solidFill>
                <a:latin typeface="Cambria"/>
              </a:rPr>
              <a:t>49,8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568281" y="5486400"/>
            <a:ext cx="2072030" cy="731520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9696297" y="5614416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26649" y="5486400"/>
            <a:ext cx="134051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16323A"/>
                </a:solidFill>
                <a:latin typeface="Cambria"/>
              </a:rPr>
              <a:t>135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Questão 1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Gabarito: 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83080"/>
            <a:ext cx="5408676" cy="2743200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3E7C59"/>
                </a:solidFill>
                <a:latin typeface="Cambria"/>
              </a:rPr>
              <a:t>Caminho correto  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59" y="2624328"/>
            <a:ext cx="4860036" cy="17647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k = 0,693 / 15 ≈ 0,0462 min⁻¹</a:t>
            </a:r>
          </a:p>
          <a:p>
            <a:pPr algn="l">
              <a:spcAft>
                <a:spcPts val="4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t = ln[1/(1 − X)] / k</a:t>
            </a:r>
          </a:p>
          <a:p>
            <a:pPr algn="l">
              <a:spcAft>
                <a:spcPts val="4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t = ln 10 / 0,0462</a:t>
            </a:r>
          </a:p>
          <a:p>
            <a:pPr algn="l">
              <a:spcAft>
                <a:spcPts val="4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t ≈ 49,8 min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31636" y="1783080"/>
            <a:ext cx="5408676" cy="274320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05955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De onde vêm os distratores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05955" y="2624328"/>
            <a:ext cx="4860036" cy="17647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A: calculou 10% de conversão</a:t>
            </a:r>
          </a:p>
          <a:p>
            <a:pPr algn="l">
              <a:spcAft>
                <a:spcPts val="4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B: usou log em vez de ln</a:t>
            </a:r>
          </a:p>
          <a:p>
            <a:pPr algn="l">
              <a:spcAft>
                <a:spcPts val="4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C: supôs consumo linear</a:t>
            </a:r>
          </a:p>
          <a:p>
            <a:pPr algn="l">
              <a:spcAft>
                <a:spcPts val="4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E: tratou como 2ª ordem (9 t½)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800600"/>
            <a:ext cx="11091672" cy="137160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4800600"/>
            <a:ext cx="10634472" cy="13716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500" b="1">
                <a:solidFill>
                  <a:srgbClr val="0E4C5C"/>
                </a:solidFill>
                <a:latin typeface="Cambria"/>
              </a:rPr>
              <a:t>Na 1ª ordem, 90% de conversão ≈ 3,3 t½, qualquer que seja [A]₀.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Questão 2 · Conceitos de leis de velocidade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Na análise de dados cinéticos de um processo, avalie as afirmações.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83080"/>
            <a:ext cx="11091672" cy="324612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2011680"/>
            <a:ext cx="10543032" cy="288035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300" b="0">
                <a:solidFill>
                  <a:srgbClr val="16323A"/>
                </a:solidFill>
                <a:latin typeface="Calibri"/>
              </a:rPr>
              <a:t>I.  Na 1ª ordem, a meia-vida não depende da concentração inicial do reagente.</a:t>
            </a:r>
          </a:p>
          <a:p>
            <a:pPr algn="l">
              <a:spcAft>
                <a:spcPts val="1400"/>
              </a:spcAft>
            </a:pPr>
            <a:r>
              <a:rPr sz="2300" b="0">
                <a:solidFill>
                  <a:srgbClr val="16323A"/>
                </a:solidFill>
                <a:latin typeface="Calibri"/>
              </a:rPr>
              <a:t>II.  Para uma reação de 2ª ordem, a unidade de k é s⁻¹.</a:t>
            </a:r>
          </a:p>
          <a:p>
            <a:pPr algn="l">
              <a:spcAft>
                <a:spcPts val="1400"/>
              </a:spcAft>
            </a:pPr>
            <a:r>
              <a:rPr sz="2300" b="0">
                <a:solidFill>
                  <a:srgbClr val="16323A"/>
                </a:solidFill>
                <a:latin typeface="Calibri"/>
              </a:rPr>
              <a:t>III.  A ordem de um reagente é sempre igual ao seu coeficiente na equação global.</a:t>
            </a:r>
          </a:p>
          <a:p>
            <a:pPr algn="l">
              <a:spcAft>
                <a:spcPts val="1400"/>
              </a:spcAft>
            </a:pPr>
            <a:r>
              <a:rPr sz="2300" b="0">
                <a:solidFill>
                  <a:srgbClr val="16323A"/>
                </a:solidFill>
                <a:latin typeface="Calibri"/>
              </a:rPr>
              <a:t>IV.  Na ordem zero, o gráfico [A] × t é uma reta de inclinação −k.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74920"/>
            <a:ext cx="11091672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6323A"/>
                </a:solidFill>
                <a:latin typeface="Calibri"/>
              </a:rPr>
              <a:t>É correto apenas o que se afirma em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5486400"/>
            <a:ext cx="2072030" cy="713232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676656" y="5605272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07007" y="5486400"/>
            <a:ext cx="1340510" cy="7132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16323A"/>
                </a:solidFill>
                <a:latin typeface="Cambria"/>
              </a:rPr>
              <a:t>I e II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03550" y="5486400"/>
            <a:ext cx="2072030" cy="713232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931566" y="5605272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1918" y="5486400"/>
            <a:ext cx="1340510" cy="7132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16323A"/>
                </a:solidFill>
                <a:latin typeface="Cambria"/>
              </a:rPr>
              <a:t>I e IV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58460" y="5486400"/>
            <a:ext cx="2072030" cy="713232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5186476" y="5605272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6828" y="5486400"/>
            <a:ext cx="1340510" cy="7132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16323A"/>
                </a:solidFill>
                <a:latin typeface="Cambria"/>
              </a:rPr>
              <a:t>II e III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3371" y="5486400"/>
            <a:ext cx="2072030" cy="713232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7441387" y="5605272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71739" y="5486400"/>
            <a:ext cx="1340510" cy="7132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16323A"/>
                </a:solidFill>
                <a:latin typeface="Cambria"/>
              </a:rPr>
              <a:t>III e IV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68281" y="5486400"/>
            <a:ext cx="2072030" cy="713232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9696297" y="5605272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26649" y="5486400"/>
            <a:ext cx="1340510" cy="7132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16323A"/>
                </a:solidFill>
                <a:latin typeface="Cambria"/>
              </a:rPr>
              <a:t>I, III e IV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Questão 2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Gabarito: B  (I e IV)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“Sempre” e “nunca” em afirmações de cinética merecem desconfiança redobrada.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5408676" cy="3108960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3E7C59"/>
                </a:solidFill>
                <a:latin typeface="Cambria"/>
              </a:rPr>
              <a:t>Corretas  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624328"/>
            <a:ext cx="4860036" cy="213055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I: t½ = ln 2 / k.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IV: [A] = [A]₀ − kt é uma reta.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1636" y="1783080"/>
            <a:ext cx="5408676" cy="310896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05955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Incorretas  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5955" y="2624328"/>
            <a:ext cx="4860036" cy="213055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II: 2ª ordem: L·mol⁻¹·s⁻¹.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III: só vale para etapa elementar.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516636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5166360"/>
            <a:ext cx="10634472" cy="9144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>
                <a:solidFill>
                  <a:srgbClr val="0E4C5C"/>
                </a:solidFill>
                <a:latin typeface="Cambria"/>
              </a:rPr>
              <a:t>Ordem é experimental   ·   unidade de k denuncia a ordem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8FC9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1325880"/>
            <a:ext cx="658368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8FC9D4"/>
                </a:solidFill>
                <a:latin typeface="Calibri"/>
              </a:rPr>
              <a:t>MOMENTO 2  ·  50 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965960"/>
            <a:ext cx="6949440" cy="2651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5400" b="1">
                <a:solidFill>
                  <a:srgbClr val="FFFFFF"/>
                </a:solidFill>
                <a:latin typeface="Cambria"/>
              </a:rPr>
              <a:t>Por que</a:t>
            </a:r>
          </a:p>
          <a:p>
            <a:pPr algn="l">
              <a:spcAft>
                <a:spcPts val="0"/>
              </a:spcAft>
            </a:pPr>
            <a:r>
              <a:rPr sz="5400" b="1">
                <a:solidFill>
                  <a:srgbClr val="FFFFFF"/>
                </a:solidFill>
                <a:latin typeface="Cambria"/>
              </a:rPr>
              <a:t>e como as</a:t>
            </a:r>
          </a:p>
          <a:p>
            <a:pPr algn="l">
              <a:spcAft>
                <a:spcPts val="0"/>
              </a:spcAft>
            </a:pPr>
            <a:r>
              <a:rPr sz="5400" b="1">
                <a:solidFill>
                  <a:srgbClr val="FFFFFF"/>
                </a:solidFill>
                <a:latin typeface="Cambria"/>
              </a:rPr>
              <a:t>reações ocorrem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2057400"/>
            <a:ext cx="3749039" cy="32918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300" b="0">
                <a:solidFill>
                  <a:srgbClr val="D9EAEE"/>
                </a:solidFill>
                <a:latin typeface="Calibri"/>
              </a:rPr>
              <a:t>Teoria das colisões</a:t>
            </a:r>
          </a:p>
          <a:p>
            <a:pPr algn="l">
              <a:spcAft>
                <a:spcPts val="1000"/>
              </a:spcAft>
            </a:pPr>
            <a:r>
              <a:rPr sz="2300" b="0">
                <a:solidFill>
                  <a:srgbClr val="D9EAEE"/>
                </a:solidFill>
                <a:latin typeface="Calibri"/>
              </a:rPr>
              <a:t>Estado de transição</a:t>
            </a:r>
          </a:p>
          <a:p>
            <a:pPr algn="l">
              <a:spcAft>
                <a:spcPts val="1000"/>
              </a:spcAft>
            </a:pPr>
            <a:r>
              <a:rPr sz="2300" b="0">
                <a:solidFill>
                  <a:srgbClr val="D9EAEE"/>
                </a:solidFill>
                <a:latin typeface="Calibri"/>
              </a:rPr>
              <a:t>Arrhenius</a:t>
            </a:r>
          </a:p>
          <a:p>
            <a:pPr algn="l">
              <a:spcAft>
                <a:spcPts val="1000"/>
              </a:spcAft>
            </a:pPr>
            <a:r>
              <a:rPr sz="2300" b="0">
                <a:solidFill>
                  <a:srgbClr val="D9EAEE"/>
                </a:solidFill>
                <a:latin typeface="Calibri"/>
              </a:rPr>
              <a:t>Mecanismos</a:t>
            </a:r>
          </a:p>
          <a:p>
            <a:pPr algn="l">
              <a:spcAft>
                <a:spcPts val="1000"/>
              </a:spcAft>
            </a:pPr>
            <a:r>
              <a:rPr sz="2300" b="0">
                <a:solidFill>
                  <a:srgbClr val="D9EAEE"/>
                </a:solidFill>
                <a:latin typeface="Calibri"/>
              </a:rPr>
              <a:t>Catálise</a:t>
            </a:r>
          </a:p>
          <a:p>
            <a:pPr algn="l">
              <a:spcAft>
                <a:spcPts val="1000"/>
              </a:spcAft>
            </a:pPr>
            <a:r>
              <a:rPr sz="2300" b="0">
                <a:solidFill>
                  <a:srgbClr val="D9EAEE"/>
                </a:solidFill>
                <a:latin typeface="Calibri"/>
              </a:rPr>
              <a:t>Reator e segurança</a:t>
            </a:r>
          </a:p>
        </p:txBody>
      </p:sp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56FECFC6-257A-B92F-2E8E-A3DB47517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694" y="91067"/>
            <a:ext cx="1283306" cy="42793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Teoria das colisões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Para reagir, as moléculas precisam cumprir três condições.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A 25 °C, cada molécula de um gás sofre ~10⁹ a 10¹⁰ colisões por segundo — e quase nenhuma reage.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3514344" cy="292608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2959" y="1993392"/>
            <a:ext cx="566928" cy="56692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4480" y="2011680"/>
            <a:ext cx="2234184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Colidir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624328"/>
            <a:ext cx="2965704" cy="19476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Frequência Z cresce com a concentração e com √T.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7304" y="1783080"/>
            <a:ext cx="3514344" cy="292608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4611624" y="1993392"/>
            <a:ext cx="566928" cy="566928"/>
          </a:xfrm>
          <a:prstGeom prst="ellipse">
            <a:avLst/>
          </a:prstGeom>
          <a:solidFill>
            <a:srgbClr val="C26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43144" y="2011680"/>
            <a:ext cx="2234183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Orientar-se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624" y="2624328"/>
            <a:ext cx="2965704" cy="19476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Fator estérico p ≤ 1: só parte das colisões tem a geometria adequada.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5968" y="1783080"/>
            <a:ext cx="3514344" cy="2926080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400288" y="1993392"/>
            <a:ext cx="566928" cy="566928"/>
          </a:xfrm>
          <a:prstGeom prst="ellipse">
            <a:avLst/>
          </a:prstGeom>
          <a:solidFill>
            <a:srgbClr val="3E7C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31808" y="2011680"/>
            <a:ext cx="2234184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3E7C59"/>
                </a:solidFill>
                <a:latin typeface="Cambria"/>
              </a:rPr>
              <a:t>Ter energia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0288" y="2624328"/>
            <a:ext cx="2965704" cy="19476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Só colisões com energia ≥ E</a:t>
            </a:r>
            <a:r>
              <a:rPr sz="2100" b="0" baseline="-25000">
                <a:solidFill>
                  <a:srgbClr val="16323A"/>
                </a:solidFill>
                <a:latin typeface="Calibri"/>
              </a:rPr>
              <a:t>a</a:t>
            </a:r>
            <a:r>
              <a:rPr sz="2100" b="0">
                <a:solidFill>
                  <a:srgbClr val="16323A"/>
                </a:solidFill>
                <a:latin typeface="Calibri"/>
              </a:rPr>
              <a:t>: fração e</a:t>
            </a:r>
            <a:r>
              <a:rPr sz="2100" b="0" baseline="30000">
                <a:solidFill>
                  <a:srgbClr val="16323A"/>
                </a:solidFill>
                <a:latin typeface="Calibri"/>
              </a:rPr>
              <a:t>−Ea/RT</a:t>
            </a:r>
            <a:r>
              <a:rPr sz="2100" b="0">
                <a:solidFill>
                  <a:srgbClr val="16323A"/>
                </a:solidFill>
                <a:latin typeface="Calibri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983480"/>
            <a:ext cx="11091672" cy="109728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4983480"/>
            <a:ext cx="10634472" cy="10972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3600" b="1">
                <a:solidFill>
                  <a:srgbClr val="0E4C5C"/>
                </a:solidFill>
                <a:latin typeface="Cambria"/>
              </a:rPr>
              <a:t>k  =  p · Z · e</a:t>
            </a:r>
            <a:r>
              <a:rPr sz="3600" b="1" baseline="30000">
                <a:solidFill>
                  <a:srgbClr val="0E4C5C"/>
                </a:solidFill>
                <a:latin typeface="Cambria"/>
              </a:rPr>
              <a:t>−Ea/RT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Distribuição de energias (Maxwell-Boltzmann)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Aquecer desloca a curva: cresce muito a fração com energia acima de E</a:t>
            </a:r>
            <a:r>
              <a:rPr sz="2100" b="0" baseline="-25000">
                <a:solidFill>
                  <a:srgbClr val="5B6E75"/>
                </a:solidFill>
                <a:latin typeface="Calibri"/>
              </a:rPr>
              <a:t>a</a:t>
            </a:r>
            <a:r>
              <a:rPr sz="2100" b="0">
                <a:solidFill>
                  <a:srgbClr val="5B6E75"/>
                </a:solidFill>
                <a:latin typeface="Calibri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Por isso a regra prática: +10 °C costuma dobrar a velocidade (para E</a:t>
            </a:r>
            <a:r>
              <a:rPr sz="1400" b="0" baseline="-25000">
                <a:solidFill>
                  <a:srgbClr val="5B6E75"/>
                </a:solidFill>
                <a:latin typeface="Calibri"/>
              </a:rPr>
              <a:t>a</a:t>
            </a:r>
            <a:r>
              <a:rPr sz="1400" b="0">
                <a:solidFill>
                  <a:srgbClr val="5B6E75"/>
                </a:solidFill>
                <a:latin typeface="Calibri"/>
              </a:rPr>
              <a:t> ≈ 50 kJ/mol).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68680" y="5669279"/>
            <a:ext cx="6446520" cy="0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868680" y="1783080"/>
            <a:ext cx="0" cy="3886199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06240" y="5724143"/>
            <a:ext cx="310896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energia cinética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407" y="1691639"/>
            <a:ext cx="36576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fração de moléculas</a:t>
            </a:r>
          </a:p>
        </p:txBody>
      </p:sp>
      <p:sp>
        <p:nvSpPr>
          <p:cNvPr id="9" name="Freeform 8"/>
          <p:cNvSpPr/>
          <p:nvPr/>
        </p:nvSpPr>
        <p:spPr>
          <a:xfrm>
            <a:off x="4000500" y="4614598"/>
            <a:ext cx="3131820" cy="1054682"/>
          </a:xfrm>
          <a:custGeom>
            <a:avLst/>
            <a:gdLst/>
            <a:ahLst/>
            <a:cxnLst/>
            <a:rect l="l" t="t" r="r" b="b"/>
            <a:pathLst>
              <a:path w="3131820" h="1054682">
                <a:moveTo>
                  <a:pt x="0" y="1054682"/>
                </a:moveTo>
                <a:lnTo>
                  <a:pt x="0" y="0"/>
                </a:lnTo>
                <a:lnTo>
                  <a:pt x="39148" y="18013"/>
                </a:lnTo>
                <a:lnTo>
                  <a:pt x="78296" y="35795"/>
                </a:lnTo>
                <a:lnTo>
                  <a:pt x="117443" y="53348"/>
                </a:lnTo>
                <a:lnTo>
                  <a:pt x="156591" y="70669"/>
                </a:lnTo>
                <a:lnTo>
                  <a:pt x="195739" y="87759"/>
                </a:lnTo>
                <a:lnTo>
                  <a:pt x="234886" y="104618"/>
                </a:lnTo>
                <a:lnTo>
                  <a:pt x="274034" y="121246"/>
                </a:lnTo>
                <a:lnTo>
                  <a:pt x="313182" y="137643"/>
                </a:lnTo>
                <a:lnTo>
                  <a:pt x="352330" y="153811"/>
                </a:lnTo>
                <a:lnTo>
                  <a:pt x="391478" y="169750"/>
                </a:lnTo>
                <a:lnTo>
                  <a:pt x="430625" y="185460"/>
                </a:lnTo>
                <a:lnTo>
                  <a:pt x="469773" y="200943"/>
                </a:lnTo>
                <a:lnTo>
                  <a:pt x="508921" y="216200"/>
                </a:lnTo>
                <a:lnTo>
                  <a:pt x="548068" y="231231"/>
                </a:lnTo>
                <a:lnTo>
                  <a:pt x="587216" y="246039"/>
                </a:lnTo>
                <a:lnTo>
                  <a:pt x="626364" y="260625"/>
                </a:lnTo>
                <a:lnTo>
                  <a:pt x="665512" y="274990"/>
                </a:lnTo>
                <a:lnTo>
                  <a:pt x="704660" y="289136"/>
                </a:lnTo>
                <a:lnTo>
                  <a:pt x="743807" y="303064"/>
                </a:lnTo>
                <a:lnTo>
                  <a:pt x="782955" y="316776"/>
                </a:lnTo>
                <a:lnTo>
                  <a:pt x="822103" y="330275"/>
                </a:lnTo>
                <a:lnTo>
                  <a:pt x="861250" y="343561"/>
                </a:lnTo>
                <a:lnTo>
                  <a:pt x="900398" y="356637"/>
                </a:lnTo>
                <a:lnTo>
                  <a:pt x="939546" y="369505"/>
                </a:lnTo>
                <a:lnTo>
                  <a:pt x="978694" y="382167"/>
                </a:lnTo>
                <a:lnTo>
                  <a:pt x="1017842" y="394625"/>
                </a:lnTo>
                <a:lnTo>
                  <a:pt x="1056989" y="406881"/>
                </a:lnTo>
                <a:lnTo>
                  <a:pt x="1096137" y="418938"/>
                </a:lnTo>
                <a:lnTo>
                  <a:pt x="1135285" y="430796"/>
                </a:lnTo>
                <a:lnTo>
                  <a:pt x="1174432" y="442459"/>
                </a:lnTo>
                <a:lnTo>
                  <a:pt x="1213580" y="453929"/>
                </a:lnTo>
                <a:lnTo>
                  <a:pt x="1252728" y="465208"/>
                </a:lnTo>
                <a:lnTo>
                  <a:pt x="1291876" y="476298"/>
                </a:lnTo>
                <a:lnTo>
                  <a:pt x="1331024" y="487202"/>
                </a:lnTo>
                <a:lnTo>
                  <a:pt x="1370171" y="497922"/>
                </a:lnTo>
                <a:lnTo>
                  <a:pt x="1409319" y="508460"/>
                </a:lnTo>
                <a:lnTo>
                  <a:pt x="1448467" y="518818"/>
                </a:lnTo>
                <a:lnTo>
                  <a:pt x="1487614" y="528999"/>
                </a:lnTo>
                <a:lnTo>
                  <a:pt x="1526762" y="539005"/>
                </a:lnTo>
                <a:lnTo>
                  <a:pt x="1565910" y="548839"/>
                </a:lnTo>
                <a:lnTo>
                  <a:pt x="1605058" y="558502"/>
                </a:lnTo>
                <a:lnTo>
                  <a:pt x="1644206" y="567997"/>
                </a:lnTo>
                <a:lnTo>
                  <a:pt x="1683353" y="577327"/>
                </a:lnTo>
                <a:lnTo>
                  <a:pt x="1722501" y="586493"/>
                </a:lnTo>
                <a:lnTo>
                  <a:pt x="1761649" y="595498"/>
                </a:lnTo>
                <a:lnTo>
                  <a:pt x="1800796" y="604345"/>
                </a:lnTo>
                <a:lnTo>
                  <a:pt x="1839944" y="613034"/>
                </a:lnTo>
                <a:lnTo>
                  <a:pt x="1879092" y="621570"/>
                </a:lnTo>
                <a:lnTo>
                  <a:pt x="1918240" y="629954"/>
                </a:lnTo>
                <a:lnTo>
                  <a:pt x="1957388" y="638187"/>
                </a:lnTo>
                <a:lnTo>
                  <a:pt x="1996535" y="646274"/>
                </a:lnTo>
                <a:lnTo>
                  <a:pt x="2035683" y="654215"/>
                </a:lnTo>
                <a:lnTo>
                  <a:pt x="2074831" y="662013"/>
                </a:lnTo>
                <a:lnTo>
                  <a:pt x="2113978" y="669669"/>
                </a:lnTo>
                <a:lnTo>
                  <a:pt x="2153126" y="677188"/>
                </a:lnTo>
                <a:lnTo>
                  <a:pt x="2192274" y="684569"/>
                </a:lnTo>
                <a:lnTo>
                  <a:pt x="2231422" y="691816"/>
                </a:lnTo>
                <a:lnTo>
                  <a:pt x="2270569" y="698930"/>
                </a:lnTo>
                <a:lnTo>
                  <a:pt x="2309717" y="705914"/>
                </a:lnTo>
                <a:lnTo>
                  <a:pt x="2348865" y="712770"/>
                </a:lnTo>
                <a:lnTo>
                  <a:pt x="2388013" y="719500"/>
                </a:lnTo>
                <a:lnTo>
                  <a:pt x="2427160" y="726106"/>
                </a:lnTo>
                <a:lnTo>
                  <a:pt x="2466308" y="732589"/>
                </a:lnTo>
                <a:lnTo>
                  <a:pt x="2505456" y="738952"/>
                </a:lnTo>
                <a:lnTo>
                  <a:pt x="2544604" y="745197"/>
                </a:lnTo>
                <a:lnTo>
                  <a:pt x="2583752" y="751325"/>
                </a:lnTo>
                <a:lnTo>
                  <a:pt x="2622899" y="757339"/>
                </a:lnTo>
                <a:lnTo>
                  <a:pt x="2662047" y="763241"/>
                </a:lnTo>
                <a:lnTo>
                  <a:pt x="2701195" y="769032"/>
                </a:lnTo>
                <a:lnTo>
                  <a:pt x="2740342" y="774714"/>
                </a:lnTo>
                <a:lnTo>
                  <a:pt x="2779490" y="780290"/>
                </a:lnTo>
                <a:lnTo>
                  <a:pt x="2818638" y="785760"/>
                </a:lnTo>
                <a:lnTo>
                  <a:pt x="2857786" y="791127"/>
                </a:lnTo>
                <a:lnTo>
                  <a:pt x="2896934" y="796392"/>
                </a:lnTo>
                <a:lnTo>
                  <a:pt x="2936081" y="801558"/>
                </a:lnTo>
                <a:lnTo>
                  <a:pt x="2975229" y="806625"/>
                </a:lnTo>
                <a:lnTo>
                  <a:pt x="3014377" y="811596"/>
                </a:lnTo>
                <a:lnTo>
                  <a:pt x="3053524" y="816472"/>
                </a:lnTo>
                <a:lnTo>
                  <a:pt x="3092672" y="821255"/>
                </a:lnTo>
                <a:lnTo>
                  <a:pt x="3131820" y="825946"/>
                </a:lnTo>
                <a:lnTo>
                  <a:pt x="3131820" y="1054682"/>
                </a:lnTo>
                <a:close/>
              </a:path>
            </a:pathLst>
          </a:custGeom>
          <a:solidFill>
            <a:srgbClr val="F3D6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Freeform 9"/>
          <p:cNvSpPr/>
          <p:nvPr/>
        </p:nvSpPr>
        <p:spPr>
          <a:xfrm>
            <a:off x="4000500" y="4976301"/>
            <a:ext cx="3131820" cy="692979"/>
          </a:xfrm>
          <a:custGeom>
            <a:avLst/>
            <a:gdLst/>
            <a:ahLst/>
            <a:cxnLst/>
            <a:rect l="l" t="t" r="r" b="b"/>
            <a:pathLst>
              <a:path w="3131820" h="692979">
                <a:moveTo>
                  <a:pt x="0" y="692979"/>
                </a:moveTo>
                <a:lnTo>
                  <a:pt x="0" y="0"/>
                </a:lnTo>
                <a:lnTo>
                  <a:pt x="39148" y="21347"/>
                </a:lnTo>
                <a:lnTo>
                  <a:pt x="78296" y="42085"/>
                </a:lnTo>
                <a:lnTo>
                  <a:pt x="117443" y="62231"/>
                </a:lnTo>
                <a:lnTo>
                  <a:pt x="156591" y="81797"/>
                </a:lnTo>
                <a:lnTo>
                  <a:pt x="195739" y="100798"/>
                </a:lnTo>
                <a:lnTo>
                  <a:pt x="234886" y="119248"/>
                </a:lnTo>
                <a:lnTo>
                  <a:pt x="274034" y="137161"/>
                </a:lnTo>
                <a:lnTo>
                  <a:pt x="313182" y="154550"/>
                </a:lnTo>
                <a:lnTo>
                  <a:pt x="352330" y="171429"/>
                </a:lnTo>
                <a:lnTo>
                  <a:pt x="391478" y="187811"/>
                </a:lnTo>
                <a:lnTo>
                  <a:pt x="430625" y="203708"/>
                </a:lnTo>
                <a:lnTo>
                  <a:pt x="469773" y="219134"/>
                </a:lnTo>
                <a:lnTo>
                  <a:pt x="508921" y="234100"/>
                </a:lnTo>
                <a:lnTo>
                  <a:pt x="548068" y="248620"/>
                </a:lnTo>
                <a:lnTo>
                  <a:pt x="587216" y="262704"/>
                </a:lnTo>
                <a:lnTo>
                  <a:pt x="626364" y="276365"/>
                </a:lnTo>
                <a:lnTo>
                  <a:pt x="665512" y="289614"/>
                </a:lnTo>
                <a:lnTo>
                  <a:pt x="704660" y="302462"/>
                </a:lnTo>
                <a:lnTo>
                  <a:pt x="743807" y="314921"/>
                </a:lnTo>
                <a:lnTo>
                  <a:pt x="782955" y="327002"/>
                </a:lnTo>
                <a:lnTo>
                  <a:pt x="822103" y="338713"/>
                </a:lnTo>
                <a:lnTo>
                  <a:pt x="861250" y="350067"/>
                </a:lnTo>
                <a:lnTo>
                  <a:pt x="900398" y="361073"/>
                </a:lnTo>
                <a:lnTo>
                  <a:pt x="939546" y="371741"/>
                </a:lnTo>
                <a:lnTo>
                  <a:pt x="978694" y="382080"/>
                </a:lnTo>
                <a:lnTo>
                  <a:pt x="1017842" y="392101"/>
                </a:lnTo>
                <a:lnTo>
                  <a:pt x="1056989" y="401811"/>
                </a:lnTo>
                <a:lnTo>
                  <a:pt x="1096137" y="411220"/>
                </a:lnTo>
                <a:lnTo>
                  <a:pt x="1135285" y="420337"/>
                </a:lnTo>
                <a:lnTo>
                  <a:pt x="1174432" y="429170"/>
                </a:lnTo>
                <a:lnTo>
                  <a:pt x="1213580" y="437727"/>
                </a:lnTo>
                <a:lnTo>
                  <a:pt x="1252728" y="446017"/>
                </a:lnTo>
                <a:lnTo>
                  <a:pt x="1291876" y="454047"/>
                </a:lnTo>
                <a:lnTo>
                  <a:pt x="1331024" y="461825"/>
                </a:lnTo>
                <a:lnTo>
                  <a:pt x="1370171" y="469358"/>
                </a:lnTo>
                <a:lnTo>
                  <a:pt x="1409319" y="476654"/>
                </a:lnTo>
                <a:lnTo>
                  <a:pt x="1448467" y="483720"/>
                </a:lnTo>
                <a:lnTo>
                  <a:pt x="1487614" y="490562"/>
                </a:lnTo>
                <a:lnTo>
                  <a:pt x="1526762" y="497188"/>
                </a:lnTo>
                <a:lnTo>
                  <a:pt x="1565910" y="503603"/>
                </a:lnTo>
                <a:lnTo>
                  <a:pt x="1605058" y="509815"/>
                </a:lnTo>
                <a:lnTo>
                  <a:pt x="1644206" y="515829"/>
                </a:lnTo>
                <a:lnTo>
                  <a:pt x="1683353" y="521651"/>
                </a:lnTo>
                <a:lnTo>
                  <a:pt x="1722501" y="527288"/>
                </a:lnTo>
                <a:lnTo>
                  <a:pt x="1761649" y="532744"/>
                </a:lnTo>
                <a:lnTo>
                  <a:pt x="1800796" y="538025"/>
                </a:lnTo>
                <a:lnTo>
                  <a:pt x="1839944" y="543137"/>
                </a:lnTo>
                <a:lnTo>
                  <a:pt x="1879092" y="548085"/>
                </a:lnTo>
                <a:lnTo>
                  <a:pt x="1918240" y="552874"/>
                </a:lnTo>
                <a:lnTo>
                  <a:pt x="1957388" y="557509"/>
                </a:lnTo>
                <a:lnTo>
                  <a:pt x="1996535" y="561994"/>
                </a:lnTo>
                <a:lnTo>
                  <a:pt x="2035683" y="566334"/>
                </a:lnTo>
                <a:lnTo>
                  <a:pt x="2074831" y="570534"/>
                </a:lnTo>
                <a:lnTo>
                  <a:pt x="2113978" y="574598"/>
                </a:lnTo>
                <a:lnTo>
                  <a:pt x="2153126" y="578531"/>
                </a:lnTo>
                <a:lnTo>
                  <a:pt x="2192274" y="582335"/>
                </a:lnTo>
                <a:lnTo>
                  <a:pt x="2231422" y="586017"/>
                </a:lnTo>
                <a:lnTo>
                  <a:pt x="2270569" y="589578"/>
                </a:lnTo>
                <a:lnTo>
                  <a:pt x="2309717" y="593024"/>
                </a:lnTo>
                <a:lnTo>
                  <a:pt x="2348865" y="596357"/>
                </a:lnTo>
                <a:lnTo>
                  <a:pt x="2388013" y="599581"/>
                </a:lnTo>
                <a:lnTo>
                  <a:pt x="2427160" y="602700"/>
                </a:lnTo>
                <a:lnTo>
                  <a:pt x="2466308" y="605718"/>
                </a:lnTo>
                <a:lnTo>
                  <a:pt x="2505456" y="608636"/>
                </a:lnTo>
                <a:lnTo>
                  <a:pt x="2544604" y="611459"/>
                </a:lnTo>
                <a:lnTo>
                  <a:pt x="2583752" y="614189"/>
                </a:lnTo>
                <a:lnTo>
                  <a:pt x="2622899" y="616829"/>
                </a:lnTo>
                <a:lnTo>
                  <a:pt x="2662047" y="619383"/>
                </a:lnTo>
                <a:lnTo>
                  <a:pt x="2701195" y="621853"/>
                </a:lnTo>
                <a:lnTo>
                  <a:pt x="2740342" y="624241"/>
                </a:lnTo>
                <a:lnTo>
                  <a:pt x="2779490" y="626550"/>
                </a:lnTo>
                <a:lnTo>
                  <a:pt x="2818638" y="628784"/>
                </a:lnTo>
                <a:lnTo>
                  <a:pt x="2857786" y="630944"/>
                </a:lnTo>
                <a:lnTo>
                  <a:pt x="2896934" y="633032"/>
                </a:lnTo>
                <a:lnTo>
                  <a:pt x="2936081" y="635051"/>
                </a:lnTo>
                <a:lnTo>
                  <a:pt x="2975229" y="637003"/>
                </a:lnTo>
                <a:lnTo>
                  <a:pt x="3014377" y="638891"/>
                </a:lnTo>
                <a:lnTo>
                  <a:pt x="3053524" y="640716"/>
                </a:lnTo>
                <a:lnTo>
                  <a:pt x="3092672" y="642481"/>
                </a:lnTo>
                <a:lnTo>
                  <a:pt x="3131820" y="644187"/>
                </a:lnTo>
                <a:lnTo>
                  <a:pt x="3131820" y="692979"/>
                </a:lnTo>
                <a:close/>
              </a:path>
            </a:pathLst>
          </a:custGeom>
          <a:solidFill>
            <a:srgbClr val="B9DC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Freeform 10"/>
          <p:cNvSpPr/>
          <p:nvPr/>
        </p:nvSpPr>
        <p:spPr>
          <a:xfrm>
            <a:off x="868680" y="2222761"/>
            <a:ext cx="6263640" cy="3446519"/>
          </a:xfrm>
          <a:custGeom>
            <a:avLst/>
            <a:gdLst/>
            <a:ahLst/>
            <a:cxnLst/>
            <a:rect l="l" t="t" r="r" b="b"/>
            <a:pathLst>
              <a:path w="6263640" h="3446519">
                <a:moveTo>
                  <a:pt x="0" y="3446519"/>
                </a:moveTo>
                <a:lnTo>
                  <a:pt x="52197" y="1737239"/>
                </a:lnTo>
                <a:lnTo>
                  <a:pt x="104394" y="1147124"/>
                </a:lnTo>
                <a:lnTo>
                  <a:pt x="156591" y="767694"/>
                </a:lnTo>
                <a:lnTo>
                  <a:pt x="208788" y="504137"/>
                </a:lnTo>
                <a:lnTo>
                  <a:pt x="260985" y="317276"/>
                </a:lnTo>
                <a:lnTo>
                  <a:pt x="313182" y="185786"/>
                </a:lnTo>
                <a:lnTo>
                  <a:pt x="365379" y="96295"/>
                </a:lnTo>
                <a:lnTo>
                  <a:pt x="417576" y="39652"/>
                </a:lnTo>
                <a:lnTo>
                  <a:pt x="469773" y="9225"/>
                </a:lnTo>
                <a:lnTo>
                  <a:pt x="521970" y="0"/>
                </a:lnTo>
                <a:lnTo>
                  <a:pt x="574167" y="8072"/>
                </a:lnTo>
                <a:lnTo>
                  <a:pt x="626364" y="30330"/>
                </a:lnTo>
                <a:lnTo>
                  <a:pt x="678561" y="64249"/>
                </a:lnTo>
                <a:lnTo>
                  <a:pt x="730758" y="107754"/>
                </a:lnTo>
                <a:lnTo>
                  <a:pt x="782955" y="159118"/>
                </a:lnTo>
                <a:lnTo>
                  <a:pt x="835152" y="216892"/>
                </a:lnTo>
                <a:lnTo>
                  <a:pt x="887349" y="279854"/>
                </a:lnTo>
                <a:lnTo>
                  <a:pt x="939546" y="346965"/>
                </a:lnTo>
                <a:lnTo>
                  <a:pt x="991743" y="417340"/>
                </a:lnTo>
                <a:lnTo>
                  <a:pt x="1043940" y="490219"/>
                </a:lnTo>
                <a:lnTo>
                  <a:pt x="1096137" y="564954"/>
                </a:lnTo>
                <a:lnTo>
                  <a:pt x="1148334" y="640986"/>
                </a:lnTo>
                <a:lnTo>
                  <a:pt x="1200531" y="717835"/>
                </a:lnTo>
                <a:lnTo>
                  <a:pt x="1252728" y="795089"/>
                </a:lnTo>
                <a:lnTo>
                  <a:pt x="1304925" y="872393"/>
                </a:lnTo>
                <a:lnTo>
                  <a:pt x="1357122" y="949443"/>
                </a:lnTo>
                <a:lnTo>
                  <a:pt x="1409319" y="1025979"/>
                </a:lnTo>
                <a:lnTo>
                  <a:pt x="1461516" y="1101779"/>
                </a:lnTo>
                <a:lnTo>
                  <a:pt x="1513713" y="1176654"/>
                </a:lnTo>
                <a:lnTo>
                  <a:pt x="1565910" y="1250446"/>
                </a:lnTo>
                <a:lnTo>
                  <a:pt x="1618107" y="1323019"/>
                </a:lnTo>
                <a:lnTo>
                  <a:pt x="1670304" y="1394262"/>
                </a:lnTo>
                <a:lnTo>
                  <a:pt x="1722501" y="1464084"/>
                </a:lnTo>
                <a:lnTo>
                  <a:pt x="1774698" y="1532409"/>
                </a:lnTo>
                <a:lnTo>
                  <a:pt x="1826895" y="1599180"/>
                </a:lnTo>
                <a:lnTo>
                  <a:pt x="1879092" y="1664349"/>
                </a:lnTo>
                <a:lnTo>
                  <a:pt x="1931289" y="1727883"/>
                </a:lnTo>
                <a:lnTo>
                  <a:pt x="1983486" y="1789757"/>
                </a:lnTo>
                <a:lnTo>
                  <a:pt x="2035683" y="1849956"/>
                </a:lnTo>
                <a:lnTo>
                  <a:pt x="2087880" y="1908474"/>
                </a:lnTo>
                <a:lnTo>
                  <a:pt x="2140077" y="1965310"/>
                </a:lnTo>
                <a:lnTo>
                  <a:pt x="2192274" y="2020471"/>
                </a:lnTo>
                <a:lnTo>
                  <a:pt x="2244471" y="2073966"/>
                </a:lnTo>
                <a:lnTo>
                  <a:pt x="2296668" y="2125812"/>
                </a:lnTo>
                <a:lnTo>
                  <a:pt x="2348865" y="2176028"/>
                </a:lnTo>
                <a:lnTo>
                  <a:pt x="2401062" y="2224636"/>
                </a:lnTo>
                <a:lnTo>
                  <a:pt x="2453259" y="2271662"/>
                </a:lnTo>
                <a:lnTo>
                  <a:pt x="2505456" y="2317135"/>
                </a:lnTo>
                <a:lnTo>
                  <a:pt x="2557653" y="2361082"/>
                </a:lnTo>
                <a:lnTo>
                  <a:pt x="2609850" y="2403537"/>
                </a:lnTo>
                <a:lnTo>
                  <a:pt x="2662047" y="2444532"/>
                </a:lnTo>
                <a:lnTo>
                  <a:pt x="2714244" y="2484100"/>
                </a:lnTo>
                <a:lnTo>
                  <a:pt x="2766441" y="2522277"/>
                </a:lnTo>
                <a:lnTo>
                  <a:pt x="2818638" y="2559098"/>
                </a:lnTo>
                <a:lnTo>
                  <a:pt x="2870835" y="2594598"/>
                </a:lnTo>
                <a:lnTo>
                  <a:pt x="2923032" y="2628813"/>
                </a:lnTo>
                <a:lnTo>
                  <a:pt x="2975229" y="2661778"/>
                </a:lnTo>
                <a:lnTo>
                  <a:pt x="3027426" y="2693531"/>
                </a:lnTo>
                <a:lnTo>
                  <a:pt x="3079623" y="2724107"/>
                </a:lnTo>
                <a:lnTo>
                  <a:pt x="3131820" y="2753540"/>
                </a:lnTo>
                <a:lnTo>
                  <a:pt x="3184017" y="2781866"/>
                </a:lnTo>
                <a:lnTo>
                  <a:pt x="3236214" y="2809121"/>
                </a:lnTo>
                <a:lnTo>
                  <a:pt x="3288411" y="2835337"/>
                </a:lnTo>
                <a:lnTo>
                  <a:pt x="3340608" y="2860549"/>
                </a:lnTo>
                <a:lnTo>
                  <a:pt x="3392805" y="2884789"/>
                </a:lnTo>
                <a:lnTo>
                  <a:pt x="3445002" y="2908090"/>
                </a:lnTo>
                <a:lnTo>
                  <a:pt x="3497199" y="2930484"/>
                </a:lnTo>
                <a:lnTo>
                  <a:pt x="3549396" y="2952002"/>
                </a:lnTo>
                <a:lnTo>
                  <a:pt x="3601593" y="2972674"/>
                </a:lnTo>
                <a:lnTo>
                  <a:pt x="3653790" y="2992529"/>
                </a:lnTo>
                <a:lnTo>
                  <a:pt x="3705987" y="3011597"/>
                </a:lnTo>
                <a:lnTo>
                  <a:pt x="3758184" y="3029905"/>
                </a:lnTo>
                <a:lnTo>
                  <a:pt x="3810381" y="3047481"/>
                </a:lnTo>
                <a:lnTo>
                  <a:pt x="3862578" y="3064351"/>
                </a:lnTo>
                <a:lnTo>
                  <a:pt x="3914775" y="3080542"/>
                </a:lnTo>
                <a:lnTo>
                  <a:pt x="3966972" y="3096077"/>
                </a:lnTo>
                <a:lnTo>
                  <a:pt x="4019169" y="3110983"/>
                </a:lnTo>
                <a:lnTo>
                  <a:pt x="4071366" y="3125281"/>
                </a:lnTo>
                <a:lnTo>
                  <a:pt x="4123563" y="3138996"/>
                </a:lnTo>
                <a:lnTo>
                  <a:pt x="4175760" y="3152148"/>
                </a:lnTo>
                <a:lnTo>
                  <a:pt x="4227957" y="3164760"/>
                </a:lnTo>
                <a:lnTo>
                  <a:pt x="4280154" y="3176852"/>
                </a:lnTo>
                <a:lnTo>
                  <a:pt x="4332351" y="3188445"/>
                </a:lnTo>
                <a:lnTo>
                  <a:pt x="4384548" y="3199557"/>
                </a:lnTo>
                <a:lnTo>
                  <a:pt x="4436745" y="3210207"/>
                </a:lnTo>
                <a:lnTo>
                  <a:pt x="4488942" y="3220414"/>
                </a:lnTo>
                <a:lnTo>
                  <a:pt x="4541139" y="3230194"/>
                </a:lnTo>
                <a:lnTo>
                  <a:pt x="4593336" y="3239565"/>
                </a:lnTo>
                <a:lnTo>
                  <a:pt x="4645533" y="3248543"/>
                </a:lnTo>
                <a:lnTo>
                  <a:pt x="4697730" y="3257143"/>
                </a:lnTo>
                <a:lnTo>
                  <a:pt x="4749927" y="3265381"/>
                </a:lnTo>
                <a:lnTo>
                  <a:pt x="4802124" y="3273271"/>
                </a:lnTo>
                <a:lnTo>
                  <a:pt x="4854321" y="3280828"/>
                </a:lnTo>
                <a:lnTo>
                  <a:pt x="4906518" y="3288063"/>
                </a:lnTo>
                <a:lnTo>
                  <a:pt x="4958715" y="3294992"/>
                </a:lnTo>
                <a:lnTo>
                  <a:pt x="5010912" y="3301625"/>
                </a:lnTo>
                <a:lnTo>
                  <a:pt x="5063109" y="3307976"/>
                </a:lnTo>
                <a:lnTo>
                  <a:pt x="5115306" y="3314055"/>
                </a:lnTo>
                <a:lnTo>
                  <a:pt x="5167503" y="3319874"/>
                </a:lnTo>
                <a:lnTo>
                  <a:pt x="5219700" y="3325444"/>
                </a:lnTo>
                <a:lnTo>
                  <a:pt x="5271897" y="3330774"/>
                </a:lnTo>
                <a:lnTo>
                  <a:pt x="5324094" y="3335875"/>
                </a:lnTo>
                <a:lnTo>
                  <a:pt x="5376291" y="3340757"/>
                </a:lnTo>
                <a:lnTo>
                  <a:pt x="5428488" y="3345428"/>
                </a:lnTo>
                <a:lnTo>
                  <a:pt x="5480685" y="3349897"/>
                </a:lnTo>
                <a:lnTo>
                  <a:pt x="5532882" y="3354173"/>
                </a:lnTo>
                <a:lnTo>
                  <a:pt x="5585079" y="3358263"/>
                </a:lnTo>
                <a:lnTo>
                  <a:pt x="5637276" y="3362176"/>
                </a:lnTo>
                <a:lnTo>
                  <a:pt x="5689473" y="3365919"/>
                </a:lnTo>
                <a:lnTo>
                  <a:pt x="5741670" y="3369499"/>
                </a:lnTo>
                <a:lnTo>
                  <a:pt x="5793867" y="3372923"/>
                </a:lnTo>
                <a:lnTo>
                  <a:pt x="5846064" y="3376198"/>
                </a:lnTo>
                <a:lnTo>
                  <a:pt x="5898261" y="3379329"/>
                </a:lnTo>
                <a:lnTo>
                  <a:pt x="5950458" y="3382324"/>
                </a:lnTo>
                <a:lnTo>
                  <a:pt x="6002655" y="3385187"/>
                </a:lnTo>
                <a:lnTo>
                  <a:pt x="6054852" y="3387926"/>
                </a:lnTo>
                <a:lnTo>
                  <a:pt x="6107049" y="3390543"/>
                </a:lnTo>
                <a:lnTo>
                  <a:pt x="6159246" y="3393046"/>
                </a:lnTo>
                <a:lnTo>
                  <a:pt x="6211443" y="3395439"/>
                </a:lnTo>
                <a:lnTo>
                  <a:pt x="6263640" y="3397727"/>
                </a:lnTo>
              </a:path>
            </a:pathLst>
          </a:custGeom>
          <a:noFill/>
          <a:ln w="57150">
            <a:solidFill>
              <a:srgbClr val="1D7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Freeform 11"/>
          <p:cNvSpPr/>
          <p:nvPr/>
        </p:nvSpPr>
        <p:spPr>
          <a:xfrm>
            <a:off x="868680" y="3515205"/>
            <a:ext cx="6263640" cy="2154075"/>
          </a:xfrm>
          <a:custGeom>
            <a:avLst/>
            <a:gdLst/>
            <a:ahLst/>
            <a:cxnLst/>
            <a:rect l="l" t="t" r="r" b="b"/>
            <a:pathLst>
              <a:path w="6263640" h="2154075">
                <a:moveTo>
                  <a:pt x="0" y="2154075"/>
                </a:moveTo>
                <a:lnTo>
                  <a:pt x="52197" y="1293525"/>
                </a:lnTo>
                <a:lnTo>
                  <a:pt x="104394" y="974516"/>
                </a:lnTo>
                <a:lnTo>
                  <a:pt x="156591" y="753864"/>
                </a:lnTo>
                <a:lnTo>
                  <a:pt x="208788" y="586995"/>
                </a:lnTo>
                <a:lnTo>
                  <a:pt x="260985" y="455931"/>
                </a:lnTo>
                <a:lnTo>
                  <a:pt x="313182" y="351085"/>
                </a:lnTo>
                <a:lnTo>
                  <a:pt x="365379" y="266540"/>
                </a:lnTo>
                <a:lnTo>
                  <a:pt x="417576" y="198298"/>
                </a:lnTo>
                <a:lnTo>
                  <a:pt x="469773" y="143483"/>
                </a:lnTo>
                <a:lnTo>
                  <a:pt x="521970" y="99931"/>
                </a:lnTo>
                <a:lnTo>
                  <a:pt x="574167" y="65954"/>
                </a:lnTo>
                <a:lnTo>
                  <a:pt x="626364" y="40205"/>
                </a:lnTo>
                <a:lnTo>
                  <a:pt x="678561" y="21582"/>
                </a:lnTo>
                <a:lnTo>
                  <a:pt x="730758" y="9169"/>
                </a:lnTo>
                <a:lnTo>
                  <a:pt x="782955" y="2195"/>
                </a:lnTo>
                <a:lnTo>
                  <a:pt x="835152" y="0"/>
                </a:lnTo>
                <a:lnTo>
                  <a:pt x="887349" y="2019"/>
                </a:lnTo>
                <a:lnTo>
                  <a:pt x="939546" y="7759"/>
                </a:lnTo>
                <a:lnTo>
                  <a:pt x="991743" y="16790"/>
                </a:lnTo>
                <a:lnTo>
                  <a:pt x="1043940" y="28732"/>
                </a:lnTo>
                <a:lnTo>
                  <a:pt x="1096137" y="43252"/>
                </a:lnTo>
                <a:lnTo>
                  <a:pt x="1148334" y="60050"/>
                </a:lnTo>
                <a:lnTo>
                  <a:pt x="1200531" y="78862"/>
                </a:lnTo>
                <a:lnTo>
                  <a:pt x="1252728" y="99449"/>
                </a:lnTo>
                <a:lnTo>
                  <a:pt x="1304925" y="121599"/>
                </a:lnTo>
                <a:lnTo>
                  <a:pt x="1357122" y="145119"/>
                </a:lnTo>
                <a:lnTo>
                  <a:pt x="1409319" y="169836"/>
                </a:lnTo>
                <a:lnTo>
                  <a:pt x="1461516" y="195594"/>
                </a:lnTo>
                <a:lnTo>
                  <a:pt x="1513713" y="222251"/>
                </a:lnTo>
                <a:lnTo>
                  <a:pt x="1565910" y="249678"/>
                </a:lnTo>
                <a:lnTo>
                  <a:pt x="1618107" y="277759"/>
                </a:lnTo>
                <a:lnTo>
                  <a:pt x="1670304" y="306388"/>
                </a:lnTo>
                <a:lnTo>
                  <a:pt x="1722501" y="335468"/>
                </a:lnTo>
                <a:lnTo>
                  <a:pt x="1774698" y="364913"/>
                </a:lnTo>
                <a:lnTo>
                  <a:pt x="1826895" y="394643"/>
                </a:lnTo>
                <a:lnTo>
                  <a:pt x="1879092" y="424585"/>
                </a:lnTo>
                <a:lnTo>
                  <a:pt x="1931289" y="454674"/>
                </a:lnTo>
                <a:lnTo>
                  <a:pt x="1983486" y="484849"/>
                </a:lnTo>
                <a:lnTo>
                  <a:pt x="2035683" y="515056"/>
                </a:lnTo>
                <a:lnTo>
                  <a:pt x="2087880" y="545246"/>
                </a:lnTo>
                <a:lnTo>
                  <a:pt x="2140077" y="575373"/>
                </a:lnTo>
                <a:lnTo>
                  <a:pt x="2192274" y="605397"/>
                </a:lnTo>
                <a:lnTo>
                  <a:pt x="2244471" y="635281"/>
                </a:lnTo>
                <a:lnTo>
                  <a:pt x="2296668" y="664990"/>
                </a:lnTo>
                <a:lnTo>
                  <a:pt x="2348865" y="694496"/>
                </a:lnTo>
                <a:lnTo>
                  <a:pt x="2401062" y="723770"/>
                </a:lnTo>
                <a:lnTo>
                  <a:pt x="2453259" y="752789"/>
                </a:lnTo>
                <a:lnTo>
                  <a:pt x="2505456" y="781529"/>
                </a:lnTo>
                <a:lnTo>
                  <a:pt x="2557653" y="809972"/>
                </a:lnTo>
                <a:lnTo>
                  <a:pt x="2609850" y="838099"/>
                </a:lnTo>
                <a:lnTo>
                  <a:pt x="2662047" y="865896"/>
                </a:lnTo>
                <a:lnTo>
                  <a:pt x="2714244" y="893348"/>
                </a:lnTo>
                <a:lnTo>
                  <a:pt x="2766441" y="920443"/>
                </a:lnTo>
                <a:lnTo>
                  <a:pt x="2818638" y="947170"/>
                </a:lnTo>
                <a:lnTo>
                  <a:pt x="2870835" y="973521"/>
                </a:lnTo>
                <a:lnTo>
                  <a:pt x="2923032" y="999488"/>
                </a:lnTo>
                <a:lnTo>
                  <a:pt x="2975229" y="1025063"/>
                </a:lnTo>
                <a:lnTo>
                  <a:pt x="3027426" y="1050242"/>
                </a:lnTo>
                <a:lnTo>
                  <a:pt x="3079623" y="1075020"/>
                </a:lnTo>
                <a:lnTo>
                  <a:pt x="3131820" y="1099393"/>
                </a:lnTo>
                <a:lnTo>
                  <a:pt x="3184017" y="1123359"/>
                </a:lnTo>
                <a:lnTo>
                  <a:pt x="3236214" y="1146915"/>
                </a:lnTo>
                <a:lnTo>
                  <a:pt x="3288411" y="1170062"/>
                </a:lnTo>
                <a:lnTo>
                  <a:pt x="3340608" y="1192797"/>
                </a:lnTo>
                <a:lnTo>
                  <a:pt x="3392805" y="1215122"/>
                </a:lnTo>
                <a:lnTo>
                  <a:pt x="3445002" y="1237036"/>
                </a:lnTo>
                <a:lnTo>
                  <a:pt x="3497199" y="1258543"/>
                </a:lnTo>
                <a:lnTo>
                  <a:pt x="3549396" y="1279642"/>
                </a:lnTo>
                <a:lnTo>
                  <a:pt x="3601593" y="1300336"/>
                </a:lnTo>
                <a:lnTo>
                  <a:pt x="3653790" y="1320628"/>
                </a:lnTo>
                <a:lnTo>
                  <a:pt x="3705987" y="1340521"/>
                </a:lnTo>
                <a:lnTo>
                  <a:pt x="3758184" y="1360018"/>
                </a:lnTo>
                <a:lnTo>
                  <a:pt x="3810381" y="1379122"/>
                </a:lnTo>
                <a:lnTo>
                  <a:pt x="3862578" y="1397838"/>
                </a:lnTo>
                <a:lnTo>
                  <a:pt x="3914775" y="1416169"/>
                </a:lnTo>
                <a:lnTo>
                  <a:pt x="3966972" y="1434120"/>
                </a:lnTo>
                <a:lnTo>
                  <a:pt x="4019169" y="1451695"/>
                </a:lnTo>
                <a:lnTo>
                  <a:pt x="4071366" y="1468898"/>
                </a:lnTo>
                <a:lnTo>
                  <a:pt x="4123563" y="1485736"/>
                </a:lnTo>
                <a:lnTo>
                  <a:pt x="4175760" y="1502211"/>
                </a:lnTo>
                <a:lnTo>
                  <a:pt x="4227957" y="1518331"/>
                </a:lnTo>
                <a:lnTo>
                  <a:pt x="4280154" y="1534098"/>
                </a:lnTo>
                <a:lnTo>
                  <a:pt x="4332351" y="1549520"/>
                </a:lnTo>
                <a:lnTo>
                  <a:pt x="4384548" y="1564601"/>
                </a:lnTo>
                <a:lnTo>
                  <a:pt x="4436745" y="1579347"/>
                </a:lnTo>
                <a:lnTo>
                  <a:pt x="4488942" y="1593762"/>
                </a:lnTo>
                <a:lnTo>
                  <a:pt x="4541139" y="1607853"/>
                </a:lnTo>
                <a:lnTo>
                  <a:pt x="4593336" y="1621624"/>
                </a:lnTo>
                <a:lnTo>
                  <a:pt x="4645533" y="1635082"/>
                </a:lnTo>
                <a:lnTo>
                  <a:pt x="4697730" y="1648232"/>
                </a:lnTo>
                <a:lnTo>
                  <a:pt x="4749927" y="1661079"/>
                </a:lnTo>
                <a:lnTo>
                  <a:pt x="4802124" y="1673628"/>
                </a:lnTo>
                <a:lnTo>
                  <a:pt x="4854321" y="1685886"/>
                </a:lnTo>
                <a:lnTo>
                  <a:pt x="4906518" y="1697858"/>
                </a:lnTo>
                <a:lnTo>
                  <a:pt x="4958715" y="1709548"/>
                </a:lnTo>
                <a:lnTo>
                  <a:pt x="5010912" y="1720963"/>
                </a:lnTo>
                <a:lnTo>
                  <a:pt x="5063109" y="1732108"/>
                </a:lnTo>
                <a:lnTo>
                  <a:pt x="5115306" y="1742988"/>
                </a:lnTo>
                <a:lnTo>
                  <a:pt x="5167503" y="1753608"/>
                </a:lnTo>
                <a:lnTo>
                  <a:pt x="5219700" y="1763973"/>
                </a:lnTo>
                <a:lnTo>
                  <a:pt x="5271897" y="1774090"/>
                </a:lnTo>
                <a:lnTo>
                  <a:pt x="5324094" y="1783962"/>
                </a:lnTo>
                <a:lnTo>
                  <a:pt x="5376291" y="1793595"/>
                </a:lnTo>
                <a:lnTo>
                  <a:pt x="5428488" y="1802994"/>
                </a:lnTo>
                <a:lnTo>
                  <a:pt x="5480685" y="1812163"/>
                </a:lnTo>
                <a:lnTo>
                  <a:pt x="5532882" y="1821109"/>
                </a:lnTo>
                <a:lnTo>
                  <a:pt x="5585079" y="1829834"/>
                </a:lnTo>
                <a:lnTo>
                  <a:pt x="5637276" y="1838345"/>
                </a:lnTo>
                <a:lnTo>
                  <a:pt x="5689473" y="1846645"/>
                </a:lnTo>
                <a:lnTo>
                  <a:pt x="5741670" y="1854740"/>
                </a:lnTo>
                <a:lnTo>
                  <a:pt x="5793867" y="1862634"/>
                </a:lnTo>
                <a:lnTo>
                  <a:pt x="5846064" y="1870331"/>
                </a:lnTo>
                <a:lnTo>
                  <a:pt x="5898261" y="1877836"/>
                </a:lnTo>
                <a:lnTo>
                  <a:pt x="5950458" y="1885153"/>
                </a:lnTo>
                <a:lnTo>
                  <a:pt x="6002655" y="1892286"/>
                </a:lnTo>
                <a:lnTo>
                  <a:pt x="6054852" y="1899240"/>
                </a:lnTo>
                <a:lnTo>
                  <a:pt x="6107049" y="1906018"/>
                </a:lnTo>
                <a:lnTo>
                  <a:pt x="6159246" y="1912625"/>
                </a:lnTo>
                <a:lnTo>
                  <a:pt x="6211443" y="1919064"/>
                </a:lnTo>
                <a:lnTo>
                  <a:pt x="6263640" y="1925339"/>
                </a:lnTo>
              </a:path>
            </a:pathLst>
          </a:custGeom>
          <a:noFill/>
          <a:ln w="57150">
            <a:solidFill>
              <a:srgbClr val="C261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3" name="Connector 12"/>
          <p:cNvCxnSpPr/>
          <p:nvPr/>
        </p:nvCxnSpPr>
        <p:spPr>
          <a:xfrm flipV="1">
            <a:off x="4000500" y="3105443"/>
            <a:ext cx="0" cy="2563836"/>
          </a:xfrm>
          <a:prstGeom prst="line">
            <a:avLst/>
          </a:prstGeom>
          <a:ln w="28575">
            <a:solidFill>
              <a:srgbClr val="0E4C5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43300" y="2500092"/>
            <a:ext cx="9144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>
                <a:solidFill>
                  <a:srgbClr val="0E4C5C"/>
                </a:solidFill>
                <a:latin typeface="Cambria"/>
              </a:rPr>
              <a:t>E</a:t>
            </a:r>
            <a:r>
              <a:rPr sz="2200" b="1" baseline="-25000">
                <a:solidFill>
                  <a:srgbClr val="0E4C5C"/>
                </a:solidFill>
                <a:latin typeface="Cambria"/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60422" y="2322048"/>
            <a:ext cx="7315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1D7A8C"/>
                </a:solidFill>
                <a:latin typeface="Calibri"/>
              </a:rPr>
              <a:t>T₁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7622" y="4458579"/>
            <a:ext cx="146304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C2611F"/>
                </a:solidFill>
                <a:latin typeface="Calibri"/>
              </a:rPr>
              <a:t>T₂ &gt; T₁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35240" y="1783080"/>
            <a:ext cx="4005072" cy="429768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909560" y="2011680"/>
            <a:ext cx="3456431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Fração com E ≥ E</a:t>
            </a:r>
            <a:r>
              <a:rPr sz="2600" b="1" baseline="-25000">
                <a:solidFill>
                  <a:srgbClr val="1D7A8C"/>
                </a:solidFill>
                <a:latin typeface="Cambria"/>
              </a:rPr>
              <a:t>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09560" y="2624328"/>
            <a:ext cx="3456432" cy="33192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f = e</a:t>
            </a:r>
            <a:r>
              <a:rPr sz="2200" b="0" baseline="30000">
                <a:solidFill>
                  <a:srgbClr val="16323A"/>
                </a:solidFill>
                <a:latin typeface="Cambria"/>
              </a:rPr>
              <a:t>−Ea/RT</a:t>
            </a:r>
          </a:p>
          <a:p>
            <a:pPr algn="l">
              <a:spcAft>
                <a:spcPts val="8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E</a:t>
            </a:r>
            <a:r>
              <a:rPr sz="2200" b="0" baseline="-25000">
                <a:solidFill>
                  <a:srgbClr val="16323A"/>
                </a:solidFill>
                <a:latin typeface="Cambria"/>
              </a:rPr>
              <a:t>a</a:t>
            </a:r>
            <a:r>
              <a:rPr sz="2200" b="0">
                <a:solidFill>
                  <a:srgbClr val="16323A"/>
                </a:solidFill>
                <a:latin typeface="Cambria"/>
              </a:rPr>
              <a:t> = 50 kJ/mol:</a:t>
            </a:r>
          </a:p>
          <a:p>
            <a:pPr algn="l">
              <a:spcAft>
                <a:spcPts val="8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298 K: f ≈ 1,7 × 10⁻⁹</a:t>
            </a:r>
          </a:p>
          <a:p>
            <a:pPr algn="l">
              <a:spcAft>
                <a:spcPts val="8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308 K: f ≈ 3,3 × 10⁻⁹</a:t>
            </a:r>
          </a:p>
          <a:p>
            <a:pPr algn="l">
              <a:spcAft>
                <a:spcPts val="8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+10 K: fração × 1,9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Teoria do estado de transição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Os reagentes passam por um complexo ativado (‡) no topo da barreira de energia.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O complexo ativado dura ~10⁻¹³ s: não é isolável, ao contrário de um intermediário.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68680" y="5669279"/>
            <a:ext cx="6446520" cy="0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868680" y="1783080"/>
            <a:ext cx="0" cy="3886199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06240" y="5724143"/>
            <a:ext cx="310896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coordenada de reação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407" y="1691639"/>
            <a:ext cx="36576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energia</a:t>
            </a:r>
          </a:p>
        </p:txBody>
      </p:sp>
      <p:sp>
        <p:nvSpPr>
          <p:cNvPr id="9" name="Freeform 8"/>
          <p:cNvSpPr/>
          <p:nvPr/>
        </p:nvSpPr>
        <p:spPr>
          <a:xfrm>
            <a:off x="868680" y="2329614"/>
            <a:ext cx="6263640" cy="2758753"/>
          </a:xfrm>
          <a:custGeom>
            <a:avLst/>
            <a:gdLst/>
            <a:ahLst/>
            <a:cxnLst/>
            <a:rect l="l" t="t" r="r" b="b"/>
            <a:pathLst>
              <a:path w="6263640" h="2758753">
                <a:moveTo>
                  <a:pt x="0" y="1814770"/>
                </a:moveTo>
                <a:lnTo>
                  <a:pt x="52197" y="1814770"/>
                </a:lnTo>
                <a:lnTo>
                  <a:pt x="104394" y="1814770"/>
                </a:lnTo>
                <a:lnTo>
                  <a:pt x="156591" y="1814770"/>
                </a:lnTo>
                <a:lnTo>
                  <a:pt x="208788" y="1814770"/>
                </a:lnTo>
                <a:lnTo>
                  <a:pt x="260985" y="1814770"/>
                </a:lnTo>
                <a:lnTo>
                  <a:pt x="313182" y="1814770"/>
                </a:lnTo>
                <a:lnTo>
                  <a:pt x="365379" y="1814770"/>
                </a:lnTo>
                <a:lnTo>
                  <a:pt x="417576" y="1814770"/>
                </a:lnTo>
                <a:lnTo>
                  <a:pt x="469773" y="1814770"/>
                </a:lnTo>
                <a:lnTo>
                  <a:pt x="521970" y="1814770"/>
                </a:lnTo>
                <a:lnTo>
                  <a:pt x="574167" y="1814770"/>
                </a:lnTo>
                <a:lnTo>
                  <a:pt x="626364" y="1814770"/>
                </a:lnTo>
                <a:lnTo>
                  <a:pt x="678561" y="1814770"/>
                </a:lnTo>
                <a:lnTo>
                  <a:pt x="730758" y="1814770"/>
                </a:lnTo>
                <a:lnTo>
                  <a:pt x="782955" y="1813906"/>
                </a:lnTo>
                <a:lnTo>
                  <a:pt x="835152" y="1808632"/>
                </a:lnTo>
                <a:lnTo>
                  <a:pt x="887349" y="1798593"/>
                </a:lnTo>
                <a:lnTo>
                  <a:pt x="939546" y="1783841"/>
                </a:lnTo>
                <a:lnTo>
                  <a:pt x="991743" y="1764455"/>
                </a:lnTo>
                <a:lnTo>
                  <a:pt x="1043940" y="1740536"/>
                </a:lnTo>
                <a:lnTo>
                  <a:pt x="1096137" y="1712212"/>
                </a:lnTo>
                <a:lnTo>
                  <a:pt x="1148334" y="1679632"/>
                </a:lnTo>
                <a:lnTo>
                  <a:pt x="1200531" y="1642968"/>
                </a:lnTo>
                <a:lnTo>
                  <a:pt x="1252728" y="1602414"/>
                </a:lnTo>
                <a:lnTo>
                  <a:pt x="1304925" y="1558184"/>
                </a:lnTo>
                <a:lnTo>
                  <a:pt x="1357122" y="1510513"/>
                </a:lnTo>
                <a:lnTo>
                  <a:pt x="1409319" y="1459651"/>
                </a:lnTo>
                <a:lnTo>
                  <a:pt x="1461516" y="1405869"/>
                </a:lnTo>
                <a:lnTo>
                  <a:pt x="1513713" y="1349451"/>
                </a:lnTo>
                <a:lnTo>
                  <a:pt x="1565910" y="1290694"/>
                </a:lnTo>
                <a:lnTo>
                  <a:pt x="1618107" y="1229909"/>
                </a:lnTo>
                <a:lnTo>
                  <a:pt x="1670304" y="1167418"/>
                </a:lnTo>
                <a:lnTo>
                  <a:pt x="1722501" y="1103550"/>
                </a:lnTo>
                <a:lnTo>
                  <a:pt x="1774698" y="1038644"/>
                </a:lnTo>
                <a:lnTo>
                  <a:pt x="1826895" y="973043"/>
                </a:lnTo>
                <a:lnTo>
                  <a:pt x="1879092" y="907093"/>
                </a:lnTo>
                <a:lnTo>
                  <a:pt x="1931289" y="841143"/>
                </a:lnTo>
                <a:lnTo>
                  <a:pt x="1983486" y="775542"/>
                </a:lnTo>
                <a:lnTo>
                  <a:pt x="2035683" y="710636"/>
                </a:lnTo>
                <a:lnTo>
                  <a:pt x="2087880" y="646769"/>
                </a:lnTo>
                <a:lnTo>
                  <a:pt x="2140077" y="584277"/>
                </a:lnTo>
                <a:lnTo>
                  <a:pt x="2192274" y="523492"/>
                </a:lnTo>
                <a:lnTo>
                  <a:pt x="2244471" y="464735"/>
                </a:lnTo>
                <a:lnTo>
                  <a:pt x="2296668" y="408317"/>
                </a:lnTo>
                <a:lnTo>
                  <a:pt x="2348865" y="354535"/>
                </a:lnTo>
                <a:lnTo>
                  <a:pt x="2401062" y="303673"/>
                </a:lnTo>
                <a:lnTo>
                  <a:pt x="2453259" y="256002"/>
                </a:lnTo>
                <a:lnTo>
                  <a:pt x="2505456" y="211773"/>
                </a:lnTo>
                <a:lnTo>
                  <a:pt x="2557653" y="171219"/>
                </a:lnTo>
                <a:lnTo>
                  <a:pt x="2609850" y="134554"/>
                </a:lnTo>
                <a:lnTo>
                  <a:pt x="2662047" y="101974"/>
                </a:lnTo>
                <a:lnTo>
                  <a:pt x="2714244" y="73650"/>
                </a:lnTo>
                <a:lnTo>
                  <a:pt x="2766441" y="49731"/>
                </a:lnTo>
                <a:lnTo>
                  <a:pt x="2818638" y="30345"/>
                </a:lnTo>
                <a:lnTo>
                  <a:pt x="2870835" y="15593"/>
                </a:lnTo>
                <a:lnTo>
                  <a:pt x="2923032" y="5554"/>
                </a:lnTo>
                <a:lnTo>
                  <a:pt x="2975229" y="280"/>
                </a:lnTo>
                <a:lnTo>
                  <a:pt x="3027426" y="0"/>
                </a:lnTo>
                <a:lnTo>
                  <a:pt x="3079623" y="6561"/>
                </a:lnTo>
                <a:lnTo>
                  <a:pt x="3131820" y="20377"/>
                </a:lnTo>
                <a:lnTo>
                  <a:pt x="3184017" y="41375"/>
                </a:lnTo>
                <a:lnTo>
                  <a:pt x="3236214" y="69445"/>
                </a:lnTo>
                <a:lnTo>
                  <a:pt x="3288411" y="104438"/>
                </a:lnTo>
                <a:lnTo>
                  <a:pt x="3340608" y="146168"/>
                </a:lnTo>
                <a:lnTo>
                  <a:pt x="3392805" y="194416"/>
                </a:lnTo>
                <a:lnTo>
                  <a:pt x="3445002" y="248927"/>
                </a:lnTo>
                <a:lnTo>
                  <a:pt x="3497199" y="309411"/>
                </a:lnTo>
                <a:lnTo>
                  <a:pt x="3549396" y="375551"/>
                </a:lnTo>
                <a:lnTo>
                  <a:pt x="3601593" y="446994"/>
                </a:lnTo>
                <a:lnTo>
                  <a:pt x="3653790" y="523366"/>
                </a:lnTo>
                <a:lnTo>
                  <a:pt x="3705987" y="604260"/>
                </a:lnTo>
                <a:lnTo>
                  <a:pt x="3758184" y="689251"/>
                </a:lnTo>
                <a:lnTo>
                  <a:pt x="3810381" y="777888"/>
                </a:lnTo>
                <a:lnTo>
                  <a:pt x="3862578" y="869703"/>
                </a:lnTo>
                <a:lnTo>
                  <a:pt x="3914775" y="964211"/>
                </a:lnTo>
                <a:lnTo>
                  <a:pt x="3966972" y="1060911"/>
                </a:lnTo>
                <a:lnTo>
                  <a:pt x="4019169" y="1159294"/>
                </a:lnTo>
                <a:lnTo>
                  <a:pt x="4071366" y="1258839"/>
                </a:lnTo>
                <a:lnTo>
                  <a:pt x="4123563" y="1359019"/>
                </a:lnTo>
                <a:lnTo>
                  <a:pt x="4175760" y="1459305"/>
                </a:lnTo>
                <a:lnTo>
                  <a:pt x="4227957" y="1559168"/>
                </a:lnTo>
                <a:lnTo>
                  <a:pt x="4280154" y="1658078"/>
                </a:lnTo>
                <a:lnTo>
                  <a:pt x="4332351" y="1755514"/>
                </a:lnTo>
                <a:lnTo>
                  <a:pt x="4384548" y="1850959"/>
                </a:lnTo>
                <a:lnTo>
                  <a:pt x="4436745" y="1943910"/>
                </a:lnTo>
                <a:lnTo>
                  <a:pt x="4488942" y="2033876"/>
                </a:lnTo>
                <a:lnTo>
                  <a:pt x="4541139" y="2120380"/>
                </a:lnTo>
                <a:lnTo>
                  <a:pt x="4593336" y="2202966"/>
                </a:lnTo>
                <a:lnTo>
                  <a:pt x="4645533" y="2281196"/>
                </a:lnTo>
                <a:lnTo>
                  <a:pt x="4697730" y="2354658"/>
                </a:lnTo>
                <a:lnTo>
                  <a:pt x="4749927" y="2422962"/>
                </a:lnTo>
                <a:lnTo>
                  <a:pt x="4802124" y="2485749"/>
                </a:lnTo>
                <a:lnTo>
                  <a:pt x="4854321" y="2542685"/>
                </a:lnTo>
                <a:lnTo>
                  <a:pt x="4906518" y="2593471"/>
                </a:lnTo>
                <a:lnTo>
                  <a:pt x="4958715" y="2637837"/>
                </a:lnTo>
                <a:lnTo>
                  <a:pt x="5010912" y="2675549"/>
                </a:lnTo>
                <a:lnTo>
                  <a:pt x="5063109" y="2706408"/>
                </a:lnTo>
                <a:lnTo>
                  <a:pt x="5115306" y="2730250"/>
                </a:lnTo>
                <a:lnTo>
                  <a:pt x="5167503" y="2746950"/>
                </a:lnTo>
                <a:lnTo>
                  <a:pt x="5219700" y="2756419"/>
                </a:lnTo>
                <a:lnTo>
                  <a:pt x="5271897" y="2758753"/>
                </a:lnTo>
                <a:lnTo>
                  <a:pt x="5324094" y="2758753"/>
                </a:lnTo>
                <a:lnTo>
                  <a:pt x="5376291" y="2758753"/>
                </a:lnTo>
                <a:lnTo>
                  <a:pt x="5428488" y="2758753"/>
                </a:lnTo>
                <a:lnTo>
                  <a:pt x="5480685" y="2758753"/>
                </a:lnTo>
                <a:lnTo>
                  <a:pt x="5532882" y="2758753"/>
                </a:lnTo>
                <a:lnTo>
                  <a:pt x="5585079" y="2758753"/>
                </a:lnTo>
                <a:lnTo>
                  <a:pt x="5637276" y="2758753"/>
                </a:lnTo>
                <a:lnTo>
                  <a:pt x="5689473" y="2758753"/>
                </a:lnTo>
                <a:lnTo>
                  <a:pt x="5741670" y="2758753"/>
                </a:lnTo>
                <a:lnTo>
                  <a:pt x="5793867" y="2758753"/>
                </a:lnTo>
                <a:lnTo>
                  <a:pt x="5846064" y="2758753"/>
                </a:lnTo>
                <a:lnTo>
                  <a:pt x="5898261" y="2758753"/>
                </a:lnTo>
                <a:lnTo>
                  <a:pt x="5950458" y="2758753"/>
                </a:lnTo>
                <a:lnTo>
                  <a:pt x="6002655" y="2758753"/>
                </a:lnTo>
                <a:lnTo>
                  <a:pt x="6054852" y="2758753"/>
                </a:lnTo>
                <a:lnTo>
                  <a:pt x="6107049" y="2758753"/>
                </a:lnTo>
                <a:lnTo>
                  <a:pt x="6159246" y="2758753"/>
                </a:lnTo>
                <a:lnTo>
                  <a:pt x="6211443" y="2758753"/>
                </a:lnTo>
                <a:lnTo>
                  <a:pt x="6263640" y="2758753"/>
                </a:lnTo>
              </a:path>
            </a:pathLst>
          </a:custGeom>
          <a:noFill/>
          <a:ln w="57150">
            <a:solidFill>
              <a:srgbClr val="1D7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0" name="Connector 9"/>
          <p:cNvCxnSpPr/>
          <p:nvPr/>
        </p:nvCxnSpPr>
        <p:spPr>
          <a:xfrm>
            <a:off x="1620316" y="4144383"/>
            <a:ext cx="2254911" cy="0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4626864" y="5088367"/>
            <a:ext cx="2317546" cy="0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3624681" y="2365337"/>
            <a:ext cx="0" cy="1742739"/>
          </a:xfrm>
          <a:prstGeom prst="line">
            <a:avLst/>
          </a:prstGeom>
          <a:ln w="31750">
            <a:solidFill>
              <a:srgbClr val="C2611F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16121" y="3236707"/>
            <a:ext cx="7315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C2611F"/>
                </a:solidFill>
                <a:latin typeface="Cambria"/>
              </a:rPr>
              <a:t>E</a:t>
            </a:r>
            <a:r>
              <a:rPr sz="2200" b="1" baseline="-25000">
                <a:solidFill>
                  <a:srgbClr val="C2611F"/>
                </a:solidFill>
                <a:latin typeface="Cambria"/>
              </a:rPr>
              <a:t>a</a:t>
            </a:r>
          </a:p>
        </p:txBody>
      </p:sp>
      <p:cxnSp>
        <p:nvCxnSpPr>
          <p:cNvPr id="14" name="Connector 13"/>
          <p:cNvCxnSpPr/>
          <p:nvPr/>
        </p:nvCxnSpPr>
        <p:spPr>
          <a:xfrm flipV="1">
            <a:off x="4626864" y="3490856"/>
            <a:ext cx="0" cy="1561203"/>
          </a:xfrm>
          <a:prstGeom prst="line">
            <a:avLst/>
          </a:prstGeom>
          <a:ln w="31750">
            <a:solidFill>
              <a:srgbClr val="3E7C59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718303" y="4216997"/>
            <a:ext cx="128016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3E7C59"/>
                </a:solidFill>
                <a:latin typeface="Cambria"/>
              </a:rPr>
              <a:t>E</a:t>
            </a:r>
            <a:r>
              <a:rPr sz="2000" b="1" baseline="-25000">
                <a:solidFill>
                  <a:srgbClr val="3E7C59"/>
                </a:solidFill>
                <a:latin typeface="Cambria"/>
              </a:rPr>
              <a:t>a,inv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6756501" y="4180690"/>
            <a:ext cx="0" cy="871369"/>
          </a:xfrm>
          <a:prstGeom prst="line">
            <a:avLst/>
          </a:prstGeom>
          <a:ln w="31750">
            <a:solidFill>
              <a:srgbClr val="0E4C5C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5378500" y="4144383"/>
            <a:ext cx="1565910" cy="0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51829" y="4580068"/>
            <a:ext cx="7315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2200" b="1">
                <a:solidFill>
                  <a:srgbClr val="0E4C5C"/>
                </a:solidFill>
                <a:latin typeface="Cambria"/>
              </a:rPr>
              <a:t>ΔH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00907" y="1955202"/>
            <a:ext cx="54864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>
                <a:solidFill>
                  <a:srgbClr val="0E4C5C"/>
                </a:solidFill>
                <a:latin typeface="Cambria"/>
              </a:rPr>
              <a:t>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1316" y="4180959"/>
            <a:ext cx="16459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16323A"/>
                </a:solidFill>
                <a:latin typeface="Calibri"/>
              </a:rPr>
              <a:t>reagentes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23763" y="5106655"/>
            <a:ext cx="16459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2000" b="1">
                <a:solidFill>
                  <a:srgbClr val="16323A"/>
                </a:solidFill>
                <a:latin typeface="Calibri"/>
              </a:rPr>
              <a:t>produtos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635240" y="1783080"/>
            <a:ext cx="4005072" cy="429768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909560" y="2011680"/>
            <a:ext cx="3456431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Leitura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09560" y="2624328"/>
            <a:ext cx="3456432" cy="33192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E</a:t>
            </a:r>
            <a:r>
              <a:rPr sz="2100" b="0" baseline="-25000">
                <a:solidFill>
                  <a:srgbClr val="16323A"/>
                </a:solidFill>
                <a:latin typeface="Calibri"/>
              </a:rPr>
              <a:t>a</a:t>
            </a:r>
            <a:r>
              <a:rPr sz="2100" b="0">
                <a:solidFill>
                  <a:srgbClr val="16323A"/>
                </a:solidFill>
                <a:latin typeface="Calibri"/>
              </a:rPr>
              <a:t>: barreira da reação direta.</a:t>
            </a:r>
          </a:p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ΔH = E</a:t>
            </a:r>
            <a:r>
              <a:rPr sz="2100" b="0" baseline="-25000">
                <a:solidFill>
                  <a:srgbClr val="16323A"/>
                </a:solidFill>
                <a:latin typeface="Calibri"/>
              </a:rPr>
              <a:t>a</a:t>
            </a:r>
            <a:r>
              <a:rPr sz="2100" b="0">
                <a:solidFill>
                  <a:srgbClr val="16323A"/>
                </a:solidFill>
                <a:latin typeface="Calibri"/>
              </a:rPr>
              <a:t> − E</a:t>
            </a:r>
            <a:r>
              <a:rPr sz="2100" b="0" baseline="-25000">
                <a:solidFill>
                  <a:srgbClr val="16323A"/>
                </a:solidFill>
                <a:latin typeface="Calibri"/>
              </a:rPr>
              <a:t>a,inv</a:t>
            </a:r>
          </a:p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Exotérmica: E</a:t>
            </a:r>
            <a:r>
              <a:rPr sz="2100" b="0" baseline="-25000">
                <a:solidFill>
                  <a:srgbClr val="16323A"/>
                </a:solidFill>
                <a:latin typeface="Calibri"/>
              </a:rPr>
              <a:t>a,inv</a:t>
            </a:r>
            <a:r>
              <a:rPr sz="2100" b="0">
                <a:solidFill>
                  <a:srgbClr val="16323A"/>
                </a:solidFill>
                <a:latin typeface="Calibri"/>
              </a:rPr>
              <a:t> &gt; E</a:t>
            </a:r>
            <a:r>
              <a:rPr sz="2100" b="0" baseline="-25000">
                <a:solidFill>
                  <a:srgbClr val="16323A"/>
                </a:solidFill>
                <a:latin typeface="Calibri"/>
              </a:rPr>
              <a:t>a</a:t>
            </a:r>
            <a:r>
              <a:rPr sz="2100" b="0">
                <a:solidFill>
                  <a:srgbClr val="16323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Equação de Eyring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A teoria do estado de transição dá significado termodinâmico a 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k</a:t>
            </a:r>
            <a:r>
              <a:rPr sz="1400" b="0" baseline="-25000">
                <a:solidFill>
                  <a:srgbClr val="5B6E75"/>
                </a:solidFill>
                <a:latin typeface="Calibri"/>
              </a:rPr>
              <a:t>B</a:t>
            </a:r>
            <a:r>
              <a:rPr sz="1400" b="0">
                <a:solidFill>
                  <a:srgbClr val="5B6E75"/>
                </a:solidFill>
                <a:latin typeface="Calibri"/>
              </a:rPr>
              <a:t>T/h ≈ 6 × 10¹² s⁻¹ a 298 K: a frequência de “tentativas” de cruzar a barreira.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91672" cy="105156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10634472" cy="10515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3400" b="1">
                <a:solidFill>
                  <a:srgbClr val="0E4C5C"/>
                </a:solidFill>
                <a:latin typeface="Cambria"/>
              </a:rPr>
              <a:t>k  =  (k</a:t>
            </a:r>
            <a:r>
              <a:rPr sz="3400" b="1" baseline="-25000">
                <a:solidFill>
                  <a:srgbClr val="0E4C5C"/>
                </a:solidFill>
                <a:latin typeface="Cambria"/>
              </a:rPr>
              <a:t>B</a:t>
            </a:r>
            <a:r>
              <a:rPr sz="3400" b="1">
                <a:solidFill>
                  <a:srgbClr val="0E4C5C"/>
                </a:solidFill>
                <a:latin typeface="Cambria"/>
              </a:rPr>
              <a:t> T / h) · e</a:t>
            </a:r>
            <a:r>
              <a:rPr sz="3400" b="1" baseline="30000">
                <a:solidFill>
                  <a:srgbClr val="0E4C5C"/>
                </a:solidFill>
                <a:latin typeface="Cambria"/>
              </a:rPr>
              <a:t>ΔS‡/R</a:t>
            </a:r>
            <a:r>
              <a:rPr sz="3400" b="1">
                <a:solidFill>
                  <a:srgbClr val="0E4C5C"/>
                </a:solidFill>
                <a:latin typeface="Cambria"/>
              </a:rPr>
              <a:t> · e</a:t>
            </a:r>
            <a:r>
              <a:rPr sz="3400" b="1" baseline="30000">
                <a:solidFill>
                  <a:srgbClr val="0E4C5C"/>
                </a:solidFill>
                <a:latin typeface="Cambria"/>
              </a:rPr>
              <a:t>−ΔH‡/RT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108960"/>
            <a:ext cx="5408676" cy="297180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333756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ΔH‡ ↔ E</a:t>
            </a:r>
            <a:r>
              <a:rPr sz="2600" b="1" baseline="-25000">
                <a:solidFill>
                  <a:srgbClr val="1D7A8C"/>
                </a:solidFill>
                <a:latin typeface="Cambria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950208"/>
            <a:ext cx="4860036" cy="19933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Altura da barreira de energia.</a:t>
            </a:r>
          </a:p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Em solução: E</a:t>
            </a:r>
            <a:r>
              <a:rPr sz="2100" b="0" baseline="-25000">
                <a:solidFill>
                  <a:srgbClr val="16323A"/>
                </a:solidFill>
                <a:latin typeface="Calibri"/>
              </a:rPr>
              <a:t>a</a:t>
            </a:r>
            <a:r>
              <a:rPr sz="2100" b="0">
                <a:solidFill>
                  <a:srgbClr val="16323A"/>
                </a:solidFill>
                <a:latin typeface="Calibri"/>
              </a:rPr>
              <a:t> ≈ ΔH‡ + RT.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31636" y="3108960"/>
            <a:ext cx="5408676" cy="297180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05955" y="333756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ΔS‡ ↔ fator 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5955" y="3950208"/>
            <a:ext cx="4860036" cy="19933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Organização exigida no complexo ativado. ΔS‡ muito negativo: orientação exigente, A pequeno.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Equação de Arrhenius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A dependência de k com a temperatura, em uma linha.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E</a:t>
            </a:r>
            <a:r>
              <a:rPr sz="1400" b="0" baseline="-25000">
                <a:solidFill>
                  <a:srgbClr val="5B6E75"/>
                </a:solidFill>
                <a:latin typeface="Calibri"/>
              </a:rPr>
              <a:t>a</a:t>
            </a:r>
            <a:r>
              <a:rPr sz="1400" b="0">
                <a:solidFill>
                  <a:srgbClr val="5B6E75"/>
                </a:solidFill>
                <a:latin typeface="Calibri"/>
              </a:rPr>
              <a:t> em J/mol com R = 8,314 J·mol⁻¹·K⁻¹ — e T sempre em kelvin.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91672" cy="105156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10634472" cy="10515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k  =  A · e</a:t>
            </a:r>
            <a:r>
              <a:rPr sz="4000" b="1" baseline="30000">
                <a:solidFill>
                  <a:srgbClr val="0E4C5C"/>
                </a:solidFill>
                <a:latin typeface="Cambria"/>
              </a:rPr>
              <a:t>−Ea/RT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063240"/>
            <a:ext cx="5408676" cy="205740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329184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A · fator pré-exponencial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904488"/>
            <a:ext cx="4860036" cy="10789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Frequência de colisões bem orientadas. Mesma unidade de 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31636" y="3063240"/>
            <a:ext cx="5408676" cy="205740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05955" y="329184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E</a:t>
            </a:r>
            <a:r>
              <a:rPr sz="2600" b="1" baseline="-25000">
                <a:solidFill>
                  <a:srgbClr val="C2611F"/>
                </a:solidFill>
                <a:latin typeface="Cambria"/>
              </a:rPr>
              <a:t>a</a:t>
            </a:r>
            <a:r>
              <a:rPr sz="2600" b="1">
                <a:solidFill>
                  <a:srgbClr val="C2611F"/>
                </a:solidFill>
                <a:latin typeface="Cambria"/>
              </a:rPr>
              <a:t> · energia de ativação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5955" y="3904488"/>
            <a:ext cx="4860036" cy="10789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Barreira mínima. Quanto maior E</a:t>
            </a:r>
            <a:r>
              <a:rPr sz="2100" b="0" baseline="-25000">
                <a:solidFill>
                  <a:srgbClr val="16323A"/>
                </a:solidFill>
                <a:latin typeface="Calibri"/>
              </a:rPr>
              <a:t>a</a:t>
            </a:r>
            <a:r>
              <a:rPr sz="2100" b="0">
                <a:solidFill>
                  <a:srgbClr val="16323A"/>
                </a:solidFill>
                <a:latin typeface="Calibri"/>
              </a:rPr>
              <a:t>, mais sensível a 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49240"/>
            <a:ext cx="11091672" cy="77724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5349240"/>
            <a:ext cx="10634472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700" b="1">
                <a:solidFill>
                  <a:srgbClr val="0E4C5C"/>
                </a:solidFill>
                <a:latin typeface="Cambria"/>
              </a:rPr>
              <a:t>Forma linear:   ln k  =  ln A  −  (E</a:t>
            </a:r>
            <a:r>
              <a:rPr sz="2700" b="1" baseline="-25000">
                <a:solidFill>
                  <a:srgbClr val="0E4C5C"/>
                </a:solidFill>
                <a:latin typeface="Cambria"/>
              </a:rPr>
              <a:t>a</a:t>
            </a:r>
            <a:r>
              <a:rPr sz="2700" b="1">
                <a:solidFill>
                  <a:srgbClr val="0E4C5C"/>
                </a:solidFill>
                <a:latin typeface="Cambria"/>
              </a:rPr>
              <a:t>/R) · (1/T)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Gráfico de Arrhenius · decomposição do N₂O₅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ln k × 1/T é reta: a inclinação vale −E</a:t>
            </a:r>
            <a:r>
              <a:rPr sz="2100" b="0" baseline="-25000">
                <a:solidFill>
                  <a:srgbClr val="5B6E75"/>
                </a:solidFill>
                <a:latin typeface="Calibri"/>
              </a:rPr>
              <a:t>a</a:t>
            </a:r>
            <a:r>
              <a:rPr sz="2100" b="0">
                <a:solidFill>
                  <a:srgbClr val="5B6E75"/>
                </a:solidFill>
                <a:latin typeface="Calibri"/>
              </a:rPr>
              <a:t>/R.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Dados experimentais clássicos de 2 N₂O₅ → 4 NO₂ + O₂ (1ª ordem), entre 0 e 65 °C.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548640" y="1691640"/>
          <a:ext cx="6858000" cy="452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7726679" y="1783080"/>
            <a:ext cx="3913632" cy="429768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01000" y="2011680"/>
            <a:ext cx="3364991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Do gráfico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0" y="2624328"/>
            <a:ext cx="3364992" cy="33192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Inclinação ≈ −12 400 K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E</a:t>
            </a:r>
            <a:r>
              <a:rPr sz="2200" b="0" baseline="-25000">
                <a:solidFill>
                  <a:srgbClr val="16323A"/>
                </a:solidFill>
                <a:latin typeface="Cambria"/>
              </a:rPr>
              <a:t>a</a:t>
            </a:r>
            <a:r>
              <a:rPr sz="2200" b="0">
                <a:solidFill>
                  <a:srgbClr val="16323A"/>
                </a:solidFill>
                <a:latin typeface="Cambria"/>
              </a:rPr>
              <a:t> = 12 400 × 8,314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E</a:t>
            </a:r>
            <a:r>
              <a:rPr sz="2200" b="0" baseline="-25000">
                <a:solidFill>
                  <a:srgbClr val="16323A"/>
                </a:solidFill>
                <a:latin typeface="Cambria"/>
              </a:rPr>
              <a:t>a</a:t>
            </a:r>
            <a:r>
              <a:rPr sz="2200" b="0">
                <a:solidFill>
                  <a:srgbClr val="16323A"/>
                </a:solidFill>
                <a:latin typeface="Cambria"/>
              </a:rPr>
              <a:t> ≈ 103 kJ/mol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ln A ≈ 31,3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Arrhenius com dois pontos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Sem gráfico: basta k em duas temperaturas.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Pegadinha: E</a:t>
            </a:r>
            <a:r>
              <a:rPr sz="1400" b="0" baseline="-25000">
                <a:solidFill>
                  <a:srgbClr val="5B6E75"/>
                </a:solidFill>
                <a:latin typeface="Calibri"/>
              </a:rPr>
              <a:t>a</a:t>
            </a:r>
            <a:r>
              <a:rPr sz="1400" b="0">
                <a:solidFill>
                  <a:srgbClr val="5B6E75"/>
                </a:solidFill>
                <a:latin typeface="Calibri"/>
              </a:rPr>
              <a:t> em kJ com R = 8,314 J → erro de 1 000 vezes.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91672" cy="100584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10634472" cy="10058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3400" b="1">
                <a:solidFill>
                  <a:srgbClr val="0E4C5C"/>
                </a:solidFill>
                <a:latin typeface="Cambria"/>
              </a:rPr>
              <a:t>ln(k₂ / k₁)  =  (E</a:t>
            </a:r>
            <a:r>
              <a:rPr sz="3400" b="1" baseline="-25000">
                <a:solidFill>
                  <a:srgbClr val="0E4C5C"/>
                </a:solidFill>
                <a:latin typeface="Cambria"/>
              </a:rPr>
              <a:t>a</a:t>
            </a:r>
            <a:r>
              <a:rPr sz="3400" b="1">
                <a:solidFill>
                  <a:srgbClr val="0E4C5C"/>
                </a:solidFill>
                <a:latin typeface="Cambria"/>
              </a:rPr>
              <a:t> / R) · (1/T₁ − 1/T₂)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017520"/>
            <a:ext cx="5408676" cy="310896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324612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N₂O₅: 298 K e 338 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858768"/>
            <a:ext cx="4860036" cy="213055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>
                <a:solidFill>
                  <a:srgbClr val="16323A"/>
                </a:solidFill>
                <a:latin typeface="Cambria"/>
              </a:rPr>
              <a:t>k₂ / k₁ = 4,87 × 10⁻³ / 3,46 × 10⁻⁵ = 141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16323A"/>
                </a:solidFill>
                <a:latin typeface="Cambria"/>
              </a:rPr>
              <a:t>ln 141 = 4,95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16323A"/>
                </a:solidFill>
                <a:latin typeface="Cambria"/>
              </a:rPr>
              <a:t>1/298 − 1/338 = 3,97 × 10⁻⁴ K⁻¹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16323A"/>
                </a:solidFill>
                <a:latin typeface="Cambria"/>
              </a:rPr>
              <a:t>E</a:t>
            </a:r>
            <a:r>
              <a:rPr sz="2000" b="0" baseline="-25000">
                <a:solidFill>
                  <a:srgbClr val="16323A"/>
                </a:solidFill>
                <a:latin typeface="Cambria"/>
              </a:rPr>
              <a:t>a</a:t>
            </a:r>
            <a:r>
              <a:rPr sz="2000" b="0">
                <a:solidFill>
                  <a:srgbClr val="16323A"/>
                </a:solidFill>
                <a:latin typeface="Cambria"/>
              </a:rPr>
              <a:t> ≈ 8,314 × 4,95 / 3,97 × 10⁻⁴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16323A"/>
                </a:solidFill>
                <a:latin typeface="Cambria"/>
              </a:rPr>
              <a:t>E</a:t>
            </a:r>
            <a:r>
              <a:rPr sz="2000" b="0" baseline="-25000">
                <a:solidFill>
                  <a:srgbClr val="16323A"/>
                </a:solidFill>
                <a:latin typeface="Cambria"/>
              </a:rPr>
              <a:t>a</a:t>
            </a:r>
            <a:r>
              <a:rPr sz="2000" b="0">
                <a:solidFill>
                  <a:srgbClr val="16323A"/>
                </a:solidFill>
                <a:latin typeface="Cambria"/>
              </a:rPr>
              <a:t> ≈ 104 kJ/mol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31636" y="3017520"/>
            <a:ext cx="5408676" cy="310896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05955" y="324612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A “regra dos 10 °C”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5955" y="3858768"/>
            <a:ext cx="4860036" cy="213055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Dobrar k entre 298 e 308 K exige E</a:t>
            </a:r>
            <a:r>
              <a:rPr sz="2100" b="0" baseline="-25000">
                <a:solidFill>
                  <a:srgbClr val="16323A"/>
                </a:solidFill>
                <a:latin typeface="Calibri"/>
              </a:rPr>
              <a:t>a</a:t>
            </a:r>
            <a:r>
              <a:rPr sz="2100" b="0">
                <a:solidFill>
                  <a:srgbClr val="16323A"/>
                </a:solidFill>
                <a:latin typeface="Calibri"/>
              </a:rPr>
              <a:t> ≈ 53 kJ/mol.</a:t>
            </a:r>
          </a:p>
          <a:p>
            <a:pPr algn="l">
              <a:spcAft>
                <a:spcPts val="10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É só uma estimativa: vale perto da ambiente e para E</a:t>
            </a:r>
            <a:r>
              <a:rPr sz="2100" b="0" baseline="-25000">
                <a:solidFill>
                  <a:srgbClr val="16323A"/>
                </a:solidFill>
                <a:latin typeface="Calibri"/>
              </a:rPr>
              <a:t>a</a:t>
            </a:r>
            <a:r>
              <a:rPr sz="2100" b="0">
                <a:solidFill>
                  <a:srgbClr val="16323A"/>
                </a:solidFill>
                <a:latin typeface="Calibri"/>
              </a:rPr>
              <a:t> nessa faixa.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Mecanismo e etapas elementares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A equação global é o balanço; o mecanismo é o caminho molecular.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Intermediário: formado numa etapa e consumido noutra. Não aparece na equação global.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3514344" cy="283464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2011680"/>
            <a:ext cx="2965704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Unimolecular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624328"/>
            <a:ext cx="2965704" cy="185623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A → produtos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v = k[A]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7304" y="1783080"/>
            <a:ext cx="3514344" cy="283464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11624" y="2011680"/>
            <a:ext cx="2965703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Bimolecular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624" y="2624328"/>
            <a:ext cx="2965704" cy="185623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A + B → produtos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v = k[A][B]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25968" y="1783080"/>
            <a:ext cx="3514344" cy="2834640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00288" y="2011680"/>
            <a:ext cx="2965703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3E7C59"/>
                </a:solidFill>
                <a:latin typeface="Cambria"/>
              </a:rPr>
              <a:t>Termolecular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00288" y="2624328"/>
            <a:ext cx="2965704" cy="185623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A + B + C → …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Rara: três corpos.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892040"/>
            <a:ext cx="11091672" cy="114300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4892040"/>
            <a:ext cx="10634472" cy="11430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500" b="1">
                <a:solidFill>
                  <a:srgbClr val="0E4C5C"/>
                </a:solidFill>
                <a:latin typeface="Cambria"/>
              </a:rPr>
              <a:t>Só na etapa elementar a ordem é igual ao coeficiente</a:t>
            </a:r>
          </a:p>
          <a:p>
            <a:pPr algn="ctr">
              <a:spcAft>
                <a:spcPts val="0"/>
              </a:spcAft>
            </a:pPr>
            <a:r>
              <a:rPr sz="2500" b="1">
                <a:solidFill>
                  <a:srgbClr val="0E4C5C"/>
                </a:solidFill>
                <a:latin typeface="Cambria"/>
              </a:rPr>
              <a:t>(a molecularidade).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Etapa determinante da velocidade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NO₂ + CO → NO + CO₂, abaixo de 500 K: a lei medida é v = k[NO₂]².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NO₃ é o intermediário: aparece na etapa 1 e some na etapa 2.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5408676" cy="274320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Mecanismo proposto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624328"/>
            <a:ext cx="4860036" cy="17647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1)  NO₂ + NO₂ → NO₃ + NO   (lenta)</a:t>
            </a:r>
          </a:p>
          <a:p>
            <a:pPr algn="l">
              <a:spcAft>
                <a:spcPts val="14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2)  NO₃ + CO → NO₂ + CO₂   (rápida)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1636" y="1783080"/>
            <a:ext cx="5408676" cy="274320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05955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Lei prevista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5955" y="2624328"/>
            <a:ext cx="4860036" cy="17647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v = k₁ [NO₂]²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Não depende de [CO]: confirmado no experimento.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800600"/>
            <a:ext cx="11091672" cy="118872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4800600"/>
            <a:ext cx="10634472" cy="11887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700" b="1">
                <a:solidFill>
                  <a:srgbClr val="0E4C5C"/>
                </a:solidFill>
                <a:latin typeface="Cambria"/>
              </a:rPr>
              <a:t>A etapa lenta é o gargalo: ela dita a lei de velocidade.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Pré-equilíbrio rápido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2 NO + O₂ → 2 NO₂: como explicar v = k[NO]²[O₂]?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Como K₁ diminui com T, k</a:t>
            </a:r>
            <a:r>
              <a:rPr sz="1400" b="0" baseline="-25000">
                <a:solidFill>
                  <a:srgbClr val="5B6E75"/>
                </a:solidFill>
                <a:latin typeface="Calibri"/>
              </a:rPr>
              <a:t>obs</a:t>
            </a:r>
            <a:r>
              <a:rPr sz="1400" b="0">
                <a:solidFill>
                  <a:srgbClr val="5B6E75"/>
                </a:solidFill>
                <a:latin typeface="Calibri"/>
              </a:rPr>
              <a:t> = k₂K₁ também cai: essa reação fica mais lenta ao aquecer.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5408676" cy="288036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Mecanismo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624328"/>
            <a:ext cx="4860036" cy="190195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1)  2 NO ⇌ N₂O₂   (rápida, K₁)</a:t>
            </a:r>
          </a:p>
          <a:p>
            <a:pPr algn="l">
              <a:spcAft>
                <a:spcPts val="14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2)  N₂O₂ + O₂ → 2 NO₂   (lenta, k₂)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1636" y="1783080"/>
            <a:ext cx="5408676" cy="288036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05955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Dedução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5955" y="2624328"/>
            <a:ext cx="4860036" cy="190195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[N₂O₂] = K₁ [NO]²</a:t>
            </a:r>
          </a:p>
          <a:p>
            <a:pPr algn="l">
              <a:spcAft>
                <a:spcPts val="8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v = k₂ [N₂O₂][O₂]</a:t>
            </a:r>
          </a:p>
          <a:p>
            <a:pPr algn="l">
              <a:spcAft>
                <a:spcPts val="8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v = k₂K₁ [NO]² [O₂]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892040"/>
            <a:ext cx="11091672" cy="1097280"/>
          </a:xfrm>
          <a:prstGeom prst="roundRect">
            <a:avLst>
              <a:gd name="adj" fmla="val 12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4892040"/>
            <a:ext cx="10634472" cy="10972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500" b="1">
                <a:solidFill>
                  <a:srgbClr val="3E7C59"/>
                </a:solidFill>
                <a:latin typeface="Cambria"/>
              </a:rPr>
              <a:t>Confere com as velocidades iniciais do Momento 1:</a:t>
            </a:r>
          </a:p>
          <a:p>
            <a:pPr algn="ctr">
              <a:spcAft>
                <a:spcPts val="0"/>
              </a:spcAft>
            </a:pPr>
            <a:r>
              <a:rPr sz="2500" b="1">
                <a:solidFill>
                  <a:srgbClr val="3E7C59"/>
                </a:solidFill>
                <a:latin typeface="Cambria"/>
              </a:rPr>
              <a:t>2ª ordem em NO, 1ª em O₂.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Aproximação do estado estacionário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Para intermediários muito reativos: d[I]/dt ≈ 0.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Mecanismo de Lindemann: explica por que reações “unimoleculares” mudam de ordem com a pressão.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91672" cy="132588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2011680"/>
            <a:ext cx="10543032" cy="96011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0">
                <a:solidFill>
                  <a:srgbClr val="16323A"/>
                </a:solidFill>
                <a:latin typeface="Cambria"/>
              </a:rPr>
              <a:t>A + M ⇌ A* + M   (k₁, k₋₁)          A* → P   (k₂)          d[A*]/dt ≈ 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291840"/>
            <a:ext cx="11091672" cy="96012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3291840"/>
            <a:ext cx="10634472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3200" b="1">
                <a:solidFill>
                  <a:srgbClr val="0E4C5C"/>
                </a:solidFill>
                <a:latin typeface="Cambria"/>
              </a:rPr>
              <a:t>v  =  k₁k₂ [A][M] / (k₋₁[M] + k₂)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480560"/>
            <a:ext cx="5408676" cy="164592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59" y="470916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Pressão alta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5321808"/>
            <a:ext cx="4860036" cy="6675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v ≈ (k₁k₂/k₋₁)[A]:  1ª ordem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31636" y="4480560"/>
            <a:ext cx="5408676" cy="1645920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05955" y="470916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3E7C59"/>
                </a:solidFill>
                <a:latin typeface="Cambria"/>
              </a:rPr>
              <a:t>Pressão baixa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05955" y="5321808"/>
            <a:ext cx="4860036" cy="6675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v ≈ k₁[A][M]:  2ª ordem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Perfil de energia com intermediário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Cada etapa elementar tem seu próprio estado de transição.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A etapa lenta é a que tem a maior barreira a partir do ponto de partida dela.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68680" y="5669279"/>
            <a:ext cx="6446520" cy="0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868680" y="1783080"/>
            <a:ext cx="0" cy="3886199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06240" y="5724143"/>
            <a:ext cx="310896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coordenada de reação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407" y="1691639"/>
            <a:ext cx="36576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energia</a:t>
            </a:r>
          </a:p>
        </p:txBody>
      </p:sp>
      <p:sp>
        <p:nvSpPr>
          <p:cNvPr id="9" name="Freeform 8"/>
          <p:cNvSpPr/>
          <p:nvPr/>
        </p:nvSpPr>
        <p:spPr>
          <a:xfrm>
            <a:off x="868680" y="2329031"/>
            <a:ext cx="6263640" cy="2831950"/>
          </a:xfrm>
          <a:custGeom>
            <a:avLst/>
            <a:gdLst/>
            <a:ahLst/>
            <a:cxnLst/>
            <a:rect l="l" t="t" r="r" b="b"/>
            <a:pathLst>
              <a:path w="6263640" h="2831950">
                <a:moveTo>
                  <a:pt x="0" y="1815353"/>
                </a:moveTo>
                <a:lnTo>
                  <a:pt x="52197" y="1815353"/>
                </a:lnTo>
                <a:lnTo>
                  <a:pt x="104394" y="1815353"/>
                </a:lnTo>
                <a:lnTo>
                  <a:pt x="156591" y="1815353"/>
                </a:lnTo>
                <a:lnTo>
                  <a:pt x="208788" y="1815353"/>
                </a:lnTo>
                <a:lnTo>
                  <a:pt x="260985" y="1815353"/>
                </a:lnTo>
                <a:lnTo>
                  <a:pt x="313182" y="1815353"/>
                </a:lnTo>
                <a:lnTo>
                  <a:pt x="365379" y="1815353"/>
                </a:lnTo>
                <a:lnTo>
                  <a:pt x="417576" y="1815353"/>
                </a:lnTo>
                <a:lnTo>
                  <a:pt x="469773" y="1815353"/>
                </a:lnTo>
                <a:lnTo>
                  <a:pt x="521970" y="1814324"/>
                </a:lnTo>
                <a:lnTo>
                  <a:pt x="574167" y="1802785"/>
                </a:lnTo>
                <a:lnTo>
                  <a:pt x="626364" y="1778585"/>
                </a:lnTo>
                <a:lnTo>
                  <a:pt x="678561" y="1742067"/>
                </a:lnTo>
                <a:lnTo>
                  <a:pt x="730758" y="1693747"/>
                </a:lnTo>
                <a:lnTo>
                  <a:pt x="782955" y="1634309"/>
                </a:lnTo>
                <a:lnTo>
                  <a:pt x="835152" y="1564592"/>
                </a:lnTo>
                <a:lnTo>
                  <a:pt x="887349" y="1485585"/>
                </a:lnTo>
                <a:lnTo>
                  <a:pt x="939546" y="1398403"/>
                </a:lnTo>
                <a:lnTo>
                  <a:pt x="991743" y="1304280"/>
                </a:lnTo>
                <a:lnTo>
                  <a:pt x="1043940" y="1204548"/>
                </a:lnTo>
                <a:lnTo>
                  <a:pt x="1096137" y="1100617"/>
                </a:lnTo>
                <a:lnTo>
                  <a:pt x="1148334" y="993956"/>
                </a:lnTo>
                <a:lnTo>
                  <a:pt x="1200531" y="886075"/>
                </a:lnTo>
                <a:lnTo>
                  <a:pt x="1252728" y="778500"/>
                </a:lnTo>
                <a:lnTo>
                  <a:pt x="1304925" y="672752"/>
                </a:lnTo>
                <a:lnTo>
                  <a:pt x="1357122" y="570327"/>
                </a:lnTo>
                <a:lnTo>
                  <a:pt x="1409319" y="472673"/>
                </a:lnTo>
                <a:lnTo>
                  <a:pt x="1461516" y="381172"/>
                </a:lnTo>
                <a:lnTo>
                  <a:pt x="1513713" y="297118"/>
                </a:lnTo>
                <a:lnTo>
                  <a:pt x="1565910" y="221700"/>
                </a:lnTo>
                <a:lnTo>
                  <a:pt x="1618107" y="155984"/>
                </a:lnTo>
                <a:lnTo>
                  <a:pt x="1670304" y="100901"/>
                </a:lnTo>
                <a:lnTo>
                  <a:pt x="1722501" y="57229"/>
                </a:lnTo>
                <a:lnTo>
                  <a:pt x="1774698" y="25586"/>
                </a:lnTo>
                <a:lnTo>
                  <a:pt x="1826895" y="6419"/>
                </a:lnTo>
                <a:lnTo>
                  <a:pt x="1879092" y="0"/>
                </a:lnTo>
                <a:lnTo>
                  <a:pt x="1931289" y="5746"/>
                </a:lnTo>
                <a:lnTo>
                  <a:pt x="1983486" y="22887"/>
                </a:lnTo>
                <a:lnTo>
                  <a:pt x="2035683" y="51128"/>
                </a:lnTo>
                <a:lnTo>
                  <a:pt x="2087880" y="89988"/>
                </a:lnTo>
                <a:lnTo>
                  <a:pt x="2140077" y="138800"/>
                </a:lnTo>
                <a:lnTo>
                  <a:pt x="2192274" y="196730"/>
                </a:lnTo>
                <a:lnTo>
                  <a:pt x="2244471" y="262787"/>
                </a:lnTo>
                <a:lnTo>
                  <a:pt x="2296668" y="335840"/>
                </a:lnTo>
                <a:lnTo>
                  <a:pt x="2348865" y="414639"/>
                </a:lnTo>
                <a:lnTo>
                  <a:pt x="2401062" y="497836"/>
                </a:lnTo>
                <a:lnTo>
                  <a:pt x="2453259" y="584008"/>
                </a:lnTo>
                <a:lnTo>
                  <a:pt x="2505456" y="671680"/>
                </a:lnTo>
                <a:lnTo>
                  <a:pt x="2557653" y="759352"/>
                </a:lnTo>
                <a:lnTo>
                  <a:pt x="2609850" y="845524"/>
                </a:lnTo>
                <a:lnTo>
                  <a:pt x="2662047" y="928721"/>
                </a:lnTo>
                <a:lnTo>
                  <a:pt x="2714244" y="1007520"/>
                </a:lnTo>
                <a:lnTo>
                  <a:pt x="2766441" y="1080573"/>
                </a:lnTo>
                <a:lnTo>
                  <a:pt x="2818638" y="1146630"/>
                </a:lnTo>
                <a:lnTo>
                  <a:pt x="2870835" y="1204560"/>
                </a:lnTo>
                <a:lnTo>
                  <a:pt x="2923032" y="1253373"/>
                </a:lnTo>
                <a:lnTo>
                  <a:pt x="2975229" y="1292232"/>
                </a:lnTo>
                <a:lnTo>
                  <a:pt x="3027426" y="1320474"/>
                </a:lnTo>
                <a:lnTo>
                  <a:pt x="3079623" y="1337614"/>
                </a:lnTo>
                <a:lnTo>
                  <a:pt x="3131820" y="1343361"/>
                </a:lnTo>
                <a:lnTo>
                  <a:pt x="3184017" y="1340410"/>
                </a:lnTo>
                <a:lnTo>
                  <a:pt x="3236214" y="1331608"/>
                </a:lnTo>
                <a:lnTo>
                  <a:pt x="3288411" y="1317106"/>
                </a:lnTo>
                <a:lnTo>
                  <a:pt x="3340608" y="1297151"/>
                </a:lnTo>
                <a:lnTo>
                  <a:pt x="3392805" y="1272085"/>
                </a:lnTo>
                <a:lnTo>
                  <a:pt x="3445002" y="1242337"/>
                </a:lnTo>
                <a:lnTo>
                  <a:pt x="3497199" y="1208416"/>
                </a:lnTo>
                <a:lnTo>
                  <a:pt x="3549396" y="1170902"/>
                </a:lnTo>
                <a:lnTo>
                  <a:pt x="3601593" y="1130438"/>
                </a:lnTo>
                <a:lnTo>
                  <a:pt x="3653790" y="1087715"/>
                </a:lnTo>
                <a:lnTo>
                  <a:pt x="3705987" y="1043464"/>
                </a:lnTo>
                <a:lnTo>
                  <a:pt x="3758184" y="998444"/>
                </a:lnTo>
                <a:lnTo>
                  <a:pt x="3810381" y="953423"/>
                </a:lnTo>
                <a:lnTo>
                  <a:pt x="3862578" y="909173"/>
                </a:lnTo>
                <a:lnTo>
                  <a:pt x="3914775" y="866450"/>
                </a:lnTo>
                <a:lnTo>
                  <a:pt x="3966972" y="825985"/>
                </a:lnTo>
                <a:lnTo>
                  <a:pt x="4019169" y="788472"/>
                </a:lnTo>
                <a:lnTo>
                  <a:pt x="4071366" y="754551"/>
                </a:lnTo>
                <a:lnTo>
                  <a:pt x="4123563" y="724803"/>
                </a:lnTo>
                <a:lnTo>
                  <a:pt x="4175760" y="699737"/>
                </a:lnTo>
                <a:lnTo>
                  <a:pt x="4227957" y="679782"/>
                </a:lnTo>
                <a:lnTo>
                  <a:pt x="4280154" y="665279"/>
                </a:lnTo>
                <a:lnTo>
                  <a:pt x="4332351" y="656477"/>
                </a:lnTo>
                <a:lnTo>
                  <a:pt x="4384548" y="653527"/>
                </a:lnTo>
                <a:lnTo>
                  <a:pt x="4436745" y="662845"/>
                </a:lnTo>
                <a:lnTo>
                  <a:pt x="4488942" y="690641"/>
                </a:lnTo>
                <a:lnTo>
                  <a:pt x="4541139" y="736438"/>
                </a:lnTo>
                <a:lnTo>
                  <a:pt x="4593336" y="799453"/>
                </a:lnTo>
                <a:lnTo>
                  <a:pt x="4645533" y="878609"/>
                </a:lnTo>
                <a:lnTo>
                  <a:pt x="4697730" y="972549"/>
                </a:lnTo>
                <a:lnTo>
                  <a:pt x="4749927" y="1079668"/>
                </a:lnTo>
                <a:lnTo>
                  <a:pt x="4802124" y="1198133"/>
                </a:lnTo>
                <a:lnTo>
                  <a:pt x="4854321" y="1325915"/>
                </a:lnTo>
                <a:lnTo>
                  <a:pt x="4906518" y="1460830"/>
                </a:lnTo>
                <a:lnTo>
                  <a:pt x="4958715" y="1600568"/>
                </a:lnTo>
                <a:lnTo>
                  <a:pt x="5010912" y="1742738"/>
                </a:lnTo>
                <a:lnTo>
                  <a:pt x="5063109" y="1884909"/>
                </a:lnTo>
                <a:lnTo>
                  <a:pt x="5115306" y="2024647"/>
                </a:lnTo>
                <a:lnTo>
                  <a:pt x="5167503" y="2159562"/>
                </a:lnTo>
                <a:lnTo>
                  <a:pt x="5219700" y="2287344"/>
                </a:lnTo>
                <a:lnTo>
                  <a:pt x="5271897" y="2405809"/>
                </a:lnTo>
                <a:lnTo>
                  <a:pt x="5324094" y="2512927"/>
                </a:lnTo>
                <a:lnTo>
                  <a:pt x="5376291" y="2606868"/>
                </a:lnTo>
                <a:lnTo>
                  <a:pt x="5428488" y="2686023"/>
                </a:lnTo>
                <a:lnTo>
                  <a:pt x="5480685" y="2749039"/>
                </a:lnTo>
                <a:lnTo>
                  <a:pt x="5532882" y="2794836"/>
                </a:lnTo>
                <a:lnTo>
                  <a:pt x="5585079" y="2822632"/>
                </a:lnTo>
                <a:lnTo>
                  <a:pt x="5637276" y="2831950"/>
                </a:lnTo>
                <a:lnTo>
                  <a:pt x="5689473" y="2831950"/>
                </a:lnTo>
                <a:lnTo>
                  <a:pt x="5741670" y="2831950"/>
                </a:lnTo>
                <a:lnTo>
                  <a:pt x="5793867" y="2831950"/>
                </a:lnTo>
                <a:lnTo>
                  <a:pt x="5846064" y="2831950"/>
                </a:lnTo>
                <a:lnTo>
                  <a:pt x="5898261" y="2831950"/>
                </a:lnTo>
                <a:lnTo>
                  <a:pt x="5950458" y="2831950"/>
                </a:lnTo>
                <a:lnTo>
                  <a:pt x="6002655" y="2831950"/>
                </a:lnTo>
                <a:lnTo>
                  <a:pt x="6054852" y="2831950"/>
                </a:lnTo>
                <a:lnTo>
                  <a:pt x="6107049" y="2831950"/>
                </a:lnTo>
                <a:lnTo>
                  <a:pt x="6159246" y="2831950"/>
                </a:lnTo>
                <a:lnTo>
                  <a:pt x="6211443" y="2831950"/>
                </a:lnTo>
                <a:lnTo>
                  <a:pt x="6263640" y="2831950"/>
                </a:lnTo>
              </a:path>
            </a:pathLst>
          </a:custGeom>
          <a:noFill/>
          <a:ln w="57150">
            <a:solidFill>
              <a:srgbClr val="1D7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0" name="Connector 9"/>
          <p:cNvCxnSpPr/>
          <p:nvPr/>
        </p:nvCxnSpPr>
        <p:spPr>
          <a:xfrm>
            <a:off x="1369771" y="4144383"/>
            <a:ext cx="1378001" cy="0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2747772" y="2365337"/>
            <a:ext cx="0" cy="1742739"/>
          </a:xfrm>
          <a:prstGeom prst="line">
            <a:avLst/>
          </a:prstGeom>
          <a:ln w="31750">
            <a:solidFill>
              <a:srgbClr val="C2611F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53412" y="3071846"/>
            <a:ext cx="54864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2100" b="1">
                <a:solidFill>
                  <a:srgbClr val="C2611F"/>
                </a:solidFill>
                <a:latin typeface="Cambria"/>
              </a:rPr>
              <a:t>E</a:t>
            </a:r>
            <a:r>
              <a:rPr sz="2100" b="1" baseline="-25000">
                <a:solidFill>
                  <a:srgbClr val="C2611F"/>
                </a:solidFill>
                <a:latin typeface="Cambria"/>
              </a:rPr>
              <a:t>a1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000500" y="3672391"/>
            <a:ext cx="1378000" cy="0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5253227" y="3018864"/>
            <a:ext cx="0" cy="617220"/>
          </a:xfrm>
          <a:prstGeom prst="line">
            <a:avLst/>
          </a:prstGeom>
          <a:ln w="31750">
            <a:solidFill>
              <a:srgbClr val="3E7C59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58868" y="3126306"/>
            <a:ext cx="54864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2100" b="1">
                <a:solidFill>
                  <a:srgbClr val="3E7C59"/>
                </a:solidFill>
                <a:latin typeface="Cambria"/>
              </a:rPr>
              <a:t>E</a:t>
            </a:r>
            <a:r>
              <a:rPr sz="2100" b="1" baseline="-25000">
                <a:solidFill>
                  <a:srgbClr val="3E7C59"/>
                </a:solidFill>
                <a:latin typeface="Cambria"/>
              </a:rPr>
              <a:t>a2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82012" y="1944982"/>
            <a:ext cx="7315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0E4C5C"/>
                </a:solidFill>
                <a:latin typeface="Calibri"/>
              </a:rPr>
              <a:t>ET₁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7467" y="2598509"/>
            <a:ext cx="7315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0E4C5C"/>
                </a:solidFill>
                <a:latin typeface="Calibri"/>
              </a:rPr>
              <a:t>ET₂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26180" y="3718111"/>
            <a:ext cx="54864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>
                <a:solidFill>
                  <a:srgbClr val="0E4C5C"/>
                </a:solidFill>
                <a:latin typeface="Cambria"/>
              </a:rPr>
              <a:t>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35240" y="1783080"/>
            <a:ext cx="4005072" cy="429768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909560" y="2011680"/>
            <a:ext cx="3456431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Leitura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09560" y="2624328"/>
            <a:ext cx="3456432" cy="33192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Picos: estados de transição.</a:t>
            </a:r>
          </a:p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Vale: intermediário I.</a:t>
            </a:r>
          </a:p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Aqui E</a:t>
            </a:r>
            <a:r>
              <a:rPr sz="2100" b="0" baseline="-25000">
                <a:solidFill>
                  <a:srgbClr val="16323A"/>
                </a:solidFill>
                <a:latin typeface="Calibri"/>
              </a:rPr>
              <a:t>a1</a:t>
            </a:r>
            <a:r>
              <a:rPr sz="2100" b="0">
                <a:solidFill>
                  <a:srgbClr val="16323A"/>
                </a:solidFill>
                <a:latin typeface="Calibri"/>
              </a:rPr>
              <a:t> &gt; E</a:t>
            </a:r>
            <a:r>
              <a:rPr sz="2100" b="0" baseline="-25000">
                <a:solidFill>
                  <a:srgbClr val="16323A"/>
                </a:solidFill>
                <a:latin typeface="Calibri"/>
              </a:rPr>
              <a:t>a2</a:t>
            </a:r>
            <a:r>
              <a:rPr sz="2100" b="0">
                <a:solidFill>
                  <a:srgbClr val="16323A"/>
                </a:solidFill>
                <a:latin typeface="Calibri"/>
              </a:rPr>
              <a:t>: a etapa 1 é a lenta.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Catálise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O catalisador acelera a reação sem ser consumido.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A grande maioria dos processos químicos industriais usa ao menos uma etapa catalítica.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3514344" cy="297180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2011680"/>
            <a:ext cx="2965704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Outro caminho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624328"/>
            <a:ext cx="2965704" cy="19933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Novo mecanismo, com energia de ativação menor.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7304" y="1783080"/>
            <a:ext cx="3514344" cy="297180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11624" y="2011680"/>
            <a:ext cx="2965703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Equilíbrio intacto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624" y="2624328"/>
            <a:ext cx="2965704" cy="19933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ΔH, ΔG e K iguais: acelera ida e volta igualmente.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25968" y="1783080"/>
            <a:ext cx="3514344" cy="2971800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00288" y="2011680"/>
            <a:ext cx="2965703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3E7C59"/>
                </a:solidFill>
                <a:latin typeface="Cambria"/>
              </a:rPr>
              <a:t>Regenerado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00288" y="2624328"/>
            <a:ext cx="2965704" cy="19933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Consumido numa etapa e devolvido noutra.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5029200"/>
            <a:ext cx="11091672" cy="105156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5029200"/>
            <a:ext cx="10634472" cy="10515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800" b="1">
                <a:solidFill>
                  <a:srgbClr val="0E4C5C"/>
                </a:solidFill>
                <a:latin typeface="Cambria"/>
              </a:rPr>
              <a:t>Homogênea   ·   heterogênea   ·   enzimática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Com e sem catalisador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Mesmos reagentes, mesmos produtos, mesmo ΔH: só a barreira muda.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Supondo o mesmo fator A. Na prática, o catalisador também altera A.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68680" y="5669279"/>
            <a:ext cx="6446520" cy="0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868680" y="1783080"/>
            <a:ext cx="0" cy="3886199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06240" y="5724143"/>
            <a:ext cx="310896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coordenada de reação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407" y="1691639"/>
            <a:ext cx="36576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energia</a:t>
            </a:r>
          </a:p>
        </p:txBody>
      </p:sp>
      <p:sp>
        <p:nvSpPr>
          <p:cNvPr id="9" name="Freeform 8"/>
          <p:cNvSpPr/>
          <p:nvPr/>
        </p:nvSpPr>
        <p:spPr>
          <a:xfrm>
            <a:off x="868680" y="2256968"/>
            <a:ext cx="6263640" cy="2904013"/>
          </a:xfrm>
          <a:custGeom>
            <a:avLst/>
            <a:gdLst/>
            <a:ahLst/>
            <a:cxnLst/>
            <a:rect l="l" t="t" r="r" b="b"/>
            <a:pathLst>
              <a:path w="6263640" h="2904013">
                <a:moveTo>
                  <a:pt x="0" y="1960030"/>
                </a:moveTo>
                <a:lnTo>
                  <a:pt x="52197" y="1960030"/>
                </a:lnTo>
                <a:lnTo>
                  <a:pt x="104394" y="1960030"/>
                </a:lnTo>
                <a:lnTo>
                  <a:pt x="156591" y="1960030"/>
                </a:lnTo>
                <a:lnTo>
                  <a:pt x="208788" y="1960030"/>
                </a:lnTo>
                <a:lnTo>
                  <a:pt x="260985" y="1960030"/>
                </a:lnTo>
                <a:lnTo>
                  <a:pt x="313182" y="1960030"/>
                </a:lnTo>
                <a:lnTo>
                  <a:pt x="365379" y="1960030"/>
                </a:lnTo>
                <a:lnTo>
                  <a:pt x="417576" y="1960030"/>
                </a:lnTo>
                <a:lnTo>
                  <a:pt x="469773" y="1960030"/>
                </a:lnTo>
                <a:lnTo>
                  <a:pt x="521970" y="1960030"/>
                </a:lnTo>
                <a:lnTo>
                  <a:pt x="574167" y="1960030"/>
                </a:lnTo>
                <a:lnTo>
                  <a:pt x="626364" y="1960030"/>
                </a:lnTo>
                <a:lnTo>
                  <a:pt x="678561" y="1957704"/>
                </a:lnTo>
                <a:lnTo>
                  <a:pt x="730758" y="1950739"/>
                </a:lnTo>
                <a:lnTo>
                  <a:pt x="782955" y="1939166"/>
                </a:lnTo>
                <a:lnTo>
                  <a:pt x="835152" y="1923041"/>
                </a:lnTo>
                <a:lnTo>
                  <a:pt x="887349" y="1902441"/>
                </a:lnTo>
                <a:lnTo>
                  <a:pt x="939546" y="1877463"/>
                </a:lnTo>
                <a:lnTo>
                  <a:pt x="991743" y="1848226"/>
                </a:lnTo>
                <a:lnTo>
                  <a:pt x="1043940" y="1814868"/>
                </a:lnTo>
                <a:lnTo>
                  <a:pt x="1096137" y="1777547"/>
                </a:lnTo>
                <a:lnTo>
                  <a:pt x="1148334" y="1736442"/>
                </a:lnTo>
                <a:lnTo>
                  <a:pt x="1200531" y="1691746"/>
                </a:lnTo>
                <a:lnTo>
                  <a:pt x="1252728" y="1643672"/>
                </a:lnTo>
                <a:lnTo>
                  <a:pt x="1304925" y="1592448"/>
                </a:lnTo>
                <a:lnTo>
                  <a:pt x="1357122" y="1538317"/>
                </a:lnTo>
                <a:lnTo>
                  <a:pt x="1409319" y="1481535"/>
                </a:lnTo>
                <a:lnTo>
                  <a:pt x="1461516" y="1422373"/>
                </a:lnTo>
                <a:lnTo>
                  <a:pt x="1513713" y="1361111"/>
                </a:lnTo>
                <a:lnTo>
                  <a:pt x="1565910" y="1298039"/>
                </a:lnTo>
                <a:lnTo>
                  <a:pt x="1618107" y="1233457"/>
                </a:lnTo>
                <a:lnTo>
                  <a:pt x="1670304" y="1167671"/>
                </a:lnTo>
                <a:lnTo>
                  <a:pt x="1722501" y="1100994"/>
                </a:lnTo>
                <a:lnTo>
                  <a:pt x="1774698" y="1033741"/>
                </a:lnTo>
                <a:lnTo>
                  <a:pt x="1826895" y="966232"/>
                </a:lnTo>
                <a:lnTo>
                  <a:pt x="1879092" y="898787"/>
                </a:lnTo>
                <a:lnTo>
                  <a:pt x="1931289" y="831727"/>
                </a:lnTo>
                <a:lnTo>
                  <a:pt x="1983486" y="765368"/>
                </a:lnTo>
                <a:lnTo>
                  <a:pt x="2035683" y="700027"/>
                </a:lnTo>
                <a:lnTo>
                  <a:pt x="2087880" y="636012"/>
                </a:lnTo>
                <a:lnTo>
                  <a:pt x="2140077" y="573629"/>
                </a:lnTo>
                <a:lnTo>
                  <a:pt x="2192274" y="513172"/>
                </a:lnTo>
                <a:lnTo>
                  <a:pt x="2244471" y="454929"/>
                </a:lnTo>
                <a:lnTo>
                  <a:pt x="2296668" y="399176"/>
                </a:lnTo>
                <a:lnTo>
                  <a:pt x="2348865" y="346178"/>
                </a:lnTo>
                <a:lnTo>
                  <a:pt x="2401062" y="296186"/>
                </a:lnTo>
                <a:lnTo>
                  <a:pt x="2453259" y="249436"/>
                </a:lnTo>
                <a:lnTo>
                  <a:pt x="2505456" y="206152"/>
                </a:lnTo>
                <a:lnTo>
                  <a:pt x="2557653" y="166538"/>
                </a:lnTo>
                <a:lnTo>
                  <a:pt x="2609850" y="130783"/>
                </a:lnTo>
                <a:lnTo>
                  <a:pt x="2662047" y="99055"/>
                </a:lnTo>
                <a:lnTo>
                  <a:pt x="2714244" y="71506"/>
                </a:lnTo>
                <a:lnTo>
                  <a:pt x="2766441" y="48266"/>
                </a:lnTo>
                <a:lnTo>
                  <a:pt x="2818638" y="29445"/>
                </a:lnTo>
                <a:lnTo>
                  <a:pt x="2870835" y="15133"/>
                </a:lnTo>
                <a:lnTo>
                  <a:pt x="2923032" y="5398"/>
                </a:lnTo>
                <a:lnTo>
                  <a:pt x="2975229" y="286"/>
                </a:lnTo>
                <a:lnTo>
                  <a:pt x="3027426" y="0"/>
                </a:lnTo>
                <a:lnTo>
                  <a:pt x="3079623" y="6199"/>
                </a:lnTo>
                <a:lnTo>
                  <a:pt x="3131820" y="19256"/>
                </a:lnTo>
                <a:lnTo>
                  <a:pt x="3184017" y="39109"/>
                </a:lnTo>
                <a:lnTo>
                  <a:pt x="3236214" y="65665"/>
                </a:lnTo>
                <a:lnTo>
                  <a:pt x="3288411" y="98798"/>
                </a:lnTo>
                <a:lnTo>
                  <a:pt x="3340608" y="138349"/>
                </a:lnTo>
                <a:lnTo>
                  <a:pt x="3392805" y="184132"/>
                </a:lnTo>
                <a:lnTo>
                  <a:pt x="3445002" y="235929"/>
                </a:lnTo>
                <a:lnTo>
                  <a:pt x="3497199" y="293494"/>
                </a:lnTo>
                <a:lnTo>
                  <a:pt x="3549396" y="356555"/>
                </a:lnTo>
                <a:lnTo>
                  <a:pt x="3601593" y="424812"/>
                </a:lnTo>
                <a:lnTo>
                  <a:pt x="3653790" y="497941"/>
                </a:lnTo>
                <a:lnTo>
                  <a:pt x="3705987" y="575596"/>
                </a:lnTo>
                <a:lnTo>
                  <a:pt x="3758184" y="657408"/>
                </a:lnTo>
                <a:lnTo>
                  <a:pt x="3810381" y="742988"/>
                </a:lnTo>
                <a:lnTo>
                  <a:pt x="3862578" y="831931"/>
                </a:lnTo>
                <a:lnTo>
                  <a:pt x="3914775" y="923815"/>
                </a:lnTo>
                <a:lnTo>
                  <a:pt x="3966972" y="1018203"/>
                </a:lnTo>
                <a:lnTo>
                  <a:pt x="4019169" y="1114648"/>
                </a:lnTo>
                <a:lnTo>
                  <a:pt x="4071366" y="1212693"/>
                </a:lnTo>
                <a:lnTo>
                  <a:pt x="4123563" y="1311872"/>
                </a:lnTo>
                <a:lnTo>
                  <a:pt x="4175760" y="1411714"/>
                </a:lnTo>
                <a:lnTo>
                  <a:pt x="4227957" y="1511746"/>
                </a:lnTo>
                <a:lnTo>
                  <a:pt x="4280154" y="1611494"/>
                </a:lnTo>
                <a:lnTo>
                  <a:pt x="4332351" y="1710483"/>
                </a:lnTo>
                <a:lnTo>
                  <a:pt x="4384548" y="1808245"/>
                </a:lnTo>
                <a:lnTo>
                  <a:pt x="4436745" y="1904315"/>
                </a:lnTo>
                <a:lnTo>
                  <a:pt x="4488942" y="1998238"/>
                </a:lnTo>
                <a:lnTo>
                  <a:pt x="4541139" y="2089568"/>
                </a:lnTo>
                <a:lnTo>
                  <a:pt x="4593336" y="2177872"/>
                </a:lnTo>
                <a:lnTo>
                  <a:pt x="4645533" y="2262730"/>
                </a:lnTo>
                <a:lnTo>
                  <a:pt x="4697730" y="2343741"/>
                </a:lnTo>
                <a:lnTo>
                  <a:pt x="4749927" y="2420520"/>
                </a:lnTo>
                <a:lnTo>
                  <a:pt x="4802124" y="2492701"/>
                </a:lnTo>
                <a:lnTo>
                  <a:pt x="4854321" y="2559944"/>
                </a:lnTo>
                <a:lnTo>
                  <a:pt x="4906518" y="2621929"/>
                </a:lnTo>
                <a:lnTo>
                  <a:pt x="4958715" y="2678362"/>
                </a:lnTo>
                <a:lnTo>
                  <a:pt x="5010912" y="2728975"/>
                </a:lnTo>
                <a:lnTo>
                  <a:pt x="5063109" y="2773528"/>
                </a:lnTo>
                <a:lnTo>
                  <a:pt x="5115306" y="2811810"/>
                </a:lnTo>
                <a:lnTo>
                  <a:pt x="5167503" y="2843638"/>
                </a:lnTo>
                <a:lnTo>
                  <a:pt x="5219700" y="2868863"/>
                </a:lnTo>
                <a:lnTo>
                  <a:pt x="5271897" y="2887364"/>
                </a:lnTo>
                <a:lnTo>
                  <a:pt x="5324094" y="2899053"/>
                </a:lnTo>
                <a:lnTo>
                  <a:pt x="5376291" y="2903875"/>
                </a:lnTo>
                <a:lnTo>
                  <a:pt x="5428488" y="2904013"/>
                </a:lnTo>
                <a:lnTo>
                  <a:pt x="5480685" y="2904013"/>
                </a:lnTo>
                <a:lnTo>
                  <a:pt x="5532882" y="2904013"/>
                </a:lnTo>
                <a:lnTo>
                  <a:pt x="5585079" y="2904013"/>
                </a:lnTo>
                <a:lnTo>
                  <a:pt x="5637276" y="2904013"/>
                </a:lnTo>
                <a:lnTo>
                  <a:pt x="5689473" y="2904013"/>
                </a:lnTo>
                <a:lnTo>
                  <a:pt x="5741670" y="2904013"/>
                </a:lnTo>
                <a:lnTo>
                  <a:pt x="5793867" y="2904013"/>
                </a:lnTo>
                <a:lnTo>
                  <a:pt x="5846064" y="2904013"/>
                </a:lnTo>
                <a:lnTo>
                  <a:pt x="5898261" y="2904013"/>
                </a:lnTo>
                <a:lnTo>
                  <a:pt x="5950458" y="2904013"/>
                </a:lnTo>
                <a:lnTo>
                  <a:pt x="6002655" y="2904013"/>
                </a:lnTo>
                <a:lnTo>
                  <a:pt x="6054852" y="2904013"/>
                </a:lnTo>
                <a:lnTo>
                  <a:pt x="6107049" y="2904013"/>
                </a:lnTo>
                <a:lnTo>
                  <a:pt x="6159246" y="2904013"/>
                </a:lnTo>
                <a:lnTo>
                  <a:pt x="6211443" y="2904013"/>
                </a:lnTo>
                <a:lnTo>
                  <a:pt x="6263640" y="2904013"/>
                </a:lnTo>
              </a:path>
            </a:pathLst>
          </a:custGeom>
          <a:noFill/>
          <a:ln w="57150">
            <a:solidFill>
              <a:srgbClr val="C261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Freeform 9"/>
          <p:cNvSpPr/>
          <p:nvPr/>
        </p:nvSpPr>
        <p:spPr>
          <a:xfrm>
            <a:off x="868680" y="3273565"/>
            <a:ext cx="6263640" cy="1887416"/>
          </a:xfrm>
          <a:custGeom>
            <a:avLst/>
            <a:gdLst/>
            <a:ahLst/>
            <a:cxnLst/>
            <a:rect l="l" t="t" r="r" b="b"/>
            <a:pathLst>
              <a:path w="6263640" h="1887416">
                <a:moveTo>
                  <a:pt x="0" y="943433"/>
                </a:moveTo>
                <a:lnTo>
                  <a:pt x="52197" y="943433"/>
                </a:lnTo>
                <a:lnTo>
                  <a:pt x="104394" y="943433"/>
                </a:lnTo>
                <a:lnTo>
                  <a:pt x="156591" y="943433"/>
                </a:lnTo>
                <a:lnTo>
                  <a:pt x="208788" y="943433"/>
                </a:lnTo>
                <a:lnTo>
                  <a:pt x="260985" y="943433"/>
                </a:lnTo>
                <a:lnTo>
                  <a:pt x="313182" y="943433"/>
                </a:lnTo>
                <a:lnTo>
                  <a:pt x="365379" y="943433"/>
                </a:lnTo>
                <a:lnTo>
                  <a:pt x="417576" y="943433"/>
                </a:lnTo>
                <a:lnTo>
                  <a:pt x="469773" y="943433"/>
                </a:lnTo>
                <a:lnTo>
                  <a:pt x="521970" y="943433"/>
                </a:lnTo>
                <a:lnTo>
                  <a:pt x="574167" y="943433"/>
                </a:lnTo>
                <a:lnTo>
                  <a:pt x="626364" y="943433"/>
                </a:lnTo>
                <a:lnTo>
                  <a:pt x="678561" y="940378"/>
                </a:lnTo>
                <a:lnTo>
                  <a:pt x="730758" y="931255"/>
                </a:lnTo>
                <a:lnTo>
                  <a:pt x="782955" y="916180"/>
                </a:lnTo>
                <a:lnTo>
                  <a:pt x="835152" y="895350"/>
                </a:lnTo>
                <a:lnTo>
                  <a:pt x="887349" y="869033"/>
                </a:lnTo>
                <a:lnTo>
                  <a:pt x="939546" y="837570"/>
                </a:lnTo>
                <a:lnTo>
                  <a:pt x="991743" y="801369"/>
                </a:lnTo>
                <a:lnTo>
                  <a:pt x="1043940" y="760898"/>
                </a:lnTo>
                <a:lnTo>
                  <a:pt x="1096137" y="716680"/>
                </a:lnTo>
                <a:lnTo>
                  <a:pt x="1148334" y="669289"/>
                </a:lnTo>
                <a:lnTo>
                  <a:pt x="1200531" y="619337"/>
                </a:lnTo>
                <a:lnTo>
                  <a:pt x="1252728" y="567470"/>
                </a:lnTo>
                <a:lnTo>
                  <a:pt x="1304925" y="514361"/>
                </a:lnTo>
                <a:lnTo>
                  <a:pt x="1357122" y="460697"/>
                </a:lnTo>
                <a:lnTo>
                  <a:pt x="1409319" y="407171"/>
                </a:lnTo>
                <a:lnTo>
                  <a:pt x="1461516" y="354478"/>
                </a:lnTo>
                <a:lnTo>
                  <a:pt x="1513713" y="303298"/>
                </a:lnTo>
                <a:lnTo>
                  <a:pt x="1565910" y="254294"/>
                </a:lnTo>
                <a:lnTo>
                  <a:pt x="1618107" y="208101"/>
                </a:lnTo>
                <a:lnTo>
                  <a:pt x="1670304" y="165315"/>
                </a:lnTo>
                <a:lnTo>
                  <a:pt x="1722501" y="126492"/>
                </a:lnTo>
                <a:lnTo>
                  <a:pt x="1774698" y="92134"/>
                </a:lnTo>
                <a:lnTo>
                  <a:pt x="1826895" y="62684"/>
                </a:lnTo>
                <a:lnTo>
                  <a:pt x="1879092" y="38525"/>
                </a:lnTo>
                <a:lnTo>
                  <a:pt x="1931289" y="19968"/>
                </a:lnTo>
                <a:lnTo>
                  <a:pt x="1983486" y="7255"/>
                </a:lnTo>
                <a:lnTo>
                  <a:pt x="2035683" y="549"/>
                </a:lnTo>
                <a:lnTo>
                  <a:pt x="2087880" y="0"/>
                </a:lnTo>
                <a:lnTo>
                  <a:pt x="2140077" y="6174"/>
                </a:lnTo>
                <a:lnTo>
                  <a:pt x="2192274" y="19063"/>
                </a:lnTo>
                <a:lnTo>
                  <a:pt x="2244471" y="38363"/>
                </a:lnTo>
                <a:lnTo>
                  <a:pt x="2296668" y="63617"/>
                </a:lnTo>
                <a:lnTo>
                  <a:pt x="2348865" y="94226"/>
                </a:lnTo>
                <a:lnTo>
                  <a:pt x="2401062" y="129468"/>
                </a:lnTo>
                <a:lnTo>
                  <a:pt x="2453259" y="168506"/>
                </a:lnTo>
                <a:lnTo>
                  <a:pt x="2505456" y="210418"/>
                </a:lnTo>
                <a:lnTo>
                  <a:pt x="2557653" y="254212"/>
                </a:lnTo>
                <a:lnTo>
                  <a:pt x="2609850" y="298850"/>
                </a:lnTo>
                <a:lnTo>
                  <a:pt x="2662047" y="343277"/>
                </a:lnTo>
                <a:lnTo>
                  <a:pt x="2714244" y="386440"/>
                </a:lnTo>
                <a:lnTo>
                  <a:pt x="2766441" y="427319"/>
                </a:lnTo>
                <a:lnTo>
                  <a:pt x="2818638" y="464945"/>
                </a:lnTo>
                <a:lnTo>
                  <a:pt x="2870835" y="498428"/>
                </a:lnTo>
                <a:lnTo>
                  <a:pt x="2923032" y="526975"/>
                </a:lnTo>
                <a:lnTo>
                  <a:pt x="2975229" y="549912"/>
                </a:lnTo>
                <a:lnTo>
                  <a:pt x="3027426" y="566694"/>
                </a:lnTo>
                <a:lnTo>
                  <a:pt x="3079623" y="576925"/>
                </a:lnTo>
                <a:lnTo>
                  <a:pt x="3131820" y="580362"/>
                </a:lnTo>
                <a:lnTo>
                  <a:pt x="3184017" y="577937"/>
                </a:lnTo>
                <a:lnTo>
                  <a:pt x="3236214" y="570728"/>
                </a:lnTo>
                <a:lnTo>
                  <a:pt x="3288411" y="558927"/>
                </a:lnTo>
                <a:lnTo>
                  <a:pt x="3340608" y="542848"/>
                </a:lnTo>
                <a:lnTo>
                  <a:pt x="3392805" y="522923"/>
                </a:lnTo>
                <a:lnTo>
                  <a:pt x="3445002" y="499682"/>
                </a:lnTo>
                <a:lnTo>
                  <a:pt x="3497199" y="473748"/>
                </a:lnTo>
                <a:lnTo>
                  <a:pt x="3549396" y="445812"/>
                </a:lnTo>
                <a:lnTo>
                  <a:pt x="3601593" y="416620"/>
                </a:lnTo>
                <a:lnTo>
                  <a:pt x="3653790" y="386954"/>
                </a:lnTo>
                <a:lnTo>
                  <a:pt x="3705987" y="357604"/>
                </a:lnTo>
                <a:lnTo>
                  <a:pt x="3758184" y="329356"/>
                </a:lnTo>
                <a:lnTo>
                  <a:pt x="3810381" y="302964"/>
                </a:lnTo>
                <a:lnTo>
                  <a:pt x="3862578" y="279132"/>
                </a:lnTo>
                <a:lnTo>
                  <a:pt x="3914775" y="258498"/>
                </a:lnTo>
                <a:lnTo>
                  <a:pt x="3966972" y="241613"/>
                </a:lnTo>
                <a:lnTo>
                  <a:pt x="4019169" y="228927"/>
                </a:lnTo>
                <a:lnTo>
                  <a:pt x="4071366" y="220780"/>
                </a:lnTo>
                <a:lnTo>
                  <a:pt x="4123563" y="217389"/>
                </a:lnTo>
                <a:lnTo>
                  <a:pt x="4175760" y="221866"/>
                </a:lnTo>
                <a:lnTo>
                  <a:pt x="4227957" y="240364"/>
                </a:lnTo>
                <a:lnTo>
                  <a:pt x="4280154" y="272756"/>
                </a:lnTo>
                <a:lnTo>
                  <a:pt x="4332351" y="318487"/>
                </a:lnTo>
                <a:lnTo>
                  <a:pt x="4384548" y="376774"/>
                </a:lnTo>
                <a:lnTo>
                  <a:pt x="4436745" y="446621"/>
                </a:lnTo>
                <a:lnTo>
                  <a:pt x="4488942" y="526832"/>
                </a:lnTo>
                <a:lnTo>
                  <a:pt x="4541139" y="616035"/>
                </a:lnTo>
                <a:lnTo>
                  <a:pt x="4593336" y="712703"/>
                </a:lnTo>
                <a:lnTo>
                  <a:pt x="4645533" y="815183"/>
                </a:lnTo>
                <a:lnTo>
                  <a:pt x="4697730" y="921721"/>
                </a:lnTo>
                <a:lnTo>
                  <a:pt x="4749927" y="1030494"/>
                </a:lnTo>
                <a:lnTo>
                  <a:pt x="4802124" y="1139642"/>
                </a:lnTo>
                <a:lnTo>
                  <a:pt x="4854321" y="1247295"/>
                </a:lnTo>
                <a:lnTo>
                  <a:pt x="4906518" y="1351613"/>
                </a:lnTo>
                <a:lnTo>
                  <a:pt x="4958715" y="1450811"/>
                </a:lnTo>
                <a:lnTo>
                  <a:pt x="5010912" y="1543191"/>
                </a:lnTo>
                <a:lnTo>
                  <a:pt x="5063109" y="1627173"/>
                </a:lnTo>
                <a:lnTo>
                  <a:pt x="5115306" y="1701319"/>
                </a:lnTo>
                <a:lnTo>
                  <a:pt x="5167503" y="1764362"/>
                </a:lnTo>
                <a:lnTo>
                  <a:pt x="5219700" y="1815221"/>
                </a:lnTo>
                <a:lnTo>
                  <a:pt x="5271897" y="1853028"/>
                </a:lnTo>
                <a:lnTo>
                  <a:pt x="5324094" y="1877135"/>
                </a:lnTo>
                <a:lnTo>
                  <a:pt x="5376291" y="1887130"/>
                </a:lnTo>
                <a:lnTo>
                  <a:pt x="5428488" y="1887416"/>
                </a:lnTo>
                <a:lnTo>
                  <a:pt x="5480685" y="1887416"/>
                </a:lnTo>
                <a:lnTo>
                  <a:pt x="5532882" y="1887416"/>
                </a:lnTo>
                <a:lnTo>
                  <a:pt x="5585079" y="1887416"/>
                </a:lnTo>
                <a:lnTo>
                  <a:pt x="5637276" y="1887416"/>
                </a:lnTo>
                <a:lnTo>
                  <a:pt x="5689473" y="1887416"/>
                </a:lnTo>
                <a:lnTo>
                  <a:pt x="5741670" y="1887416"/>
                </a:lnTo>
                <a:lnTo>
                  <a:pt x="5793867" y="1887416"/>
                </a:lnTo>
                <a:lnTo>
                  <a:pt x="5846064" y="1887416"/>
                </a:lnTo>
                <a:lnTo>
                  <a:pt x="5898261" y="1887416"/>
                </a:lnTo>
                <a:lnTo>
                  <a:pt x="5950458" y="1887416"/>
                </a:lnTo>
                <a:lnTo>
                  <a:pt x="6002655" y="1887416"/>
                </a:lnTo>
                <a:lnTo>
                  <a:pt x="6054852" y="1887416"/>
                </a:lnTo>
                <a:lnTo>
                  <a:pt x="6107049" y="1887416"/>
                </a:lnTo>
                <a:lnTo>
                  <a:pt x="6159246" y="1887416"/>
                </a:lnTo>
                <a:lnTo>
                  <a:pt x="6211443" y="1887416"/>
                </a:lnTo>
                <a:lnTo>
                  <a:pt x="6263640" y="1887416"/>
                </a:lnTo>
              </a:path>
            </a:pathLst>
          </a:custGeom>
          <a:noFill/>
          <a:ln w="57150">
            <a:solidFill>
              <a:srgbClr val="1D7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Connector 10"/>
          <p:cNvCxnSpPr/>
          <p:nvPr/>
        </p:nvCxnSpPr>
        <p:spPr>
          <a:xfrm>
            <a:off x="1495044" y="4216997"/>
            <a:ext cx="2505456" cy="0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3875227" y="2292723"/>
            <a:ext cx="0" cy="943984"/>
          </a:xfrm>
          <a:prstGeom prst="line">
            <a:avLst/>
          </a:prstGeom>
          <a:ln w="31750">
            <a:solidFill>
              <a:srgbClr val="C2611F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2935681" y="3309321"/>
            <a:ext cx="0" cy="871369"/>
          </a:xfrm>
          <a:prstGeom prst="line">
            <a:avLst/>
          </a:prstGeom>
          <a:ln w="31750">
            <a:solidFill>
              <a:srgbClr val="1D7A8C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6667" y="2764715"/>
            <a:ext cx="9144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C2611F"/>
                </a:solidFill>
                <a:latin typeface="Calibri"/>
              </a:rPr>
              <a:t>sem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22449" y="3834428"/>
            <a:ext cx="64008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2000" b="1">
                <a:solidFill>
                  <a:srgbClr val="1D7A8C"/>
                </a:solidFill>
                <a:latin typeface="Calibri"/>
              </a:rPr>
              <a:t>com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35240" y="1783080"/>
            <a:ext cx="4005072" cy="429768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909560" y="2011680"/>
            <a:ext cx="3456431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Quanto acelera?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09560" y="2624328"/>
            <a:ext cx="3456432" cy="33192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E</a:t>
            </a:r>
            <a:r>
              <a:rPr sz="2100" b="0" baseline="-25000">
                <a:solidFill>
                  <a:srgbClr val="16323A"/>
                </a:solidFill>
                <a:latin typeface="Cambria"/>
              </a:rPr>
              <a:t>a</a:t>
            </a:r>
            <a:r>
              <a:rPr sz="2100" b="0">
                <a:solidFill>
                  <a:srgbClr val="16323A"/>
                </a:solidFill>
                <a:latin typeface="Cambria"/>
              </a:rPr>
              <a:t>: 75 → 50 kJ/mol a 298 K</a:t>
            </a:r>
          </a:p>
          <a:p>
            <a:pPr algn="l">
              <a:spcAft>
                <a:spcPts val="10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k</a:t>
            </a:r>
            <a:r>
              <a:rPr sz="2100" b="0" baseline="-25000">
                <a:solidFill>
                  <a:srgbClr val="16323A"/>
                </a:solidFill>
                <a:latin typeface="Cambria"/>
              </a:rPr>
              <a:t>cat</a:t>
            </a:r>
            <a:r>
              <a:rPr sz="2100" b="0">
                <a:solidFill>
                  <a:srgbClr val="16323A"/>
                </a:solidFill>
                <a:latin typeface="Cambria"/>
              </a:rPr>
              <a:t>/k = e</a:t>
            </a:r>
            <a:r>
              <a:rPr sz="2100" b="0" baseline="30000">
                <a:solidFill>
                  <a:srgbClr val="16323A"/>
                </a:solidFill>
                <a:latin typeface="Cambria"/>
              </a:rPr>
              <a:t>25 000/(8,314 × 298)</a:t>
            </a:r>
          </a:p>
          <a:p>
            <a:pPr algn="l">
              <a:spcAft>
                <a:spcPts val="10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≈ 2,4 × 10⁴ vezes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Catálise heterogênea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Reagente em fase fluida, catalisador sólido: tudo acontece na superfície.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Exemplos: Fe (amônia), V₂O₅ (ácido sulfúrico), zeólitas (craqueamento), Pt/Pd/Rh (catalisador automotivo).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5408676" cy="429768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Etapas no sólido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624328"/>
            <a:ext cx="4860036" cy="33192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1. Difusão até a superfície</a:t>
            </a:r>
          </a:p>
          <a:p>
            <a:pPr algn="l">
              <a:spcAft>
                <a:spcPts val="8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2. Adsorção</a:t>
            </a:r>
          </a:p>
          <a:p>
            <a:pPr algn="l">
              <a:spcAft>
                <a:spcPts val="8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3. Reação na superfície</a:t>
            </a:r>
          </a:p>
          <a:p>
            <a:pPr algn="l">
              <a:spcAft>
                <a:spcPts val="8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4. Dessorção</a:t>
            </a:r>
          </a:p>
          <a:p>
            <a:pPr algn="l">
              <a:spcAft>
                <a:spcPts val="8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5. Difusão para o fluido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1636" y="1783080"/>
            <a:ext cx="5408676" cy="429768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05955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Langmuir-Hinshelwood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5955" y="2624328"/>
            <a:ext cx="4860036" cy="33192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v = k K P / (1 + K P)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P baixa: v ≈ kKP (1ª ordem)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P alta: v ≈ k (ordem zero)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Catálise enzimática · Michaelis-Menten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Mesma forma matemática da adsorção: a enzima satura.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Base dos bioprocessos: fermentação alcoólica, produção de enzimas, tratamento biológico de efluentes.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68680" y="5669280"/>
            <a:ext cx="6446520" cy="0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868680" y="1874519"/>
            <a:ext cx="0" cy="3794761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06240" y="5724144"/>
            <a:ext cx="310896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[S]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407" y="1783080"/>
            <a:ext cx="36576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v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68680" y="2444387"/>
            <a:ext cx="6263640" cy="0"/>
          </a:xfrm>
          <a:prstGeom prst="line">
            <a:avLst/>
          </a:prstGeom>
          <a:ln w="22225">
            <a:solidFill>
              <a:srgbClr val="0E4C5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868680" y="4056833"/>
            <a:ext cx="1252728" cy="0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2121408" y="4056833"/>
            <a:ext cx="0" cy="1612447"/>
          </a:xfrm>
          <a:prstGeom prst="line">
            <a:avLst/>
          </a:prstGeom>
          <a:ln w="22225">
            <a:solidFill>
              <a:srgbClr val="5B6E7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868680" y="2981869"/>
            <a:ext cx="6263640" cy="2687411"/>
          </a:xfrm>
          <a:custGeom>
            <a:avLst/>
            <a:gdLst/>
            <a:ahLst/>
            <a:cxnLst/>
            <a:rect l="l" t="t" r="r" b="b"/>
            <a:pathLst>
              <a:path w="6263640" h="2687411">
                <a:moveTo>
                  <a:pt x="0" y="2687411"/>
                </a:moveTo>
                <a:lnTo>
                  <a:pt x="52197" y="2558415"/>
                </a:lnTo>
                <a:lnTo>
                  <a:pt x="104394" y="2439342"/>
                </a:lnTo>
                <a:lnTo>
                  <a:pt x="156591" y="2329090"/>
                </a:lnTo>
                <a:lnTo>
                  <a:pt x="208788" y="2226712"/>
                </a:lnTo>
                <a:lnTo>
                  <a:pt x="260985" y="2131395"/>
                </a:lnTo>
                <a:lnTo>
                  <a:pt x="313182" y="2042432"/>
                </a:lnTo>
                <a:lnTo>
                  <a:pt x="365379" y="1959209"/>
                </a:lnTo>
                <a:lnTo>
                  <a:pt x="417576" y="1881188"/>
                </a:lnTo>
                <a:lnTo>
                  <a:pt x="469773" y="1807895"/>
                </a:lnTo>
                <a:lnTo>
                  <a:pt x="521970" y="1738913"/>
                </a:lnTo>
                <a:lnTo>
                  <a:pt x="574167" y="1673873"/>
                </a:lnTo>
                <a:lnTo>
                  <a:pt x="626364" y="1612447"/>
                </a:lnTo>
                <a:lnTo>
                  <a:pt x="678561" y="1554341"/>
                </a:lnTo>
                <a:lnTo>
                  <a:pt x="730758" y="1499293"/>
                </a:lnTo>
                <a:lnTo>
                  <a:pt x="782955" y="1447068"/>
                </a:lnTo>
                <a:lnTo>
                  <a:pt x="835152" y="1397454"/>
                </a:lnTo>
                <a:lnTo>
                  <a:pt x="887349" y="1350260"/>
                </a:lnTo>
                <a:lnTo>
                  <a:pt x="939546" y="1305314"/>
                </a:lnTo>
                <a:lnTo>
                  <a:pt x="991743" y="1262458"/>
                </a:lnTo>
                <a:lnTo>
                  <a:pt x="1043940" y="1221551"/>
                </a:lnTo>
                <a:lnTo>
                  <a:pt x="1096137" y="1182461"/>
                </a:lnTo>
                <a:lnTo>
                  <a:pt x="1148334" y="1145071"/>
                </a:lnTo>
                <a:lnTo>
                  <a:pt x="1200531" y="1109272"/>
                </a:lnTo>
                <a:lnTo>
                  <a:pt x="1252728" y="1074965"/>
                </a:lnTo>
                <a:lnTo>
                  <a:pt x="1304925" y="1042058"/>
                </a:lnTo>
                <a:lnTo>
                  <a:pt x="1357122" y="1010467"/>
                </a:lnTo>
                <a:lnTo>
                  <a:pt x="1409319" y="980115"/>
                </a:lnTo>
                <a:lnTo>
                  <a:pt x="1461516" y="950930"/>
                </a:lnTo>
                <a:lnTo>
                  <a:pt x="1513713" y="922847"/>
                </a:lnTo>
                <a:lnTo>
                  <a:pt x="1565910" y="895804"/>
                </a:lnTo>
                <a:lnTo>
                  <a:pt x="1618107" y="869744"/>
                </a:lnTo>
                <a:lnTo>
                  <a:pt x="1670304" y="844615"/>
                </a:lnTo>
                <a:lnTo>
                  <a:pt x="1722501" y="820368"/>
                </a:lnTo>
                <a:lnTo>
                  <a:pt x="1774698" y="796957"/>
                </a:lnTo>
                <a:lnTo>
                  <a:pt x="1826895" y="774339"/>
                </a:lnTo>
                <a:lnTo>
                  <a:pt x="1879092" y="752475"/>
                </a:lnTo>
                <a:lnTo>
                  <a:pt x="1931289" y="731328"/>
                </a:lnTo>
                <a:lnTo>
                  <a:pt x="1983486" y="710864"/>
                </a:lnTo>
                <a:lnTo>
                  <a:pt x="2035683" y="691049"/>
                </a:lnTo>
                <a:lnTo>
                  <a:pt x="2087880" y="671853"/>
                </a:lnTo>
                <a:lnTo>
                  <a:pt x="2140077" y="653248"/>
                </a:lnTo>
                <a:lnTo>
                  <a:pt x="2192274" y="635206"/>
                </a:lnTo>
                <a:lnTo>
                  <a:pt x="2244471" y="617704"/>
                </a:lnTo>
                <a:lnTo>
                  <a:pt x="2296668" y="600716"/>
                </a:lnTo>
                <a:lnTo>
                  <a:pt x="2348865" y="584220"/>
                </a:lnTo>
                <a:lnTo>
                  <a:pt x="2401062" y="568196"/>
                </a:lnTo>
                <a:lnTo>
                  <a:pt x="2453259" y="552623"/>
                </a:lnTo>
                <a:lnTo>
                  <a:pt x="2505456" y="537482"/>
                </a:lnTo>
                <a:lnTo>
                  <a:pt x="2557653" y="522757"/>
                </a:lnTo>
                <a:lnTo>
                  <a:pt x="2609850" y="508429"/>
                </a:lnTo>
                <a:lnTo>
                  <a:pt x="2662047" y="494484"/>
                </a:lnTo>
                <a:lnTo>
                  <a:pt x="2714244" y="480905"/>
                </a:lnTo>
                <a:lnTo>
                  <a:pt x="2766441" y="467680"/>
                </a:lnTo>
                <a:lnTo>
                  <a:pt x="2818638" y="454793"/>
                </a:lnTo>
                <a:lnTo>
                  <a:pt x="2870835" y="442232"/>
                </a:lnTo>
                <a:lnTo>
                  <a:pt x="2923032" y="429986"/>
                </a:lnTo>
                <a:lnTo>
                  <a:pt x="2975229" y="418042"/>
                </a:lnTo>
                <a:lnTo>
                  <a:pt x="3027426" y="406389"/>
                </a:lnTo>
                <a:lnTo>
                  <a:pt x="3079623" y="395017"/>
                </a:lnTo>
                <a:lnTo>
                  <a:pt x="3131820" y="383916"/>
                </a:lnTo>
                <a:lnTo>
                  <a:pt x="3184017" y="373076"/>
                </a:lnTo>
                <a:lnTo>
                  <a:pt x="3236214" y="362488"/>
                </a:lnTo>
                <a:lnTo>
                  <a:pt x="3288411" y="352144"/>
                </a:lnTo>
                <a:lnTo>
                  <a:pt x="3340608" y="342034"/>
                </a:lnTo>
                <a:lnTo>
                  <a:pt x="3392805" y="332152"/>
                </a:lnTo>
                <a:lnTo>
                  <a:pt x="3445002" y="322490"/>
                </a:lnTo>
                <a:lnTo>
                  <a:pt x="3497199" y="313039"/>
                </a:lnTo>
                <a:lnTo>
                  <a:pt x="3549396" y="303795"/>
                </a:lnTo>
                <a:lnTo>
                  <a:pt x="3601593" y="294749"/>
                </a:lnTo>
                <a:lnTo>
                  <a:pt x="3653790" y="285895"/>
                </a:lnTo>
                <a:lnTo>
                  <a:pt x="3705987" y="277228"/>
                </a:lnTo>
                <a:lnTo>
                  <a:pt x="3758184" y="268741"/>
                </a:lnTo>
                <a:lnTo>
                  <a:pt x="3810381" y="260430"/>
                </a:lnTo>
                <a:lnTo>
                  <a:pt x="3862578" y="252288"/>
                </a:lnTo>
                <a:lnTo>
                  <a:pt x="3914775" y="244310"/>
                </a:lnTo>
                <a:lnTo>
                  <a:pt x="3966972" y="236492"/>
                </a:lnTo>
                <a:lnTo>
                  <a:pt x="4019169" y="228829"/>
                </a:lnTo>
                <a:lnTo>
                  <a:pt x="4071366" y="221316"/>
                </a:lnTo>
                <a:lnTo>
                  <a:pt x="4123563" y="213949"/>
                </a:lnTo>
                <a:lnTo>
                  <a:pt x="4175760" y="206724"/>
                </a:lnTo>
                <a:lnTo>
                  <a:pt x="4227957" y="199637"/>
                </a:lnTo>
                <a:lnTo>
                  <a:pt x="4280154" y="192683"/>
                </a:lnTo>
                <a:lnTo>
                  <a:pt x="4332351" y="185859"/>
                </a:lnTo>
                <a:lnTo>
                  <a:pt x="4384548" y="179161"/>
                </a:lnTo>
                <a:lnTo>
                  <a:pt x="4436745" y="172586"/>
                </a:lnTo>
                <a:lnTo>
                  <a:pt x="4488942" y="166131"/>
                </a:lnTo>
                <a:lnTo>
                  <a:pt x="4541139" y="159792"/>
                </a:lnTo>
                <a:lnTo>
                  <a:pt x="4593336" y="153567"/>
                </a:lnTo>
                <a:lnTo>
                  <a:pt x="4645533" y="147451"/>
                </a:lnTo>
                <a:lnTo>
                  <a:pt x="4697730" y="141443"/>
                </a:lnTo>
                <a:lnTo>
                  <a:pt x="4749927" y="135539"/>
                </a:lnTo>
                <a:lnTo>
                  <a:pt x="4802124" y="129737"/>
                </a:lnTo>
                <a:lnTo>
                  <a:pt x="4854321" y="124035"/>
                </a:lnTo>
                <a:lnTo>
                  <a:pt x="4906518" y="118429"/>
                </a:lnTo>
                <a:lnTo>
                  <a:pt x="4958715" y="112917"/>
                </a:lnTo>
                <a:lnTo>
                  <a:pt x="5010912" y="107497"/>
                </a:lnTo>
                <a:lnTo>
                  <a:pt x="5063109" y="102166"/>
                </a:lnTo>
                <a:lnTo>
                  <a:pt x="5115306" y="96923"/>
                </a:lnTo>
                <a:lnTo>
                  <a:pt x="5167503" y="91766"/>
                </a:lnTo>
                <a:lnTo>
                  <a:pt x="5219700" y="86691"/>
                </a:lnTo>
                <a:lnTo>
                  <a:pt x="5271897" y="81698"/>
                </a:lnTo>
                <a:lnTo>
                  <a:pt x="5324094" y="76783"/>
                </a:lnTo>
                <a:lnTo>
                  <a:pt x="5376291" y="71947"/>
                </a:lnTo>
                <a:lnTo>
                  <a:pt x="5428488" y="67186"/>
                </a:lnTo>
                <a:lnTo>
                  <a:pt x="5480685" y="62498"/>
                </a:lnTo>
                <a:lnTo>
                  <a:pt x="5532882" y="57883"/>
                </a:lnTo>
                <a:lnTo>
                  <a:pt x="5585079" y="53338"/>
                </a:lnTo>
                <a:lnTo>
                  <a:pt x="5637276" y="48862"/>
                </a:lnTo>
                <a:lnTo>
                  <a:pt x="5689473" y="44454"/>
                </a:lnTo>
                <a:lnTo>
                  <a:pt x="5741670" y="40111"/>
                </a:lnTo>
                <a:lnTo>
                  <a:pt x="5793867" y="35832"/>
                </a:lnTo>
                <a:lnTo>
                  <a:pt x="5846064" y="31617"/>
                </a:lnTo>
                <a:lnTo>
                  <a:pt x="5898261" y="27463"/>
                </a:lnTo>
                <a:lnTo>
                  <a:pt x="5950458" y="23369"/>
                </a:lnTo>
                <a:lnTo>
                  <a:pt x="6002655" y="19334"/>
                </a:lnTo>
                <a:lnTo>
                  <a:pt x="6054852" y="15357"/>
                </a:lnTo>
                <a:lnTo>
                  <a:pt x="6107049" y="11436"/>
                </a:lnTo>
                <a:lnTo>
                  <a:pt x="6159246" y="7570"/>
                </a:lnTo>
                <a:lnTo>
                  <a:pt x="6211443" y="3759"/>
                </a:lnTo>
                <a:lnTo>
                  <a:pt x="6263640" y="0"/>
                </a:lnTo>
              </a:path>
            </a:pathLst>
          </a:custGeom>
          <a:noFill/>
          <a:ln w="57150">
            <a:solidFill>
              <a:srgbClr val="1D7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789523" y="1987187"/>
            <a:ext cx="128016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2200" b="1">
                <a:solidFill>
                  <a:srgbClr val="0E4C5C"/>
                </a:solidFill>
                <a:latin typeface="Cambria"/>
              </a:rPr>
              <a:t>V</a:t>
            </a:r>
            <a:r>
              <a:rPr sz="2200" b="1" baseline="-25000">
                <a:solidFill>
                  <a:srgbClr val="0E4C5C"/>
                </a:solidFill>
                <a:latin typeface="Cambria"/>
              </a:rPr>
              <a:t>máx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4560" y="5239512"/>
            <a:ext cx="9144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C2611F"/>
                </a:solidFill>
                <a:latin typeface="Cambria"/>
              </a:rPr>
              <a:t>K</a:t>
            </a:r>
            <a:r>
              <a:rPr sz="2200" b="1" baseline="-25000">
                <a:solidFill>
                  <a:srgbClr val="C2611F"/>
                </a:solidFill>
                <a:latin typeface="Cambria"/>
              </a:rPr>
              <a:t>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544" y="3654497"/>
            <a:ext cx="128016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mbria"/>
              </a:rPr>
              <a:t>V</a:t>
            </a:r>
            <a:r>
              <a:rPr sz="2000" b="1" baseline="-25000">
                <a:solidFill>
                  <a:srgbClr val="5B6E75"/>
                </a:solidFill>
                <a:latin typeface="Cambria"/>
              </a:rPr>
              <a:t>máx</a:t>
            </a:r>
            <a:r>
              <a:rPr sz="2000" b="1">
                <a:solidFill>
                  <a:srgbClr val="5B6E75"/>
                </a:solidFill>
                <a:latin typeface="Cambria"/>
              </a:rPr>
              <a:t>/2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35240" y="1783080"/>
            <a:ext cx="4005072" cy="429768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909560" y="2011680"/>
            <a:ext cx="3456431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Michaelis-Menten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09560" y="2624328"/>
            <a:ext cx="3456432" cy="33192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v = V</a:t>
            </a:r>
            <a:r>
              <a:rPr sz="2100" b="0" baseline="-25000">
                <a:solidFill>
                  <a:srgbClr val="16323A"/>
                </a:solidFill>
                <a:latin typeface="Cambria"/>
              </a:rPr>
              <a:t>máx</a:t>
            </a:r>
            <a:r>
              <a:rPr sz="2100" b="0">
                <a:solidFill>
                  <a:srgbClr val="16323A"/>
                </a:solidFill>
                <a:latin typeface="Cambria"/>
              </a:rPr>
              <a:t>[S] / (K</a:t>
            </a:r>
            <a:r>
              <a:rPr sz="2100" b="0" baseline="-25000">
                <a:solidFill>
                  <a:srgbClr val="16323A"/>
                </a:solidFill>
                <a:latin typeface="Cambria"/>
              </a:rPr>
              <a:t>M</a:t>
            </a:r>
            <a:r>
              <a:rPr sz="2100" b="0">
                <a:solidFill>
                  <a:srgbClr val="16323A"/>
                </a:solidFill>
                <a:latin typeface="Cambria"/>
              </a:rPr>
              <a:t> + [S])</a:t>
            </a:r>
          </a:p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[S] ≪ K</a:t>
            </a:r>
            <a:r>
              <a:rPr sz="2100" b="0" baseline="-25000">
                <a:solidFill>
                  <a:srgbClr val="16323A"/>
                </a:solidFill>
                <a:latin typeface="Cambria"/>
              </a:rPr>
              <a:t>M</a:t>
            </a:r>
            <a:r>
              <a:rPr sz="2100" b="0">
                <a:solidFill>
                  <a:srgbClr val="16323A"/>
                </a:solidFill>
                <a:latin typeface="Cambria"/>
              </a:rPr>
              <a:t>: 1ª ordem</a:t>
            </a:r>
          </a:p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[S] ≫ K</a:t>
            </a:r>
            <a:r>
              <a:rPr sz="2100" b="0" baseline="-25000">
                <a:solidFill>
                  <a:srgbClr val="16323A"/>
                </a:solidFill>
                <a:latin typeface="Cambria"/>
              </a:rPr>
              <a:t>M</a:t>
            </a:r>
            <a:r>
              <a:rPr sz="2100" b="0">
                <a:solidFill>
                  <a:srgbClr val="16323A"/>
                </a:solidFill>
                <a:latin typeface="Cambria"/>
              </a:rPr>
              <a:t>: ordem zero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Da cinética ao reator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A lei de velocidade é o dado de entrada do projeto do reator.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O CSTR opera todo na concentração de saída (a menor): aqui precisa de ~4 vezes mais volume.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3514344" cy="237744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2011680"/>
            <a:ext cx="2965704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Batelada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624328"/>
            <a:ext cx="2965704" cy="139903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t = ln[1/(1 − X)] / 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7304" y="1783080"/>
            <a:ext cx="3514344" cy="237744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11624" y="2011680"/>
            <a:ext cx="2965703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Tubular (PFR)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624" y="2624328"/>
            <a:ext cx="2965704" cy="139903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τ = ln[1/(1 − X)] / 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25968" y="1783080"/>
            <a:ext cx="3514344" cy="2377440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00288" y="2011680"/>
            <a:ext cx="2965703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3E7C59"/>
                </a:solidFill>
                <a:latin typeface="Cambria"/>
              </a:rPr>
              <a:t>Tanque (CSTR)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00288" y="2624328"/>
            <a:ext cx="2965704" cy="139903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τ = X / [k (1 − X)]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91672" cy="160020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4434840"/>
            <a:ext cx="10634472" cy="1600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>
                <a:solidFill>
                  <a:srgbClr val="0E4C5C"/>
                </a:solidFill>
                <a:latin typeface="Cambria"/>
              </a:rPr>
              <a:t>1ª ordem, k = 0,20 min⁻¹, X = 90%</a:t>
            </a:r>
          </a:p>
          <a:p>
            <a:pPr algn="ctr">
              <a:spcAft>
                <a:spcPts val="0"/>
              </a:spcAft>
            </a:pPr>
            <a:r>
              <a:rPr sz="2400" b="1">
                <a:solidFill>
                  <a:srgbClr val="0E4C5C"/>
                </a:solidFill>
                <a:latin typeface="Cambria"/>
              </a:rPr>
              <a:t>PFR:  τ = ln 10 / 0,20 ≈ 11,5 min      CSTR:  τ = 0,9 / (0,20 × 0,1) = 45 min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Segurança · disparo térmico (runaway)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Calor gerado cresce de forma exponencial com T; calor removido, de forma linear.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Caso de estudo: T2 Laboratories (EUA, 2007) — perda de resfriamento num reator batelada exotérmico.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68680" y="5669279"/>
            <a:ext cx="6446520" cy="0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868680" y="1783080"/>
            <a:ext cx="0" cy="3886199"/>
          </a:xfrm>
          <a:prstGeom prst="line">
            <a:avLst/>
          </a:prstGeom>
          <a:ln w="28575">
            <a:solidFill>
              <a:srgbClr val="5B6E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06240" y="5724143"/>
            <a:ext cx="310896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temperatura do reator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407" y="1691639"/>
            <a:ext cx="365760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5B6E75"/>
                </a:solidFill>
                <a:latin typeface="Calibri"/>
              </a:rPr>
              <a:t>taxa de calor</a:t>
            </a:r>
          </a:p>
        </p:txBody>
      </p:sp>
      <p:sp>
        <p:nvSpPr>
          <p:cNvPr id="9" name="Freeform 8"/>
          <p:cNvSpPr/>
          <p:nvPr/>
        </p:nvSpPr>
        <p:spPr>
          <a:xfrm>
            <a:off x="868680" y="2208259"/>
            <a:ext cx="5965371" cy="3319942"/>
          </a:xfrm>
          <a:custGeom>
            <a:avLst/>
            <a:gdLst/>
            <a:ahLst/>
            <a:cxnLst/>
            <a:rect l="l" t="t" r="r" b="b"/>
            <a:pathLst>
              <a:path w="5965371" h="3319942">
                <a:moveTo>
                  <a:pt x="0" y="3319942"/>
                </a:moveTo>
                <a:lnTo>
                  <a:pt x="49711" y="3316129"/>
                </a:lnTo>
                <a:lnTo>
                  <a:pt x="99423" y="3312214"/>
                </a:lnTo>
                <a:lnTo>
                  <a:pt x="149134" y="3308192"/>
                </a:lnTo>
                <a:lnTo>
                  <a:pt x="198846" y="3304062"/>
                </a:lnTo>
                <a:lnTo>
                  <a:pt x="248557" y="3299820"/>
                </a:lnTo>
                <a:lnTo>
                  <a:pt x="298269" y="3295463"/>
                </a:lnTo>
                <a:lnTo>
                  <a:pt x="347980" y="3290989"/>
                </a:lnTo>
                <a:lnTo>
                  <a:pt x="397691" y="3286394"/>
                </a:lnTo>
                <a:lnTo>
                  <a:pt x="447403" y="3281675"/>
                </a:lnTo>
                <a:lnTo>
                  <a:pt x="497114" y="3276828"/>
                </a:lnTo>
                <a:lnTo>
                  <a:pt x="546826" y="3271850"/>
                </a:lnTo>
                <a:lnTo>
                  <a:pt x="596537" y="3266737"/>
                </a:lnTo>
                <a:lnTo>
                  <a:pt x="646249" y="3261487"/>
                </a:lnTo>
                <a:lnTo>
                  <a:pt x="695960" y="3256094"/>
                </a:lnTo>
                <a:lnTo>
                  <a:pt x="745671" y="3250556"/>
                </a:lnTo>
                <a:lnTo>
                  <a:pt x="795383" y="3244868"/>
                </a:lnTo>
                <a:lnTo>
                  <a:pt x="845094" y="3239027"/>
                </a:lnTo>
                <a:lnTo>
                  <a:pt x="894806" y="3233027"/>
                </a:lnTo>
                <a:lnTo>
                  <a:pt x="944517" y="3226865"/>
                </a:lnTo>
                <a:lnTo>
                  <a:pt x="994229" y="3220537"/>
                </a:lnTo>
                <a:lnTo>
                  <a:pt x="1043940" y="3214038"/>
                </a:lnTo>
                <a:lnTo>
                  <a:pt x="1093651" y="3207363"/>
                </a:lnTo>
                <a:lnTo>
                  <a:pt x="1143363" y="3200508"/>
                </a:lnTo>
                <a:lnTo>
                  <a:pt x="1193074" y="3193468"/>
                </a:lnTo>
                <a:lnTo>
                  <a:pt x="1242786" y="3186237"/>
                </a:lnTo>
                <a:lnTo>
                  <a:pt x="1292497" y="3178811"/>
                </a:lnTo>
                <a:lnTo>
                  <a:pt x="1342209" y="3171184"/>
                </a:lnTo>
                <a:lnTo>
                  <a:pt x="1391920" y="3163351"/>
                </a:lnTo>
                <a:lnTo>
                  <a:pt x="1441631" y="3155306"/>
                </a:lnTo>
                <a:lnTo>
                  <a:pt x="1491343" y="3147044"/>
                </a:lnTo>
                <a:lnTo>
                  <a:pt x="1541054" y="3138559"/>
                </a:lnTo>
                <a:lnTo>
                  <a:pt x="1590766" y="3129844"/>
                </a:lnTo>
                <a:lnTo>
                  <a:pt x="1640477" y="3120894"/>
                </a:lnTo>
                <a:lnTo>
                  <a:pt x="1690189" y="3111702"/>
                </a:lnTo>
                <a:lnTo>
                  <a:pt x="1739900" y="3102261"/>
                </a:lnTo>
                <a:lnTo>
                  <a:pt x="1789611" y="3092566"/>
                </a:lnTo>
                <a:lnTo>
                  <a:pt x="1839323" y="3082608"/>
                </a:lnTo>
                <a:lnTo>
                  <a:pt x="1889034" y="3072381"/>
                </a:lnTo>
                <a:lnTo>
                  <a:pt x="1938746" y="3061878"/>
                </a:lnTo>
                <a:lnTo>
                  <a:pt x="1988457" y="3051091"/>
                </a:lnTo>
                <a:lnTo>
                  <a:pt x="2038169" y="3040013"/>
                </a:lnTo>
                <a:lnTo>
                  <a:pt x="2087880" y="3028635"/>
                </a:lnTo>
                <a:lnTo>
                  <a:pt x="2137591" y="3016949"/>
                </a:lnTo>
                <a:lnTo>
                  <a:pt x="2187303" y="3004948"/>
                </a:lnTo>
                <a:lnTo>
                  <a:pt x="2237014" y="2992623"/>
                </a:lnTo>
                <a:lnTo>
                  <a:pt x="2286726" y="2979964"/>
                </a:lnTo>
                <a:lnTo>
                  <a:pt x="2336437" y="2966963"/>
                </a:lnTo>
                <a:lnTo>
                  <a:pt x="2386149" y="2953611"/>
                </a:lnTo>
                <a:lnTo>
                  <a:pt x="2435860" y="2939898"/>
                </a:lnTo>
                <a:lnTo>
                  <a:pt x="2485571" y="2925815"/>
                </a:lnTo>
                <a:lnTo>
                  <a:pt x="2535283" y="2911351"/>
                </a:lnTo>
                <a:lnTo>
                  <a:pt x="2584994" y="2896495"/>
                </a:lnTo>
                <a:lnTo>
                  <a:pt x="2634706" y="2881239"/>
                </a:lnTo>
                <a:lnTo>
                  <a:pt x="2684417" y="2865570"/>
                </a:lnTo>
                <a:lnTo>
                  <a:pt x="2734129" y="2849478"/>
                </a:lnTo>
                <a:lnTo>
                  <a:pt x="2783840" y="2832951"/>
                </a:lnTo>
                <a:lnTo>
                  <a:pt x="2833551" y="2815977"/>
                </a:lnTo>
                <a:lnTo>
                  <a:pt x="2883263" y="2798544"/>
                </a:lnTo>
                <a:lnTo>
                  <a:pt x="2932974" y="2780640"/>
                </a:lnTo>
                <a:lnTo>
                  <a:pt x="2982686" y="2762253"/>
                </a:lnTo>
                <a:lnTo>
                  <a:pt x="3032397" y="2743368"/>
                </a:lnTo>
                <a:lnTo>
                  <a:pt x="3082109" y="2723974"/>
                </a:lnTo>
                <a:lnTo>
                  <a:pt x="3131820" y="2704054"/>
                </a:lnTo>
                <a:lnTo>
                  <a:pt x="3181531" y="2683597"/>
                </a:lnTo>
                <a:lnTo>
                  <a:pt x="3231243" y="2662587"/>
                </a:lnTo>
                <a:lnTo>
                  <a:pt x="3280954" y="2641009"/>
                </a:lnTo>
                <a:lnTo>
                  <a:pt x="3330666" y="2618848"/>
                </a:lnTo>
                <a:lnTo>
                  <a:pt x="3380377" y="2596088"/>
                </a:lnTo>
                <a:lnTo>
                  <a:pt x="3430089" y="2572713"/>
                </a:lnTo>
                <a:lnTo>
                  <a:pt x="3479800" y="2548706"/>
                </a:lnTo>
                <a:lnTo>
                  <a:pt x="3529511" y="2524050"/>
                </a:lnTo>
                <a:lnTo>
                  <a:pt x="3579223" y="2498728"/>
                </a:lnTo>
                <a:lnTo>
                  <a:pt x="3628934" y="2472722"/>
                </a:lnTo>
                <a:lnTo>
                  <a:pt x="3678646" y="2446012"/>
                </a:lnTo>
                <a:lnTo>
                  <a:pt x="3728357" y="2418581"/>
                </a:lnTo>
                <a:lnTo>
                  <a:pt x="3778069" y="2390409"/>
                </a:lnTo>
                <a:lnTo>
                  <a:pt x="3827780" y="2361475"/>
                </a:lnTo>
                <a:lnTo>
                  <a:pt x="3877491" y="2331760"/>
                </a:lnTo>
                <a:lnTo>
                  <a:pt x="3927203" y="2301241"/>
                </a:lnTo>
                <a:lnTo>
                  <a:pt x="3976914" y="2269897"/>
                </a:lnTo>
                <a:lnTo>
                  <a:pt x="4026626" y="2237707"/>
                </a:lnTo>
                <a:lnTo>
                  <a:pt x="4076337" y="2204646"/>
                </a:lnTo>
                <a:lnTo>
                  <a:pt x="4126049" y="2170692"/>
                </a:lnTo>
                <a:lnTo>
                  <a:pt x="4175760" y="2135821"/>
                </a:lnTo>
                <a:lnTo>
                  <a:pt x="4225471" y="2100006"/>
                </a:lnTo>
                <a:lnTo>
                  <a:pt x="4275183" y="2063225"/>
                </a:lnTo>
                <a:lnTo>
                  <a:pt x="4324894" y="2025448"/>
                </a:lnTo>
                <a:lnTo>
                  <a:pt x="4374606" y="1986652"/>
                </a:lnTo>
                <a:lnTo>
                  <a:pt x="4424317" y="1946806"/>
                </a:lnTo>
                <a:lnTo>
                  <a:pt x="4474029" y="1905884"/>
                </a:lnTo>
                <a:lnTo>
                  <a:pt x="4523740" y="1863856"/>
                </a:lnTo>
                <a:lnTo>
                  <a:pt x="4573451" y="1820692"/>
                </a:lnTo>
                <a:lnTo>
                  <a:pt x="4623163" y="1776361"/>
                </a:lnTo>
                <a:lnTo>
                  <a:pt x="4672874" y="1730832"/>
                </a:lnTo>
                <a:lnTo>
                  <a:pt x="4722586" y="1684073"/>
                </a:lnTo>
                <a:lnTo>
                  <a:pt x="4772297" y="1636051"/>
                </a:lnTo>
                <a:lnTo>
                  <a:pt x="4822009" y="1586730"/>
                </a:lnTo>
                <a:lnTo>
                  <a:pt x="4871720" y="1536077"/>
                </a:lnTo>
                <a:lnTo>
                  <a:pt x="4921431" y="1484054"/>
                </a:lnTo>
                <a:lnTo>
                  <a:pt x="4971143" y="1430626"/>
                </a:lnTo>
                <a:lnTo>
                  <a:pt x="5020854" y="1375754"/>
                </a:lnTo>
                <a:lnTo>
                  <a:pt x="5070566" y="1319398"/>
                </a:lnTo>
                <a:lnTo>
                  <a:pt x="5120277" y="1261520"/>
                </a:lnTo>
                <a:lnTo>
                  <a:pt x="5169989" y="1202078"/>
                </a:lnTo>
                <a:lnTo>
                  <a:pt x="5219700" y="1141029"/>
                </a:lnTo>
                <a:lnTo>
                  <a:pt x="5269411" y="1078330"/>
                </a:lnTo>
                <a:lnTo>
                  <a:pt x="5319123" y="1013937"/>
                </a:lnTo>
                <a:lnTo>
                  <a:pt x="5368834" y="947804"/>
                </a:lnTo>
                <a:lnTo>
                  <a:pt x="5418546" y="879883"/>
                </a:lnTo>
                <a:lnTo>
                  <a:pt x="5468257" y="810127"/>
                </a:lnTo>
                <a:lnTo>
                  <a:pt x="5517969" y="738485"/>
                </a:lnTo>
                <a:lnTo>
                  <a:pt x="5567680" y="664908"/>
                </a:lnTo>
                <a:lnTo>
                  <a:pt x="5617391" y="589341"/>
                </a:lnTo>
                <a:lnTo>
                  <a:pt x="5667103" y="511733"/>
                </a:lnTo>
                <a:lnTo>
                  <a:pt x="5716814" y="432027"/>
                </a:lnTo>
                <a:lnTo>
                  <a:pt x="5766526" y="350168"/>
                </a:lnTo>
                <a:lnTo>
                  <a:pt x="5816237" y="266096"/>
                </a:lnTo>
                <a:lnTo>
                  <a:pt x="5865949" y="179751"/>
                </a:lnTo>
                <a:lnTo>
                  <a:pt x="5915660" y="91074"/>
                </a:lnTo>
                <a:lnTo>
                  <a:pt x="5965371" y="0"/>
                </a:lnTo>
              </a:path>
            </a:pathLst>
          </a:custGeom>
          <a:noFill/>
          <a:ln w="57150">
            <a:solidFill>
              <a:srgbClr val="C261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Freeform 9"/>
          <p:cNvSpPr/>
          <p:nvPr/>
        </p:nvSpPr>
        <p:spPr>
          <a:xfrm>
            <a:off x="987987" y="2036499"/>
            <a:ext cx="6144333" cy="3632781"/>
          </a:xfrm>
          <a:custGeom>
            <a:avLst/>
            <a:gdLst/>
            <a:ahLst/>
            <a:cxnLst/>
            <a:rect l="l" t="t" r="r" b="b"/>
            <a:pathLst>
              <a:path w="6144333" h="3632781">
                <a:moveTo>
                  <a:pt x="0" y="3632781"/>
                </a:moveTo>
                <a:lnTo>
                  <a:pt x="51203" y="3602508"/>
                </a:lnTo>
                <a:lnTo>
                  <a:pt x="102406" y="3572235"/>
                </a:lnTo>
                <a:lnTo>
                  <a:pt x="153609" y="3541961"/>
                </a:lnTo>
                <a:lnTo>
                  <a:pt x="204812" y="3511688"/>
                </a:lnTo>
                <a:lnTo>
                  <a:pt x="256014" y="3481415"/>
                </a:lnTo>
                <a:lnTo>
                  <a:pt x="307217" y="3451142"/>
                </a:lnTo>
                <a:lnTo>
                  <a:pt x="358420" y="3420869"/>
                </a:lnTo>
                <a:lnTo>
                  <a:pt x="409623" y="3390596"/>
                </a:lnTo>
                <a:lnTo>
                  <a:pt x="460825" y="3360322"/>
                </a:lnTo>
                <a:lnTo>
                  <a:pt x="512028" y="3330049"/>
                </a:lnTo>
                <a:lnTo>
                  <a:pt x="563231" y="3299776"/>
                </a:lnTo>
                <a:lnTo>
                  <a:pt x="614434" y="3269503"/>
                </a:lnTo>
                <a:lnTo>
                  <a:pt x="665636" y="3239230"/>
                </a:lnTo>
                <a:lnTo>
                  <a:pt x="716839" y="3208957"/>
                </a:lnTo>
                <a:lnTo>
                  <a:pt x="768042" y="3178683"/>
                </a:lnTo>
                <a:lnTo>
                  <a:pt x="819245" y="3148410"/>
                </a:lnTo>
                <a:lnTo>
                  <a:pt x="870448" y="3118137"/>
                </a:lnTo>
                <a:lnTo>
                  <a:pt x="921650" y="3087864"/>
                </a:lnTo>
                <a:lnTo>
                  <a:pt x="972853" y="3057591"/>
                </a:lnTo>
                <a:lnTo>
                  <a:pt x="1024056" y="3027318"/>
                </a:lnTo>
                <a:lnTo>
                  <a:pt x="1075259" y="2997044"/>
                </a:lnTo>
                <a:lnTo>
                  <a:pt x="1126461" y="2966771"/>
                </a:lnTo>
                <a:lnTo>
                  <a:pt x="1177664" y="2936498"/>
                </a:lnTo>
                <a:lnTo>
                  <a:pt x="1228867" y="2906225"/>
                </a:lnTo>
                <a:lnTo>
                  <a:pt x="1280070" y="2875952"/>
                </a:lnTo>
                <a:lnTo>
                  <a:pt x="1331272" y="2845679"/>
                </a:lnTo>
                <a:lnTo>
                  <a:pt x="1382475" y="2815405"/>
                </a:lnTo>
                <a:lnTo>
                  <a:pt x="1433678" y="2785132"/>
                </a:lnTo>
                <a:lnTo>
                  <a:pt x="1484881" y="2754859"/>
                </a:lnTo>
                <a:lnTo>
                  <a:pt x="1536084" y="2724586"/>
                </a:lnTo>
                <a:lnTo>
                  <a:pt x="1587286" y="2694313"/>
                </a:lnTo>
                <a:lnTo>
                  <a:pt x="1638489" y="2664040"/>
                </a:lnTo>
                <a:lnTo>
                  <a:pt x="1689692" y="2633766"/>
                </a:lnTo>
                <a:lnTo>
                  <a:pt x="1740895" y="2603493"/>
                </a:lnTo>
                <a:lnTo>
                  <a:pt x="1792097" y="2573220"/>
                </a:lnTo>
                <a:lnTo>
                  <a:pt x="1843300" y="2542947"/>
                </a:lnTo>
                <a:lnTo>
                  <a:pt x="1894503" y="2512674"/>
                </a:lnTo>
                <a:lnTo>
                  <a:pt x="1945706" y="2482400"/>
                </a:lnTo>
                <a:lnTo>
                  <a:pt x="1996909" y="2452127"/>
                </a:lnTo>
                <a:lnTo>
                  <a:pt x="2048111" y="2421854"/>
                </a:lnTo>
                <a:lnTo>
                  <a:pt x="2099314" y="2391581"/>
                </a:lnTo>
                <a:lnTo>
                  <a:pt x="2150517" y="2361308"/>
                </a:lnTo>
                <a:lnTo>
                  <a:pt x="2201720" y="2331035"/>
                </a:lnTo>
                <a:lnTo>
                  <a:pt x="2252922" y="2300761"/>
                </a:lnTo>
                <a:lnTo>
                  <a:pt x="2304125" y="2270488"/>
                </a:lnTo>
                <a:lnTo>
                  <a:pt x="2355328" y="2240215"/>
                </a:lnTo>
                <a:lnTo>
                  <a:pt x="2406531" y="2209942"/>
                </a:lnTo>
                <a:lnTo>
                  <a:pt x="2457733" y="2179669"/>
                </a:lnTo>
                <a:lnTo>
                  <a:pt x="2508936" y="2149396"/>
                </a:lnTo>
                <a:lnTo>
                  <a:pt x="2560139" y="2119122"/>
                </a:lnTo>
                <a:lnTo>
                  <a:pt x="2611342" y="2088849"/>
                </a:lnTo>
                <a:lnTo>
                  <a:pt x="2662545" y="2058576"/>
                </a:lnTo>
                <a:lnTo>
                  <a:pt x="2713747" y="2028303"/>
                </a:lnTo>
                <a:lnTo>
                  <a:pt x="2764950" y="1998030"/>
                </a:lnTo>
                <a:lnTo>
                  <a:pt x="2816153" y="1967757"/>
                </a:lnTo>
                <a:lnTo>
                  <a:pt x="2867356" y="1937483"/>
                </a:lnTo>
                <a:lnTo>
                  <a:pt x="2918558" y="1907210"/>
                </a:lnTo>
                <a:lnTo>
                  <a:pt x="2969761" y="1876937"/>
                </a:lnTo>
                <a:lnTo>
                  <a:pt x="3020964" y="1846664"/>
                </a:lnTo>
                <a:lnTo>
                  <a:pt x="3072167" y="1816391"/>
                </a:lnTo>
                <a:lnTo>
                  <a:pt x="3123369" y="1786118"/>
                </a:lnTo>
                <a:lnTo>
                  <a:pt x="3174572" y="1755844"/>
                </a:lnTo>
                <a:lnTo>
                  <a:pt x="3225775" y="1725571"/>
                </a:lnTo>
                <a:lnTo>
                  <a:pt x="3276978" y="1695298"/>
                </a:lnTo>
                <a:lnTo>
                  <a:pt x="3328181" y="1665025"/>
                </a:lnTo>
                <a:lnTo>
                  <a:pt x="3379383" y="1634752"/>
                </a:lnTo>
                <a:lnTo>
                  <a:pt x="3430586" y="1604479"/>
                </a:lnTo>
                <a:lnTo>
                  <a:pt x="3481789" y="1574205"/>
                </a:lnTo>
                <a:lnTo>
                  <a:pt x="3532992" y="1543932"/>
                </a:lnTo>
                <a:lnTo>
                  <a:pt x="3584194" y="1513659"/>
                </a:lnTo>
                <a:lnTo>
                  <a:pt x="3635397" y="1483386"/>
                </a:lnTo>
                <a:lnTo>
                  <a:pt x="3686600" y="1453113"/>
                </a:lnTo>
                <a:lnTo>
                  <a:pt x="3737803" y="1422839"/>
                </a:lnTo>
                <a:lnTo>
                  <a:pt x="3789006" y="1392566"/>
                </a:lnTo>
                <a:lnTo>
                  <a:pt x="3840208" y="1362293"/>
                </a:lnTo>
                <a:lnTo>
                  <a:pt x="3891411" y="1332020"/>
                </a:lnTo>
                <a:lnTo>
                  <a:pt x="3942614" y="1301747"/>
                </a:lnTo>
                <a:lnTo>
                  <a:pt x="3993817" y="1271474"/>
                </a:lnTo>
                <a:lnTo>
                  <a:pt x="4045019" y="1241200"/>
                </a:lnTo>
                <a:lnTo>
                  <a:pt x="4096222" y="1210927"/>
                </a:lnTo>
                <a:lnTo>
                  <a:pt x="4147425" y="1180654"/>
                </a:lnTo>
                <a:lnTo>
                  <a:pt x="4198628" y="1150381"/>
                </a:lnTo>
                <a:lnTo>
                  <a:pt x="4249830" y="1120108"/>
                </a:lnTo>
                <a:lnTo>
                  <a:pt x="4301033" y="1089835"/>
                </a:lnTo>
                <a:lnTo>
                  <a:pt x="4352236" y="1059561"/>
                </a:lnTo>
                <a:lnTo>
                  <a:pt x="4403439" y="1029288"/>
                </a:lnTo>
                <a:lnTo>
                  <a:pt x="4454642" y="999015"/>
                </a:lnTo>
                <a:lnTo>
                  <a:pt x="4505844" y="968742"/>
                </a:lnTo>
                <a:lnTo>
                  <a:pt x="4557047" y="938469"/>
                </a:lnTo>
                <a:lnTo>
                  <a:pt x="4608250" y="908196"/>
                </a:lnTo>
                <a:lnTo>
                  <a:pt x="4659453" y="877922"/>
                </a:lnTo>
                <a:lnTo>
                  <a:pt x="4710655" y="847649"/>
                </a:lnTo>
                <a:lnTo>
                  <a:pt x="4761858" y="817376"/>
                </a:lnTo>
                <a:lnTo>
                  <a:pt x="4813061" y="787103"/>
                </a:lnTo>
                <a:lnTo>
                  <a:pt x="4864264" y="756830"/>
                </a:lnTo>
                <a:lnTo>
                  <a:pt x="4915466" y="726557"/>
                </a:lnTo>
                <a:lnTo>
                  <a:pt x="4966669" y="696283"/>
                </a:lnTo>
                <a:lnTo>
                  <a:pt x="5017872" y="666010"/>
                </a:lnTo>
                <a:lnTo>
                  <a:pt x="5069075" y="635737"/>
                </a:lnTo>
                <a:lnTo>
                  <a:pt x="5120278" y="605464"/>
                </a:lnTo>
                <a:lnTo>
                  <a:pt x="5171480" y="575191"/>
                </a:lnTo>
                <a:lnTo>
                  <a:pt x="5222683" y="544918"/>
                </a:lnTo>
                <a:lnTo>
                  <a:pt x="5273886" y="514644"/>
                </a:lnTo>
                <a:lnTo>
                  <a:pt x="5325089" y="484371"/>
                </a:lnTo>
                <a:lnTo>
                  <a:pt x="5376291" y="454098"/>
                </a:lnTo>
                <a:lnTo>
                  <a:pt x="5427494" y="423825"/>
                </a:lnTo>
                <a:lnTo>
                  <a:pt x="5478697" y="393552"/>
                </a:lnTo>
                <a:lnTo>
                  <a:pt x="5529900" y="363278"/>
                </a:lnTo>
                <a:lnTo>
                  <a:pt x="5581103" y="333005"/>
                </a:lnTo>
                <a:lnTo>
                  <a:pt x="5632305" y="302732"/>
                </a:lnTo>
                <a:lnTo>
                  <a:pt x="5683508" y="272459"/>
                </a:lnTo>
                <a:lnTo>
                  <a:pt x="5734711" y="242186"/>
                </a:lnTo>
                <a:lnTo>
                  <a:pt x="5785914" y="211913"/>
                </a:lnTo>
                <a:lnTo>
                  <a:pt x="5837116" y="181639"/>
                </a:lnTo>
                <a:lnTo>
                  <a:pt x="5888319" y="151366"/>
                </a:lnTo>
                <a:lnTo>
                  <a:pt x="5939522" y="121093"/>
                </a:lnTo>
                <a:lnTo>
                  <a:pt x="5990725" y="90820"/>
                </a:lnTo>
                <a:lnTo>
                  <a:pt x="6041927" y="60547"/>
                </a:lnTo>
                <a:lnTo>
                  <a:pt x="6093130" y="30274"/>
                </a:lnTo>
                <a:lnTo>
                  <a:pt x="6144333" y="0"/>
                </a:lnTo>
              </a:path>
            </a:pathLst>
          </a:custGeom>
          <a:noFill/>
          <a:ln w="44450">
            <a:solidFill>
              <a:srgbClr val="1D7A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Freeform 10"/>
          <p:cNvSpPr/>
          <p:nvPr/>
        </p:nvSpPr>
        <p:spPr>
          <a:xfrm>
            <a:off x="987987" y="4579446"/>
            <a:ext cx="6144333" cy="1089834"/>
          </a:xfrm>
          <a:custGeom>
            <a:avLst/>
            <a:gdLst/>
            <a:ahLst/>
            <a:cxnLst/>
            <a:rect l="l" t="t" r="r" b="b"/>
            <a:pathLst>
              <a:path w="6144333" h="1089834">
                <a:moveTo>
                  <a:pt x="0" y="1089834"/>
                </a:moveTo>
                <a:lnTo>
                  <a:pt x="51203" y="1080752"/>
                </a:lnTo>
                <a:lnTo>
                  <a:pt x="102406" y="1071670"/>
                </a:lnTo>
                <a:lnTo>
                  <a:pt x="153609" y="1062588"/>
                </a:lnTo>
                <a:lnTo>
                  <a:pt x="204812" y="1053506"/>
                </a:lnTo>
                <a:lnTo>
                  <a:pt x="256014" y="1044424"/>
                </a:lnTo>
                <a:lnTo>
                  <a:pt x="307217" y="1035342"/>
                </a:lnTo>
                <a:lnTo>
                  <a:pt x="358420" y="1026260"/>
                </a:lnTo>
                <a:lnTo>
                  <a:pt x="409623" y="1017178"/>
                </a:lnTo>
                <a:lnTo>
                  <a:pt x="460825" y="1008096"/>
                </a:lnTo>
                <a:lnTo>
                  <a:pt x="512028" y="999014"/>
                </a:lnTo>
                <a:lnTo>
                  <a:pt x="563231" y="989933"/>
                </a:lnTo>
                <a:lnTo>
                  <a:pt x="614434" y="980851"/>
                </a:lnTo>
                <a:lnTo>
                  <a:pt x="665636" y="971769"/>
                </a:lnTo>
                <a:lnTo>
                  <a:pt x="716839" y="962687"/>
                </a:lnTo>
                <a:lnTo>
                  <a:pt x="768042" y="953605"/>
                </a:lnTo>
                <a:lnTo>
                  <a:pt x="819245" y="944523"/>
                </a:lnTo>
                <a:lnTo>
                  <a:pt x="870448" y="935441"/>
                </a:lnTo>
                <a:lnTo>
                  <a:pt x="921650" y="926359"/>
                </a:lnTo>
                <a:lnTo>
                  <a:pt x="972853" y="917277"/>
                </a:lnTo>
                <a:lnTo>
                  <a:pt x="1024056" y="908195"/>
                </a:lnTo>
                <a:lnTo>
                  <a:pt x="1075259" y="899113"/>
                </a:lnTo>
                <a:lnTo>
                  <a:pt x="1126461" y="890031"/>
                </a:lnTo>
                <a:lnTo>
                  <a:pt x="1177664" y="880949"/>
                </a:lnTo>
                <a:lnTo>
                  <a:pt x="1228867" y="871867"/>
                </a:lnTo>
                <a:lnTo>
                  <a:pt x="1280070" y="862785"/>
                </a:lnTo>
                <a:lnTo>
                  <a:pt x="1331272" y="853703"/>
                </a:lnTo>
                <a:lnTo>
                  <a:pt x="1382475" y="844621"/>
                </a:lnTo>
                <a:lnTo>
                  <a:pt x="1433678" y="835539"/>
                </a:lnTo>
                <a:lnTo>
                  <a:pt x="1484881" y="826457"/>
                </a:lnTo>
                <a:lnTo>
                  <a:pt x="1536084" y="817375"/>
                </a:lnTo>
                <a:lnTo>
                  <a:pt x="1587286" y="808294"/>
                </a:lnTo>
                <a:lnTo>
                  <a:pt x="1638489" y="799212"/>
                </a:lnTo>
                <a:lnTo>
                  <a:pt x="1689692" y="790130"/>
                </a:lnTo>
                <a:lnTo>
                  <a:pt x="1740895" y="781048"/>
                </a:lnTo>
                <a:lnTo>
                  <a:pt x="1792097" y="771966"/>
                </a:lnTo>
                <a:lnTo>
                  <a:pt x="1843300" y="762884"/>
                </a:lnTo>
                <a:lnTo>
                  <a:pt x="1894503" y="753802"/>
                </a:lnTo>
                <a:lnTo>
                  <a:pt x="1945706" y="744720"/>
                </a:lnTo>
                <a:lnTo>
                  <a:pt x="1996909" y="735638"/>
                </a:lnTo>
                <a:lnTo>
                  <a:pt x="2048111" y="726556"/>
                </a:lnTo>
                <a:lnTo>
                  <a:pt x="2099314" y="717474"/>
                </a:lnTo>
                <a:lnTo>
                  <a:pt x="2150517" y="708392"/>
                </a:lnTo>
                <a:lnTo>
                  <a:pt x="2201720" y="699310"/>
                </a:lnTo>
                <a:lnTo>
                  <a:pt x="2252922" y="690228"/>
                </a:lnTo>
                <a:lnTo>
                  <a:pt x="2304125" y="681146"/>
                </a:lnTo>
                <a:lnTo>
                  <a:pt x="2355328" y="672064"/>
                </a:lnTo>
                <a:lnTo>
                  <a:pt x="2406531" y="662982"/>
                </a:lnTo>
                <a:lnTo>
                  <a:pt x="2457733" y="653900"/>
                </a:lnTo>
                <a:lnTo>
                  <a:pt x="2508936" y="644818"/>
                </a:lnTo>
                <a:lnTo>
                  <a:pt x="2560139" y="635736"/>
                </a:lnTo>
                <a:lnTo>
                  <a:pt x="2611342" y="626654"/>
                </a:lnTo>
                <a:lnTo>
                  <a:pt x="2662545" y="617573"/>
                </a:lnTo>
                <a:lnTo>
                  <a:pt x="2713747" y="608491"/>
                </a:lnTo>
                <a:lnTo>
                  <a:pt x="2764950" y="599409"/>
                </a:lnTo>
                <a:lnTo>
                  <a:pt x="2816153" y="590327"/>
                </a:lnTo>
                <a:lnTo>
                  <a:pt x="2867356" y="581245"/>
                </a:lnTo>
                <a:lnTo>
                  <a:pt x="2918558" y="572163"/>
                </a:lnTo>
                <a:lnTo>
                  <a:pt x="2969761" y="563081"/>
                </a:lnTo>
                <a:lnTo>
                  <a:pt x="3020964" y="553999"/>
                </a:lnTo>
                <a:lnTo>
                  <a:pt x="3072167" y="544917"/>
                </a:lnTo>
                <a:lnTo>
                  <a:pt x="3123369" y="535835"/>
                </a:lnTo>
                <a:lnTo>
                  <a:pt x="3174572" y="526753"/>
                </a:lnTo>
                <a:lnTo>
                  <a:pt x="3225775" y="517671"/>
                </a:lnTo>
                <a:lnTo>
                  <a:pt x="3276978" y="508589"/>
                </a:lnTo>
                <a:lnTo>
                  <a:pt x="3328181" y="499507"/>
                </a:lnTo>
                <a:lnTo>
                  <a:pt x="3379383" y="490425"/>
                </a:lnTo>
                <a:lnTo>
                  <a:pt x="3430586" y="481343"/>
                </a:lnTo>
                <a:lnTo>
                  <a:pt x="3481789" y="472261"/>
                </a:lnTo>
                <a:lnTo>
                  <a:pt x="3532992" y="463179"/>
                </a:lnTo>
                <a:lnTo>
                  <a:pt x="3584194" y="454097"/>
                </a:lnTo>
                <a:lnTo>
                  <a:pt x="3635397" y="445015"/>
                </a:lnTo>
                <a:lnTo>
                  <a:pt x="3686600" y="435933"/>
                </a:lnTo>
                <a:lnTo>
                  <a:pt x="3737803" y="426852"/>
                </a:lnTo>
                <a:lnTo>
                  <a:pt x="3789006" y="417770"/>
                </a:lnTo>
                <a:lnTo>
                  <a:pt x="3840208" y="408688"/>
                </a:lnTo>
                <a:lnTo>
                  <a:pt x="3891411" y="399606"/>
                </a:lnTo>
                <a:lnTo>
                  <a:pt x="3942614" y="390524"/>
                </a:lnTo>
                <a:lnTo>
                  <a:pt x="3993817" y="381442"/>
                </a:lnTo>
                <a:lnTo>
                  <a:pt x="4045019" y="372360"/>
                </a:lnTo>
                <a:lnTo>
                  <a:pt x="4096222" y="363278"/>
                </a:lnTo>
                <a:lnTo>
                  <a:pt x="4147425" y="354196"/>
                </a:lnTo>
                <a:lnTo>
                  <a:pt x="4198628" y="345114"/>
                </a:lnTo>
                <a:lnTo>
                  <a:pt x="4249830" y="336032"/>
                </a:lnTo>
                <a:lnTo>
                  <a:pt x="4301033" y="326950"/>
                </a:lnTo>
                <a:lnTo>
                  <a:pt x="4352236" y="317868"/>
                </a:lnTo>
                <a:lnTo>
                  <a:pt x="4403439" y="308786"/>
                </a:lnTo>
                <a:lnTo>
                  <a:pt x="4454642" y="299704"/>
                </a:lnTo>
                <a:lnTo>
                  <a:pt x="4505844" y="290622"/>
                </a:lnTo>
                <a:lnTo>
                  <a:pt x="4557047" y="281540"/>
                </a:lnTo>
                <a:lnTo>
                  <a:pt x="4608250" y="272458"/>
                </a:lnTo>
                <a:lnTo>
                  <a:pt x="4659453" y="263376"/>
                </a:lnTo>
                <a:lnTo>
                  <a:pt x="4710655" y="254294"/>
                </a:lnTo>
                <a:lnTo>
                  <a:pt x="4761858" y="245213"/>
                </a:lnTo>
                <a:lnTo>
                  <a:pt x="4813061" y="236131"/>
                </a:lnTo>
                <a:lnTo>
                  <a:pt x="4864264" y="227049"/>
                </a:lnTo>
                <a:lnTo>
                  <a:pt x="4915466" y="217967"/>
                </a:lnTo>
                <a:lnTo>
                  <a:pt x="4966669" y="208885"/>
                </a:lnTo>
                <a:lnTo>
                  <a:pt x="5017872" y="199803"/>
                </a:lnTo>
                <a:lnTo>
                  <a:pt x="5069075" y="190721"/>
                </a:lnTo>
                <a:lnTo>
                  <a:pt x="5120278" y="181639"/>
                </a:lnTo>
                <a:lnTo>
                  <a:pt x="5171480" y="172557"/>
                </a:lnTo>
                <a:lnTo>
                  <a:pt x="5222683" y="163475"/>
                </a:lnTo>
                <a:lnTo>
                  <a:pt x="5273886" y="154393"/>
                </a:lnTo>
                <a:lnTo>
                  <a:pt x="5325089" y="145311"/>
                </a:lnTo>
                <a:lnTo>
                  <a:pt x="5376291" y="136229"/>
                </a:lnTo>
                <a:lnTo>
                  <a:pt x="5427494" y="127147"/>
                </a:lnTo>
                <a:lnTo>
                  <a:pt x="5478697" y="118065"/>
                </a:lnTo>
                <a:lnTo>
                  <a:pt x="5529900" y="108983"/>
                </a:lnTo>
                <a:lnTo>
                  <a:pt x="5581103" y="99901"/>
                </a:lnTo>
                <a:lnTo>
                  <a:pt x="5632305" y="90819"/>
                </a:lnTo>
                <a:lnTo>
                  <a:pt x="5683508" y="81737"/>
                </a:lnTo>
                <a:lnTo>
                  <a:pt x="5734711" y="72655"/>
                </a:lnTo>
                <a:lnTo>
                  <a:pt x="5785914" y="63573"/>
                </a:lnTo>
                <a:lnTo>
                  <a:pt x="5837116" y="54492"/>
                </a:lnTo>
                <a:lnTo>
                  <a:pt x="5888319" y="45410"/>
                </a:lnTo>
                <a:lnTo>
                  <a:pt x="5939522" y="36328"/>
                </a:lnTo>
                <a:lnTo>
                  <a:pt x="5990725" y="27246"/>
                </a:lnTo>
                <a:lnTo>
                  <a:pt x="6041927" y="18164"/>
                </a:lnTo>
                <a:lnTo>
                  <a:pt x="6093130" y="9082"/>
                </a:lnTo>
                <a:lnTo>
                  <a:pt x="6144333" y="0"/>
                </a:lnTo>
              </a:path>
            </a:pathLst>
          </a:custGeom>
          <a:noFill/>
          <a:ln w="44450">
            <a:solidFill>
              <a:srgbClr val="1D7A8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73741" y="5393322"/>
            <a:ext cx="201168" cy="201168"/>
          </a:xfrm>
          <a:prstGeom prst="ellipse">
            <a:avLst/>
          </a:prstGeom>
          <a:solidFill>
            <a:srgbClr val="3E7C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40977" y="4258491"/>
            <a:ext cx="1188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C2611F"/>
                </a:solidFill>
                <a:latin typeface="Calibri"/>
              </a:rPr>
              <a:t>geração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26387" y="2901260"/>
            <a:ext cx="146304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1D7A8C"/>
                </a:solidFill>
                <a:latin typeface="Calibri"/>
              </a:rPr>
              <a:t>remoção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2337" y="4939066"/>
            <a:ext cx="246888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1D7A8C"/>
                </a:solidFill>
                <a:latin typeface="Calibri"/>
              </a:rPr>
              <a:t>resfriamento falhou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35240" y="1783080"/>
            <a:ext cx="4005072" cy="429768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909560" y="2011680"/>
            <a:ext cx="3456431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Por que dispara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09560" y="2624328"/>
            <a:ext cx="3456432" cy="33192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Geração ∝ e</a:t>
            </a:r>
            <a:r>
              <a:rPr sz="2100" b="0" baseline="30000">
                <a:solidFill>
                  <a:srgbClr val="16323A"/>
                </a:solidFill>
                <a:latin typeface="Calibri"/>
              </a:rPr>
              <a:t>−Ea/RT</a:t>
            </a:r>
            <a:r>
              <a:rPr sz="2100" b="0">
                <a:solidFill>
                  <a:srgbClr val="16323A"/>
                </a:solidFill>
                <a:latin typeface="Calibri"/>
              </a:rPr>
              <a:t>.</a:t>
            </a:r>
          </a:p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Remoção ∝ (T − T</a:t>
            </a:r>
            <a:r>
              <a:rPr sz="2100" b="0" baseline="-25000">
                <a:solidFill>
                  <a:srgbClr val="16323A"/>
                </a:solidFill>
                <a:latin typeface="Calibri"/>
              </a:rPr>
              <a:t>c</a:t>
            </a:r>
            <a:r>
              <a:rPr sz="2100" b="0">
                <a:solidFill>
                  <a:srgbClr val="16323A"/>
                </a:solidFill>
                <a:latin typeface="Calibri"/>
              </a:rPr>
              <a:t>).</a:t>
            </a:r>
          </a:p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Ponto verde: operação estável.</a:t>
            </a:r>
          </a:p>
          <a:p>
            <a:pPr algn="l">
              <a:spcAft>
                <a:spcPts val="12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Se a remoção cai, as curvas não se cruzam mais: T sobe sem limite.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Questão 3 · Aquecer para acelerar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Equação de Arrhenius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83080"/>
            <a:ext cx="11091672" cy="342900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2011680"/>
            <a:ext cx="10543032" cy="306323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16323A"/>
                </a:solidFill>
                <a:latin typeface="Calibri"/>
              </a:rPr>
              <a:t>Uma hidrólise usada na produção de um fármaco tem E</a:t>
            </a:r>
            <a:r>
              <a:rPr sz="2400" b="0" baseline="-25000">
                <a:solidFill>
                  <a:srgbClr val="16323A"/>
                </a:solidFill>
                <a:latin typeface="Calibri"/>
              </a:rPr>
              <a:t>a</a:t>
            </a:r>
            <a:r>
              <a:rPr sz="2400" b="0">
                <a:solidFill>
                  <a:srgbClr val="16323A"/>
                </a:solidFill>
                <a:latin typeface="Calibri"/>
              </a:rPr>
              <a:t> = 75 kJ·mol⁻¹. Para reduzir o tempo de batelada, propõe-se elevar a temperatura de 25 °C para 60 °C. Considere R = 8,314 J·mol⁻¹·K⁻¹ e que o fator A não varia.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6323A"/>
                </a:solidFill>
                <a:latin typeface="Calibri"/>
              </a:rPr>
              <a:t>A razão k(60 °C) / k(25 °C) é, aproximadamente: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5486400"/>
            <a:ext cx="2072030" cy="731520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676656" y="5614416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7007" y="5486400"/>
            <a:ext cx="134051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16323A"/>
                </a:solidFill>
                <a:latin typeface="Cambria"/>
              </a:rPr>
              <a:t>1,12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03550" y="5486400"/>
            <a:ext cx="2072030" cy="731520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931566" y="5614416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1918" y="5486400"/>
            <a:ext cx="134051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16323A"/>
                </a:solidFill>
                <a:latin typeface="Cambria"/>
              </a:rPr>
              <a:t>2,4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58460" y="5486400"/>
            <a:ext cx="2072030" cy="731520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5186476" y="5614416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6828" y="5486400"/>
            <a:ext cx="134051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16323A"/>
                </a:solidFill>
                <a:latin typeface="Cambria"/>
              </a:rPr>
              <a:t>3,2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3371" y="5486400"/>
            <a:ext cx="2072030" cy="731520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441387" y="5614416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71739" y="5486400"/>
            <a:ext cx="134051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16323A"/>
                </a:solidFill>
                <a:latin typeface="Cambria"/>
              </a:rPr>
              <a:t>11,3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568281" y="5486400"/>
            <a:ext cx="2072030" cy="731520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9696297" y="5614416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26649" y="5486400"/>
            <a:ext cx="134051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16323A"/>
                </a:solidFill>
                <a:latin typeface="Cambria"/>
              </a:rPr>
              <a:t>24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Questão 3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Gabarito: 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83080"/>
            <a:ext cx="5408676" cy="2743200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3E7C59"/>
                </a:solidFill>
                <a:latin typeface="Cambria"/>
              </a:rPr>
              <a:t>Caminho correto  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59" y="2624328"/>
            <a:ext cx="4860036" cy="17647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ln(k₂/k₁) = (E</a:t>
            </a:r>
            <a:r>
              <a:rPr sz="2100" b="0" baseline="-25000">
                <a:solidFill>
                  <a:srgbClr val="16323A"/>
                </a:solidFill>
                <a:latin typeface="Cambria"/>
              </a:rPr>
              <a:t>a</a:t>
            </a:r>
            <a:r>
              <a:rPr sz="2100" b="0">
                <a:solidFill>
                  <a:srgbClr val="16323A"/>
                </a:solidFill>
                <a:latin typeface="Cambria"/>
              </a:rPr>
              <a:t>/R)(1/T₁ − 1/T₂)</a:t>
            </a:r>
          </a:p>
          <a:p>
            <a:pPr algn="l">
              <a:spcAft>
                <a:spcPts val="4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= 9 021 × (1/298 − 1/333)</a:t>
            </a:r>
          </a:p>
          <a:p>
            <a:pPr algn="l">
              <a:spcAft>
                <a:spcPts val="4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= 9 021 × 3,52 × 10⁻⁴ ≈ 3,18</a:t>
            </a:r>
          </a:p>
          <a:p>
            <a:pPr algn="l">
              <a:spcAft>
                <a:spcPts val="4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k₂/k₁ = e</a:t>
            </a:r>
            <a:r>
              <a:rPr sz="2100" b="0" baseline="30000">
                <a:solidFill>
                  <a:srgbClr val="16323A"/>
                </a:solidFill>
                <a:latin typeface="Cambria"/>
              </a:rPr>
              <a:t>3,18</a:t>
            </a:r>
            <a:r>
              <a:rPr sz="2100" b="0">
                <a:solidFill>
                  <a:srgbClr val="16323A"/>
                </a:solidFill>
                <a:latin typeface="Cambria"/>
              </a:rPr>
              <a:t> ≈ 24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31636" y="1783080"/>
            <a:ext cx="5408676" cy="274320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05955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De onde vêm os distratores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05955" y="2624328"/>
            <a:ext cx="4860036" cy="17647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A: razão das temperaturas em K</a:t>
            </a:r>
          </a:p>
          <a:p>
            <a:pPr algn="l">
              <a:spcAft>
                <a:spcPts val="4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B: razão das temperaturas em °C</a:t>
            </a:r>
          </a:p>
          <a:p>
            <a:pPr algn="l">
              <a:spcAft>
                <a:spcPts val="4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C: parou no logaritmo</a:t>
            </a:r>
          </a:p>
          <a:p>
            <a:pPr algn="l">
              <a:spcAft>
                <a:spcPts val="4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D: regra dos 10 °C (2</a:t>
            </a:r>
            <a:r>
              <a:rPr sz="2100" b="0" baseline="30000">
                <a:solidFill>
                  <a:srgbClr val="16323A"/>
                </a:solidFill>
                <a:latin typeface="Calibri"/>
              </a:rPr>
              <a:t>3,5</a:t>
            </a:r>
            <a:r>
              <a:rPr sz="2100" b="0">
                <a:solidFill>
                  <a:srgbClr val="16323A"/>
                </a:solidFill>
                <a:latin typeface="Calibri"/>
              </a:rPr>
              <a:t>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800600"/>
            <a:ext cx="11091672" cy="137160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4800600"/>
            <a:ext cx="10634472" cy="13716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500" b="1">
                <a:solidFill>
                  <a:srgbClr val="0E4C5C"/>
                </a:solidFill>
                <a:latin typeface="Cambria"/>
              </a:rPr>
              <a:t>35 °C a mais → reação 24 vezes mais rápida: a exponencial domina.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Questão 4 · Catalisador na síntese de amônia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Asserção-razão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83080"/>
            <a:ext cx="11091672" cy="114300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2011680"/>
            <a:ext cx="10543032" cy="7772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Na síntese N₂ + 3 H₂ ⇌ 2 NH₃ (ΔH &lt; 0), usa-se catalisador de ferro. Analise as asserções a seguir e a relação proposta entre elas.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3108960"/>
            <a:ext cx="11091672" cy="128016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59" y="3337560"/>
            <a:ext cx="10543032" cy="91439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0">
                <a:solidFill>
                  <a:srgbClr val="16323A"/>
                </a:solidFill>
                <a:latin typeface="Calibri"/>
              </a:rPr>
              <a:t>I.  O catalisador permite operar em temperatura mais baixa, o que favorece a conversão de equilíbrio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416552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>
                <a:solidFill>
                  <a:srgbClr val="C2611F"/>
                </a:solidFill>
                <a:latin typeface="Cambria"/>
              </a:rPr>
              <a:t>PORQUE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892040"/>
            <a:ext cx="11091672" cy="128016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59" y="5120640"/>
            <a:ext cx="10543032" cy="914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0">
                <a:solidFill>
                  <a:srgbClr val="16323A"/>
                </a:solidFill>
                <a:latin typeface="Calibri"/>
              </a:rPr>
              <a:t>II.  o catalisador desloca o equilíbrio no sentido dos produtos, ao diminuir a energia de ativação da reação direta.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Questão 4 · alternativas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A respeito dessas asserções, assinale a opção correta.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83080"/>
            <a:ext cx="11091672" cy="731520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713232" y="1911095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83080"/>
            <a:ext cx="10085832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As asserções I e II são verdadeiras, e a II é uma justificativa correta da 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51760"/>
            <a:ext cx="11091672" cy="731520"/>
          </a:xfrm>
          <a:prstGeom prst="roundRect">
            <a:avLst>
              <a:gd name="adj" fmla="val 20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13232" y="2779776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651760"/>
            <a:ext cx="10085832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As asserções I e II são verdadeiras, mas a II não é uma justificativa correta da I.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520439"/>
            <a:ext cx="11091672" cy="731520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13232" y="3648456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520439"/>
            <a:ext cx="10085832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A asserção I é uma proposição verdadeira, e a II é uma proposição falsa.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389120"/>
            <a:ext cx="11091672" cy="731520"/>
          </a:xfrm>
          <a:prstGeom prst="roundRect">
            <a:avLst>
              <a:gd name="adj" fmla="val 20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713232" y="4517136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4389120"/>
            <a:ext cx="10085832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A asserção I é uma proposição falsa, e a II é uma proposição verdadeira.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5257800"/>
            <a:ext cx="11091672" cy="731520"/>
          </a:xfrm>
          <a:prstGeom prst="roundRect">
            <a:avLst>
              <a:gd name="adj" fmla="val 20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713232" y="5385816"/>
            <a:ext cx="475488" cy="47548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5257800"/>
            <a:ext cx="10085832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As asserções I e II são proposições falsas.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Questão 4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Gabarito: 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Na indústria (Haber-Bosch), 400–500 °C é o compromisso entre velocidade e conversão de equilíbrio.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5408676" cy="2971800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3E7C59"/>
                </a:solidFill>
                <a:latin typeface="Cambria"/>
              </a:rPr>
              <a:t>Asserção I  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624328"/>
            <a:ext cx="4860036" cy="19933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Verdadeira: com o catalisador, a velocidade é aceitável em T menor; como ΔH &lt; 0, T menor aumenta 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1636" y="1783080"/>
            <a:ext cx="5408676" cy="297180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05955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Razão II  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5955" y="2624328"/>
            <a:ext cx="4860036" cy="19933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16323A"/>
                </a:solidFill>
                <a:latin typeface="Calibri"/>
              </a:rPr>
              <a:t>Falsa: o catalisador abaixa igualmente a E</a:t>
            </a:r>
            <a:r>
              <a:rPr sz="2100" b="0" baseline="-25000">
                <a:solidFill>
                  <a:srgbClr val="16323A"/>
                </a:solidFill>
                <a:latin typeface="Calibri"/>
              </a:rPr>
              <a:t>a</a:t>
            </a:r>
            <a:r>
              <a:rPr sz="2100" b="0">
                <a:solidFill>
                  <a:srgbClr val="16323A"/>
                </a:solidFill>
                <a:latin typeface="Calibri"/>
              </a:rPr>
              <a:t> direta e a inversa. K e a composição de equilíbrio não mudam.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5029200"/>
            <a:ext cx="11091672" cy="1051560"/>
          </a:xfrm>
          <a:prstGeom prst="roundRect">
            <a:avLst>
              <a:gd name="adj" fmla="val 12000"/>
            </a:avLst>
          </a:prstGeom>
          <a:solidFill>
            <a:srgbClr val="D9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5029200"/>
            <a:ext cx="10634472" cy="10515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700" b="1">
                <a:solidFill>
                  <a:srgbClr val="0E4C5C"/>
                </a:solidFill>
                <a:latin typeface="Cambria"/>
              </a:rPr>
              <a:t>Catalisador muda a velocidade (k), nunca o destino (K).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Questão 5 · Discursiva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Iniciador de polimerização: Arrhenius e 1ª ordem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83080"/>
            <a:ext cx="11091672" cy="214884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2011680"/>
            <a:ext cx="10543032" cy="178307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Peróxidos orgânicos usados como iniciadores são especificados pela “temperatura de meia-vida de 10 h”. Para certo iniciador, essa temperatura é 60 °C. A decomposição é de 1ª ordem e E</a:t>
            </a:r>
            <a:r>
              <a:rPr sz="2200" b="0" baseline="-25000">
                <a:solidFill>
                  <a:srgbClr val="16323A"/>
                </a:solidFill>
                <a:latin typeface="Calibri"/>
              </a:rPr>
              <a:t>a</a:t>
            </a:r>
            <a:r>
              <a:rPr sz="2200" b="0">
                <a:solidFill>
                  <a:srgbClr val="16323A"/>
                </a:solidFill>
                <a:latin typeface="Calibri"/>
              </a:rPr>
              <a:t> = 125 kJ·mol⁻¹.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Dado: R = 8,314 J·mol⁻¹·K⁻¹.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4114800"/>
            <a:ext cx="11091672" cy="201168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59" y="4343400"/>
            <a:ext cx="10543032" cy="164591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a) Calcule k a 60 °C, em h⁻¹.   (valor: 2,0 pontos)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b) Calcule a meia-vida do iniciador a 80 °C.   (valor: 5,0 pontos)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6323A"/>
                </a:solidFill>
                <a:latin typeface="Calibri"/>
              </a:rPr>
              <a:t>c) Calcule o tempo para decompor 95% do iniciador a 80 °C.   (valor: 3,0 pontos)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Questão 5 · padrão de resposta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T₁ = 333 K   ·   T₂ = 353 K   ·   E</a:t>
            </a:r>
            <a:r>
              <a:rPr sz="2100" b="0" baseline="-25000">
                <a:solidFill>
                  <a:srgbClr val="5B6E75"/>
                </a:solidFill>
                <a:latin typeface="Calibri"/>
              </a:rPr>
              <a:t>a</a:t>
            </a:r>
            <a:r>
              <a:rPr sz="2100" b="0">
                <a:solidFill>
                  <a:srgbClr val="5B6E75"/>
                </a:solidFill>
                <a:latin typeface="Calibri"/>
              </a:rPr>
              <a:t>/R = 15 035 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91072"/>
            <a:ext cx="11091672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E75"/>
                </a:solidFill>
                <a:latin typeface="Calibri"/>
              </a:rPr>
              <a:t>Aquecer 20 °C encurta a meia-vida de 10 h para ~46 min: a janela de operação do reator.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5408676" cy="201168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a) k a 60 °C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624328"/>
            <a:ext cx="4860036" cy="103327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k = ln 2 / t½ = 0,693 / 10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k ≈ 0,0693 h⁻¹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4023360"/>
            <a:ext cx="5408676" cy="2057400"/>
          </a:xfrm>
          <a:prstGeom prst="roundRect">
            <a:avLst>
              <a:gd name="adj" fmla="val 8000"/>
            </a:avLst>
          </a:prstGeom>
          <a:solidFill>
            <a:srgbClr val="EA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425196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3E7C59"/>
                </a:solidFill>
                <a:latin typeface="Cambria"/>
              </a:rPr>
              <a:t>c) 95% a 80 °C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4864608"/>
            <a:ext cx="4860036" cy="10789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t = ln 20 / 0,895 = 3,00 / 0,895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t ≈ 3,3 h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1636" y="1783080"/>
            <a:ext cx="5408676" cy="429768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05955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b) meia-vida a 80 °C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05955" y="2624328"/>
            <a:ext cx="4860036" cy="331927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ln(k₂/k₁) = 15 035 × (1/333 − 1/353)</a:t>
            </a:r>
          </a:p>
          <a:p>
            <a:pPr algn="l">
              <a:spcAft>
                <a:spcPts val="8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ln(k₂/k₁) ≈ 2,56</a:t>
            </a:r>
          </a:p>
          <a:p>
            <a:pPr algn="l">
              <a:spcAft>
                <a:spcPts val="8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k₂/k₁ ≈ 12,9</a:t>
            </a:r>
          </a:p>
          <a:p>
            <a:pPr algn="l">
              <a:spcAft>
                <a:spcPts val="8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k₂ ≈ 0,895 h⁻¹</a:t>
            </a:r>
          </a:p>
          <a:p>
            <a:pPr algn="l">
              <a:spcAft>
                <a:spcPts val="800"/>
              </a:spcAft>
            </a:pPr>
            <a:r>
              <a:rPr sz="2100" b="0">
                <a:solidFill>
                  <a:srgbClr val="16323A"/>
                </a:solidFill>
                <a:latin typeface="Cambria"/>
              </a:rPr>
              <a:t>t½ = 0,693 / 0,895 ≈ 0,77 h ≈ 46 min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Checklist anti-pegadinha · cinética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Rode mentalmente antes de marcar a alternativa.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83080"/>
            <a:ext cx="5408676" cy="932688"/>
          </a:xfrm>
          <a:prstGeom prst="roundRect">
            <a:avLst>
              <a:gd name="adj" fmla="val 15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749808" y="1965960"/>
            <a:ext cx="566928" cy="56692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8760" y="1783080"/>
            <a:ext cx="4311396" cy="93268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0">
                <a:solidFill>
                  <a:srgbClr val="16323A"/>
                </a:solidFill>
                <a:latin typeface="Calibri"/>
              </a:rPr>
              <a:t>k depende de T, não de [A].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880360"/>
            <a:ext cx="5408676" cy="932688"/>
          </a:xfrm>
          <a:prstGeom prst="roundRect">
            <a:avLst>
              <a:gd name="adj" fmla="val 15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49808" y="3063240"/>
            <a:ext cx="566928" cy="56692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2880360"/>
            <a:ext cx="4311396" cy="93268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0">
                <a:solidFill>
                  <a:srgbClr val="16323A"/>
                </a:solidFill>
                <a:latin typeface="Calibri"/>
              </a:rPr>
              <a:t>Ordem é experimental.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977639"/>
            <a:ext cx="5408676" cy="932688"/>
          </a:xfrm>
          <a:prstGeom prst="roundRect">
            <a:avLst>
              <a:gd name="adj" fmla="val 15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49808" y="4160520"/>
            <a:ext cx="566928" cy="56692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3977639"/>
            <a:ext cx="4311396" cy="93268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0">
                <a:solidFill>
                  <a:srgbClr val="16323A"/>
                </a:solidFill>
                <a:latin typeface="Calibri"/>
              </a:rPr>
              <a:t>Unidade de k revela a ordem.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074920"/>
            <a:ext cx="5408676" cy="932688"/>
          </a:xfrm>
          <a:prstGeom prst="roundRect">
            <a:avLst>
              <a:gd name="adj" fmla="val 15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749808" y="5257800"/>
            <a:ext cx="566928" cy="566928"/>
          </a:xfrm>
          <a:prstGeom prst="ellipse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5074920"/>
            <a:ext cx="4311396" cy="93268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0">
                <a:solidFill>
                  <a:srgbClr val="16323A"/>
                </a:solidFill>
                <a:latin typeface="Calibri"/>
              </a:rPr>
              <a:t>t½ constante só na 1ª ordem.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1636" y="1783080"/>
            <a:ext cx="5408676" cy="932688"/>
          </a:xfrm>
          <a:prstGeom prst="roundRect">
            <a:avLst>
              <a:gd name="adj" fmla="val 15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432803" y="1965960"/>
            <a:ext cx="566928" cy="566928"/>
          </a:xfrm>
          <a:prstGeom prst="ellipse">
            <a:avLst/>
          </a:prstGeom>
          <a:solidFill>
            <a:srgbClr val="C26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91755" y="1783080"/>
            <a:ext cx="4311396" cy="93268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0">
                <a:solidFill>
                  <a:srgbClr val="16323A"/>
                </a:solidFill>
                <a:latin typeface="Calibri"/>
              </a:rPr>
              <a:t>Arrhenius: T em K e ln, não log.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31636" y="2880360"/>
            <a:ext cx="5408676" cy="932688"/>
          </a:xfrm>
          <a:prstGeom prst="roundRect">
            <a:avLst>
              <a:gd name="adj" fmla="val 15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432803" y="3063240"/>
            <a:ext cx="566928" cy="566928"/>
          </a:xfrm>
          <a:prstGeom prst="ellipse">
            <a:avLst/>
          </a:prstGeom>
          <a:solidFill>
            <a:srgbClr val="C26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91755" y="2880360"/>
            <a:ext cx="4311396" cy="93268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0">
                <a:solidFill>
                  <a:srgbClr val="16323A"/>
                </a:solidFill>
                <a:latin typeface="Calibri"/>
              </a:rPr>
              <a:t>E</a:t>
            </a:r>
            <a:r>
              <a:rPr sz="2300" b="0" baseline="-25000">
                <a:solidFill>
                  <a:srgbClr val="16323A"/>
                </a:solidFill>
                <a:latin typeface="Calibri"/>
              </a:rPr>
              <a:t>a</a:t>
            </a:r>
            <a:r>
              <a:rPr sz="2300" b="0">
                <a:solidFill>
                  <a:srgbClr val="16323A"/>
                </a:solidFill>
                <a:latin typeface="Calibri"/>
              </a:rPr>
              <a:t> em J com R = 8,314 J.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1636" y="3977639"/>
            <a:ext cx="5408676" cy="932688"/>
          </a:xfrm>
          <a:prstGeom prst="roundRect">
            <a:avLst>
              <a:gd name="adj" fmla="val 15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432803" y="4160520"/>
            <a:ext cx="566928" cy="566928"/>
          </a:xfrm>
          <a:prstGeom prst="ellipse">
            <a:avLst/>
          </a:prstGeom>
          <a:solidFill>
            <a:srgbClr val="C26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91755" y="3977639"/>
            <a:ext cx="4311396" cy="93268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0">
                <a:solidFill>
                  <a:srgbClr val="16323A"/>
                </a:solidFill>
                <a:latin typeface="Calibri"/>
              </a:rPr>
              <a:t>Etapa lenta dita a lei.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31636" y="5074920"/>
            <a:ext cx="5408676" cy="932688"/>
          </a:xfrm>
          <a:prstGeom prst="roundRect">
            <a:avLst>
              <a:gd name="adj" fmla="val 15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432803" y="5257800"/>
            <a:ext cx="566928" cy="566928"/>
          </a:xfrm>
          <a:prstGeom prst="ellipse">
            <a:avLst/>
          </a:prstGeom>
          <a:solidFill>
            <a:srgbClr val="C26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Cambria"/>
              </a:rPr>
              <a:t>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91755" y="5074920"/>
            <a:ext cx="4311396" cy="93268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0">
                <a:solidFill>
                  <a:srgbClr val="16323A"/>
                </a:solidFill>
                <a:latin typeface="Calibri"/>
              </a:rPr>
              <a:t>Catalisador muda k, nunca K.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1091672" cy="8412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0E4C5C"/>
                </a:solidFill>
                <a:latin typeface="Cambria"/>
              </a:rPr>
              <a:t>Formulário da aula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15568"/>
            <a:ext cx="11091672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0">
                <a:solidFill>
                  <a:srgbClr val="5B6E75"/>
                </a:solidFill>
                <a:latin typeface="Calibri"/>
              </a:rPr>
              <a:t>Tudo o que foi usado hoje, em um só lugar.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83080"/>
            <a:ext cx="5408676" cy="4343400"/>
          </a:xfrm>
          <a:prstGeom prst="roundRect">
            <a:avLst>
              <a:gd name="adj" fmla="val 8000"/>
            </a:avLst>
          </a:prstGeom>
          <a:solidFill>
            <a:srgbClr val="EA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D7A8C"/>
                </a:solidFill>
                <a:latin typeface="Cambria"/>
              </a:rPr>
              <a:t>Momento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59" y="2624328"/>
            <a:ext cx="4860036" cy="33649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v = −(1/a) d[A]/dt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Ordem 0:  [A] = [A]₀ − kt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Ordem 1:  ln([A]₀/[A]) = kt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Ordem 2:  1/[A] − 1/[A]₀ = kt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t½ (1ª ordem) = ln 2 / 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31636" y="1783080"/>
            <a:ext cx="5408676" cy="4343400"/>
          </a:xfrm>
          <a:prstGeom prst="roundRect">
            <a:avLst>
              <a:gd name="adj" fmla="val 8000"/>
            </a:avLst>
          </a:prstGeom>
          <a:solidFill>
            <a:srgbClr val="F6E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05955" y="2011680"/>
            <a:ext cx="4860036" cy="56692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2611F"/>
                </a:solidFill>
                <a:latin typeface="Cambria"/>
              </a:rPr>
              <a:t>Momento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05955" y="2624328"/>
            <a:ext cx="4860036" cy="33649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k = A e</a:t>
            </a:r>
            <a:r>
              <a:rPr sz="2200" b="0" baseline="30000">
                <a:solidFill>
                  <a:srgbClr val="16323A"/>
                </a:solidFill>
                <a:latin typeface="Cambria"/>
              </a:rPr>
              <a:t>−Ea/RT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ln(k₂/k₁) = (E</a:t>
            </a:r>
            <a:r>
              <a:rPr sz="2200" b="0" baseline="-25000">
                <a:solidFill>
                  <a:srgbClr val="16323A"/>
                </a:solidFill>
                <a:latin typeface="Cambria"/>
              </a:rPr>
              <a:t>a</a:t>
            </a:r>
            <a:r>
              <a:rPr sz="2200" b="0">
                <a:solidFill>
                  <a:srgbClr val="16323A"/>
                </a:solidFill>
                <a:latin typeface="Cambria"/>
              </a:rPr>
              <a:t>/R)(1/T₁ − 1/T₂)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Pré-equilíbrio: k</a:t>
            </a:r>
            <a:r>
              <a:rPr sz="2200" b="0" baseline="-25000">
                <a:solidFill>
                  <a:srgbClr val="16323A"/>
                </a:solidFill>
                <a:latin typeface="Cambria"/>
              </a:rPr>
              <a:t>obs</a:t>
            </a:r>
            <a:r>
              <a:rPr sz="2200" b="0">
                <a:solidFill>
                  <a:srgbClr val="16323A"/>
                </a:solidFill>
                <a:latin typeface="Cambria"/>
              </a:rPr>
              <a:t> = k₂K₁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v = V</a:t>
            </a:r>
            <a:r>
              <a:rPr sz="2200" b="0" baseline="-25000">
                <a:solidFill>
                  <a:srgbClr val="16323A"/>
                </a:solidFill>
                <a:latin typeface="Cambria"/>
              </a:rPr>
              <a:t>máx</a:t>
            </a:r>
            <a:r>
              <a:rPr sz="2200" b="0">
                <a:solidFill>
                  <a:srgbClr val="16323A"/>
                </a:solidFill>
                <a:latin typeface="Cambria"/>
              </a:rPr>
              <a:t>[S] / (K</a:t>
            </a:r>
            <a:r>
              <a:rPr sz="2200" b="0" baseline="-25000">
                <a:solidFill>
                  <a:srgbClr val="16323A"/>
                </a:solidFill>
                <a:latin typeface="Cambria"/>
              </a:rPr>
              <a:t>M</a:t>
            </a:r>
            <a:r>
              <a:rPr sz="2200" b="0">
                <a:solidFill>
                  <a:srgbClr val="16323A"/>
                </a:solidFill>
                <a:latin typeface="Cambria"/>
              </a:rPr>
              <a:t> + [S])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6323A"/>
                </a:solidFill>
                <a:latin typeface="Cambria"/>
              </a:rPr>
              <a:t>CSTR (1ª): τ = X / [k(1 − X)]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8FC9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822960"/>
            <a:ext cx="1051560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8FC9D4"/>
                </a:solidFill>
                <a:latin typeface="Calibri"/>
              </a:rPr>
              <a:t>LEVE ISTO PARA A PROVA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554480"/>
            <a:ext cx="10515600" cy="10972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5000" b="1">
                <a:solidFill>
                  <a:srgbClr val="FFFFFF"/>
                </a:solidFill>
                <a:latin typeface="Cambria"/>
              </a:rPr>
              <a:t>Três frases</a:t>
            </a:r>
          </a:p>
        </p:txBody>
      </p:sp>
      <p:sp>
        <p:nvSpPr>
          <p:cNvPr id="6" name="Oval 5"/>
          <p:cNvSpPr/>
          <p:nvPr/>
        </p:nvSpPr>
        <p:spPr>
          <a:xfrm>
            <a:off x="868680" y="3008376"/>
            <a:ext cx="182880" cy="182880"/>
          </a:xfrm>
          <a:prstGeom prst="ellipse">
            <a:avLst/>
          </a:prstGeom>
          <a:solidFill>
            <a:srgbClr val="8FC9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25880" y="2880360"/>
            <a:ext cx="10332720" cy="7315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0">
                <a:solidFill>
                  <a:srgbClr val="FFFFFF"/>
                </a:solidFill>
                <a:latin typeface="Cambria"/>
              </a:rPr>
              <a:t>A ordem é medida, não lida na equação.</a:t>
            </a:r>
          </a:p>
        </p:txBody>
      </p:sp>
      <p:sp>
        <p:nvSpPr>
          <p:cNvPr id="8" name="Oval 7"/>
          <p:cNvSpPr/>
          <p:nvPr/>
        </p:nvSpPr>
        <p:spPr>
          <a:xfrm>
            <a:off x="868680" y="3968496"/>
            <a:ext cx="182880" cy="182880"/>
          </a:xfrm>
          <a:prstGeom prst="ellipse">
            <a:avLst/>
          </a:prstGeom>
          <a:solidFill>
            <a:srgbClr val="8FC9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325880" y="3840480"/>
            <a:ext cx="10332720" cy="7315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0">
                <a:solidFill>
                  <a:srgbClr val="FFFFFF"/>
                </a:solidFill>
                <a:latin typeface="Cambria"/>
              </a:rPr>
              <a:t>A temperatura age pela exponencial: poucos graus, muito efeito.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4928616"/>
            <a:ext cx="182880" cy="182880"/>
          </a:xfrm>
          <a:prstGeom prst="ellipse">
            <a:avLst/>
          </a:prstGeom>
          <a:solidFill>
            <a:srgbClr val="8FC9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4800600"/>
            <a:ext cx="10332720" cy="7315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0">
                <a:solidFill>
                  <a:srgbClr val="FFFFFF"/>
                </a:solidFill>
                <a:latin typeface="Cambria"/>
              </a:rPr>
              <a:t>O catalisador acelera o caminho, não muda o destino.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6035040"/>
            <a:ext cx="1051560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D9EAEE"/>
                </a:solidFill>
                <a:latin typeface="Calibri"/>
              </a:rPr>
              <a:t>Refaça as cinco questões sem olhar a resolução — e anote onde errou.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7920</Words>
  <Application>Microsoft Office PowerPoint</Application>
  <PresentationFormat>Widescreen</PresentationFormat>
  <Paragraphs>800</Paragraphs>
  <Slides>59</Slides>
  <Notes>59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59</vt:i4>
      </vt:variant>
    </vt:vector>
  </HeadingPairs>
  <TitlesOfParts>
    <vt:vector size="63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Vanderlei Inácio de Paula</cp:lastModifiedBy>
  <cp:revision>2</cp:revision>
  <dcterms:created xsi:type="dcterms:W3CDTF">2013-01-27T09:14:16Z</dcterms:created>
  <dcterms:modified xsi:type="dcterms:W3CDTF">2026-09-30T02:49:50Z</dcterms:modified>
  <cp:category/>
</cp:coreProperties>
</file>