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097280"/>
            <a:ext cx="69494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QUÍMICA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554480"/>
            <a:ext cx="6949440" cy="19202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Cambria"/>
              </a:rPr>
              <a:t>Equilíbrio Químico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788920"/>
            <a:ext cx="6583680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C6D8E6"/>
                </a:solidFill>
                <a:latin typeface="Calibri"/>
              </a:rPr>
              <a:t>A reação que vai e volta: constante K, Le Chatelier, pH, tampão e Kps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4572000"/>
            <a:ext cx="6949440" cy="12801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7FA7C4"/>
                </a:solidFill>
                <a:latin typeface="Calibri"/>
              </a:rPr>
              <a:t>Exemplos resolvidos passo a passo · indústria · questões de vestibular · simulado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F2B705"/>
                </a:solidFill>
                <a:latin typeface="Calibri"/>
              </a:rPr>
              <a:t>aquitemquimica.com.br/equilibrio</a:t>
            </a:r>
          </a:p>
        </p:txBody>
      </p:sp>
      <p:sp>
        <p:nvSpPr>
          <p:cNvPr id="6" name="Oval 5"/>
          <p:cNvSpPr/>
          <p:nvPr/>
        </p:nvSpPr>
        <p:spPr>
          <a:xfrm>
            <a:off x="8001000" y="1234440"/>
            <a:ext cx="3566160" cy="3566160"/>
          </a:xfrm>
          <a:prstGeom prst="ellipse">
            <a:avLst/>
          </a:prstGeom>
          <a:noFill/>
          <a:ln w="3175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0" y="1600200"/>
            <a:ext cx="3566160" cy="2560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0" b="0" i="0">
                <a:solidFill>
                  <a:srgbClr val="F2B705"/>
                </a:solidFill>
                <a:latin typeface="Cambria"/>
              </a:rPr>
              <a:t>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4983480"/>
            <a:ext cx="43891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mbria"/>
              </a:rPr>
              <a:t>v direta = v inversa ≠ 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ROTEIRO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vamos 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7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192024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Equilíbrio dinâmico e 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253288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Reações reversíveis, gráficos, Kc, Kp, Q × K e o quadro de equilíbrio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83096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14616" y="192024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Le Chatelier e indústria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4616" y="253288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Concentração, pressão, temperatura, catalisador e o processo Haber-Bosch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1247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416052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Equilíbrio iônico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2768" y="477316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Ka, Kb, pKa, pH e pOH, indicadores, hidrólise, tampão e Kps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8776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83096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14616" y="416052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Vestibular e simulado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14616" y="477316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25 questões reais da FUVEST e da Unicamp e 12 questões resolvidas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Equilíbrio dinâmico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Reações que acontecem nos dois sentidos ao mesmo tempo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EQUILÍBRIO DINÂMICO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Reações reversíveis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76809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618488"/>
            <a:ext cx="47548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mbria"/>
              </a:rPr>
              <a:t>N₂O₄(g) ⇌ 2 NO₂(g)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79008" y="1618488"/>
            <a:ext cx="56692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incolor </a:t>
            </a:r>
            <a:r>
              <a:rPr sz="21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castanho: muda de cor com a temperatura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514600"/>
            <a:ext cx="11055096" cy="76809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514600"/>
            <a:ext cx="47548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mbria"/>
              </a:rPr>
              <a:t>CO₂(g) ⇌ CO₂(aq)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79008" y="2514600"/>
            <a:ext cx="56692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gás do refrigerante fechado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410712"/>
            <a:ext cx="11055096" cy="76809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410712"/>
            <a:ext cx="47548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mbria"/>
              </a:rPr>
              <a:t>Hb + O₂ ⇌ HbO₂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79008" y="3410712"/>
            <a:ext cx="56692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oxigênio no sangue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306824"/>
            <a:ext cx="11055096" cy="76809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306824"/>
            <a:ext cx="47548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mbria"/>
              </a:rPr>
              <a:t>N₂ + 3 H₂ ⇌ 2 NH₃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79008" y="4306824"/>
            <a:ext cx="5669280" cy="76809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amônia dos fertilizantes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321807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5571235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541324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 seta dupla </a:t>
            </a:r>
            <a:r>
              <a:rPr sz="22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200" b="0" i="0">
                <a:solidFill>
                  <a:srgbClr val="11263A"/>
                </a:solidFill>
                <a:latin typeface="Calibri"/>
              </a:rPr>
              <a:t> indica que a reação ocorre nos dois sentidos. Para chegar ao equilíbrio: sistema fechado e temperatura constante.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EQUILÍBRIO DINÂMICO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Lendo o gráfico concentração × tempo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35607" y="1847088"/>
            <a:ext cx="0" cy="342900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435607" y="5276088"/>
            <a:ext cx="456184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572768"/>
            <a:ext cx="60350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concentração (mol/L)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9927" y="566013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35607" y="2924773"/>
            <a:ext cx="4470401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6927" y="2741893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1,0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35607" y="2454510"/>
            <a:ext cx="4470401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6927" y="2271630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1,2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35607" y="4335562"/>
            <a:ext cx="4470401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6927" y="4152682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670808" y="1984248"/>
            <a:ext cx="0" cy="329184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05048" y="5349240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tₑ</a:t>
            </a:r>
          </a:p>
        </p:txBody>
      </p:sp>
      <p:sp>
        <p:nvSpPr>
          <p:cNvPr id="18" name="Freeform 17"/>
          <p:cNvSpPr/>
          <p:nvPr/>
        </p:nvSpPr>
        <p:spPr>
          <a:xfrm>
            <a:off x="1435607" y="2924773"/>
            <a:ext cx="4470401" cy="1410554"/>
          </a:xfrm>
          <a:custGeom>
            <a:avLst/>
            <a:gdLst/>
            <a:ahLst/>
            <a:cxnLst/>
            <a:rect l="l" t="t" r="r" b="b"/>
            <a:pathLst>
              <a:path w="4470401" h="1410554">
                <a:moveTo>
                  <a:pt x="0" y="0"/>
                </a:moveTo>
                <a:lnTo>
                  <a:pt x="44705" y="122504"/>
                </a:lnTo>
                <a:lnTo>
                  <a:pt x="89408" y="234426"/>
                </a:lnTo>
                <a:lnTo>
                  <a:pt x="134113" y="336708"/>
                </a:lnTo>
                <a:lnTo>
                  <a:pt x="178816" y="430056"/>
                </a:lnTo>
                <a:lnTo>
                  <a:pt x="223520" y="515408"/>
                </a:lnTo>
                <a:lnTo>
                  <a:pt x="268225" y="593237"/>
                </a:lnTo>
                <a:lnTo>
                  <a:pt x="312928" y="664247"/>
                </a:lnTo>
                <a:lnTo>
                  <a:pt x="357633" y="729143"/>
                </a:lnTo>
                <a:lnTo>
                  <a:pt x="402336" y="788396"/>
                </a:lnTo>
                <a:lnTo>
                  <a:pt x="447041" y="842476"/>
                </a:lnTo>
                <a:lnTo>
                  <a:pt x="491745" y="891854"/>
                </a:lnTo>
                <a:lnTo>
                  <a:pt x="536448" y="936999"/>
                </a:lnTo>
                <a:lnTo>
                  <a:pt x="581153" y="978147"/>
                </a:lnTo>
                <a:lnTo>
                  <a:pt x="625856" y="1015768"/>
                </a:lnTo>
                <a:lnTo>
                  <a:pt x="670561" y="1050097"/>
                </a:lnTo>
                <a:lnTo>
                  <a:pt x="715265" y="1081370"/>
                </a:lnTo>
                <a:lnTo>
                  <a:pt x="759968" y="1110056"/>
                </a:lnTo>
                <a:lnTo>
                  <a:pt x="804672" y="1136155"/>
                </a:lnTo>
                <a:lnTo>
                  <a:pt x="849377" y="1159904"/>
                </a:lnTo>
                <a:lnTo>
                  <a:pt x="894081" y="1181771"/>
                </a:lnTo>
                <a:lnTo>
                  <a:pt x="938785" y="1201757"/>
                </a:lnTo>
                <a:lnTo>
                  <a:pt x="983489" y="1219862"/>
                </a:lnTo>
                <a:lnTo>
                  <a:pt x="1028193" y="1236556"/>
                </a:lnTo>
                <a:lnTo>
                  <a:pt x="1072897" y="1251605"/>
                </a:lnTo>
                <a:lnTo>
                  <a:pt x="1117601" y="1265478"/>
                </a:lnTo>
                <a:lnTo>
                  <a:pt x="1162305" y="1278175"/>
                </a:lnTo>
                <a:lnTo>
                  <a:pt x="1207009" y="1289696"/>
                </a:lnTo>
                <a:lnTo>
                  <a:pt x="1251713" y="1300042"/>
                </a:lnTo>
                <a:lnTo>
                  <a:pt x="1296417" y="1309682"/>
                </a:lnTo>
                <a:lnTo>
                  <a:pt x="1341121" y="1318617"/>
                </a:lnTo>
                <a:lnTo>
                  <a:pt x="1385825" y="1326612"/>
                </a:lnTo>
                <a:lnTo>
                  <a:pt x="1430528" y="1333901"/>
                </a:lnTo>
                <a:lnTo>
                  <a:pt x="1475233" y="1340484"/>
                </a:lnTo>
                <a:lnTo>
                  <a:pt x="1519937" y="1346598"/>
                </a:lnTo>
                <a:lnTo>
                  <a:pt x="1564641" y="1352241"/>
                </a:lnTo>
                <a:lnTo>
                  <a:pt x="1609345" y="1357414"/>
                </a:lnTo>
                <a:lnTo>
                  <a:pt x="1654048" y="1361881"/>
                </a:lnTo>
                <a:lnTo>
                  <a:pt x="1698753" y="1366114"/>
                </a:lnTo>
                <a:lnTo>
                  <a:pt x="1743457" y="1370111"/>
                </a:lnTo>
                <a:lnTo>
                  <a:pt x="1788161" y="1373638"/>
                </a:lnTo>
                <a:lnTo>
                  <a:pt x="1832865" y="1376930"/>
                </a:lnTo>
                <a:lnTo>
                  <a:pt x="1877569" y="1379751"/>
                </a:lnTo>
                <a:lnTo>
                  <a:pt x="1922273" y="1382573"/>
                </a:lnTo>
                <a:lnTo>
                  <a:pt x="1966977" y="1384924"/>
                </a:lnTo>
                <a:lnTo>
                  <a:pt x="2011681" y="1387276"/>
                </a:lnTo>
                <a:lnTo>
                  <a:pt x="2056384" y="1389157"/>
                </a:lnTo>
                <a:lnTo>
                  <a:pt x="2101089" y="1391038"/>
                </a:lnTo>
                <a:lnTo>
                  <a:pt x="2145793" y="1392919"/>
                </a:lnTo>
                <a:lnTo>
                  <a:pt x="2190497" y="1394330"/>
                </a:lnTo>
                <a:lnTo>
                  <a:pt x="2235201" y="1395740"/>
                </a:lnTo>
                <a:lnTo>
                  <a:pt x="2279905" y="1397151"/>
                </a:lnTo>
                <a:lnTo>
                  <a:pt x="2324609" y="1398327"/>
                </a:lnTo>
                <a:lnTo>
                  <a:pt x="2369313" y="1399502"/>
                </a:lnTo>
                <a:lnTo>
                  <a:pt x="2414017" y="1400443"/>
                </a:lnTo>
                <a:lnTo>
                  <a:pt x="2458720" y="1401384"/>
                </a:lnTo>
                <a:lnTo>
                  <a:pt x="2503425" y="1402089"/>
                </a:lnTo>
                <a:lnTo>
                  <a:pt x="2548129" y="1402794"/>
                </a:lnTo>
                <a:lnTo>
                  <a:pt x="2592832" y="1403500"/>
                </a:lnTo>
                <a:lnTo>
                  <a:pt x="2637537" y="1404205"/>
                </a:lnTo>
                <a:lnTo>
                  <a:pt x="2682241" y="1404675"/>
                </a:lnTo>
                <a:lnTo>
                  <a:pt x="2726945" y="1405381"/>
                </a:lnTo>
                <a:lnTo>
                  <a:pt x="2771649" y="1405851"/>
                </a:lnTo>
                <a:lnTo>
                  <a:pt x="2816353" y="1406086"/>
                </a:lnTo>
                <a:lnTo>
                  <a:pt x="2861057" y="1406556"/>
                </a:lnTo>
                <a:lnTo>
                  <a:pt x="2905761" y="1407027"/>
                </a:lnTo>
                <a:lnTo>
                  <a:pt x="2950465" y="1407262"/>
                </a:lnTo>
                <a:lnTo>
                  <a:pt x="2995169" y="1407497"/>
                </a:lnTo>
                <a:lnTo>
                  <a:pt x="3039872" y="1407967"/>
                </a:lnTo>
                <a:lnTo>
                  <a:pt x="3084577" y="1408202"/>
                </a:lnTo>
                <a:lnTo>
                  <a:pt x="3129281" y="1408437"/>
                </a:lnTo>
                <a:lnTo>
                  <a:pt x="3173984" y="1408673"/>
                </a:lnTo>
                <a:lnTo>
                  <a:pt x="3218689" y="1408673"/>
                </a:lnTo>
                <a:lnTo>
                  <a:pt x="3263393" y="1408908"/>
                </a:lnTo>
                <a:lnTo>
                  <a:pt x="3308097" y="1409143"/>
                </a:lnTo>
                <a:lnTo>
                  <a:pt x="3352801" y="1409143"/>
                </a:lnTo>
                <a:lnTo>
                  <a:pt x="3397505" y="1409378"/>
                </a:lnTo>
                <a:lnTo>
                  <a:pt x="3442209" y="1409613"/>
                </a:lnTo>
                <a:lnTo>
                  <a:pt x="3486913" y="1409613"/>
                </a:lnTo>
                <a:lnTo>
                  <a:pt x="3531617" y="1409613"/>
                </a:lnTo>
                <a:lnTo>
                  <a:pt x="3576321" y="1409848"/>
                </a:lnTo>
                <a:lnTo>
                  <a:pt x="3621024" y="1409848"/>
                </a:lnTo>
                <a:lnTo>
                  <a:pt x="3665729" y="1410083"/>
                </a:lnTo>
                <a:lnTo>
                  <a:pt x="3710433" y="1410083"/>
                </a:lnTo>
                <a:lnTo>
                  <a:pt x="3755137" y="1410083"/>
                </a:lnTo>
                <a:lnTo>
                  <a:pt x="3799841" y="1410083"/>
                </a:lnTo>
                <a:lnTo>
                  <a:pt x="3844545" y="1410319"/>
                </a:lnTo>
                <a:lnTo>
                  <a:pt x="3889248" y="1410319"/>
                </a:lnTo>
                <a:lnTo>
                  <a:pt x="3933953" y="1410319"/>
                </a:lnTo>
                <a:lnTo>
                  <a:pt x="3978657" y="1410319"/>
                </a:lnTo>
                <a:lnTo>
                  <a:pt x="4023361" y="1410319"/>
                </a:lnTo>
                <a:lnTo>
                  <a:pt x="4068064" y="1410319"/>
                </a:lnTo>
                <a:lnTo>
                  <a:pt x="4112769" y="1410554"/>
                </a:lnTo>
                <a:lnTo>
                  <a:pt x="4157473" y="1410554"/>
                </a:lnTo>
                <a:lnTo>
                  <a:pt x="4202177" y="1410554"/>
                </a:lnTo>
                <a:lnTo>
                  <a:pt x="4246881" y="1410554"/>
                </a:lnTo>
                <a:lnTo>
                  <a:pt x="4291585" y="1410554"/>
                </a:lnTo>
                <a:lnTo>
                  <a:pt x="4336289" y="1410554"/>
                </a:lnTo>
                <a:lnTo>
                  <a:pt x="4380993" y="1410554"/>
                </a:lnTo>
                <a:lnTo>
                  <a:pt x="4425697" y="1410554"/>
                </a:lnTo>
                <a:lnTo>
                  <a:pt x="4470401" y="1410554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435607" y="2454745"/>
            <a:ext cx="4470401" cy="2821343"/>
          </a:xfrm>
          <a:custGeom>
            <a:avLst/>
            <a:gdLst/>
            <a:ahLst/>
            <a:cxnLst/>
            <a:rect l="l" t="t" r="r" b="b"/>
            <a:pathLst>
              <a:path w="4470401" h="2821343">
                <a:moveTo>
                  <a:pt x="0" y="2821343"/>
                </a:moveTo>
                <a:lnTo>
                  <a:pt x="44705" y="2576100"/>
                </a:lnTo>
                <a:lnTo>
                  <a:pt x="89408" y="2352255"/>
                </a:lnTo>
                <a:lnTo>
                  <a:pt x="134113" y="2147926"/>
                </a:lnTo>
                <a:lnTo>
                  <a:pt x="178816" y="1961232"/>
                </a:lnTo>
                <a:lnTo>
                  <a:pt x="223520" y="1790761"/>
                </a:lnTo>
                <a:lnTo>
                  <a:pt x="268225" y="1635104"/>
                </a:lnTo>
                <a:lnTo>
                  <a:pt x="312928" y="1493085"/>
                </a:lnTo>
                <a:lnTo>
                  <a:pt x="357633" y="1363293"/>
                </a:lnTo>
                <a:lnTo>
                  <a:pt x="402336" y="1244786"/>
                </a:lnTo>
                <a:lnTo>
                  <a:pt x="447041" y="1136626"/>
                </a:lnTo>
                <a:lnTo>
                  <a:pt x="491745" y="1037871"/>
                </a:lnTo>
                <a:lnTo>
                  <a:pt x="536448" y="947580"/>
                </a:lnTo>
                <a:lnTo>
                  <a:pt x="581153" y="865284"/>
                </a:lnTo>
                <a:lnTo>
                  <a:pt x="625856" y="790042"/>
                </a:lnTo>
                <a:lnTo>
                  <a:pt x="670561" y="721384"/>
                </a:lnTo>
                <a:lnTo>
                  <a:pt x="715265" y="658604"/>
                </a:lnTo>
                <a:lnTo>
                  <a:pt x="759968" y="601467"/>
                </a:lnTo>
                <a:lnTo>
                  <a:pt x="804672" y="549032"/>
                </a:lnTo>
                <a:lnTo>
                  <a:pt x="849377" y="501301"/>
                </a:lnTo>
                <a:lnTo>
                  <a:pt x="894081" y="457801"/>
                </a:lnTo>
                <a:lnTo>
                  <a:pt x="938785" y="418064"/>
                </a:lnTo>
                <a:lnTo>
                  <a:pt x="983489" y="381619"/>
                </a:lnTo>
                <a:lnTo>
                  <a:pt x="1028193" y="348465"/>
                </a:lnTo>
                <a:lnTo>
                  <a:pt x="1072897" y="318133"/>
                </a:lnTo>
                <a:lnTo>
                  <a:pt x="1117601" y="290388"/>
                </a:lnTo>
                <a:lnTo>
                  <a:pt x="1162305" y="265229"/>
                </a:lnTo>
                <a:lnTo>
                  <a:pt x="1207009" y="242186"/>
                </a:lnTo>
                <a:lnTo>
                  <a:pt x="1251713" y="221024"/>
                </a:lnTo>
                <a:lnTo>
                  <a:pt x="1296417" y="201743"/>
                </a:lnTo>
                <a:lnTo>
                  <a:pt x="1341121" y="184344"/>
                </a:lnTo>
                <a:lnTo>
                  <a:pt x="1385825" y="168355"/>
                </a:lnTo>
                <a:lnTo>
                  <a:pt x="1430528" y="153541"/>
                </a:lnTo>
                <a:lnTo>
                  <a:pt x="1475233" y="140139"/>
                </a:lnTo>
                <a:lnTo>
                  <a:pt x="1519937" y="128147"/>
                </a:lnTo>
                <a:lnTo>
                  <a:pt x="1564641" y="116861"/>
                </a:lnTo>
                <a:lnTo>
                  <a:pt x="1609345" y="106750"/>
                </a:lnTo>
                <a:lnTo>
                  <a:pt x="1654048" y="97345"/>
                </a:lnTo>
                <a:lnTo>
                  <a:pt x="1698753" y="88880"/>
                </a:lnTo>
                <a:lnTo>
                  <a:pt x="1743457" y="81121"/>
                </a:lnTo>
                <a:lnTo>
                  <a:pt x="1788161" y="74067"/>
                </a:lnTo>
                <a:lnTo>
                  <a:pt x="1832865" y="67718"/>
                </a:lnTo>
                <a:lnTo>
                  <a:pt x="1877569" y="61840"/>
                </a:lnTo>
                <a:lnTo>
                  <a:pt x="1922273" y="56432"/>
                </a:lnTo>
                <a:lnTo>
                  <a:pt x="1966977" y="51494"/>
                </a:lnTo>
                <a:lnTo>
                  <a:pt x="2011681" y="47027"/>
                </a:lnTo>
                <a:lnTo>
                  <a:pt x="2056384" y="42794"/>
                </a:lnTo>
                <a:lnTo>
                  <a:pt x="2101089" y="39032"/>
                </a:lnTo>
                <a:lnTo>
                  <a:pt x="2145793" y="35740"/>
                </a:lnTo>
                <a:lnTo>
                  <a:pt x="2190497" y="32684"/>
                </a:lnTo>
                <a:lnTo>
                  <a:pt x="2235201" y="29627"/>
                </a:lnTo>
                <a:lnTo>
                  <a:pt x="2279905" y="27041"/>
                </a:lnTo>
                <a:lnTo>
                  <a:pt x="2324609" y="24689"/>
                </a:lnTo>
                <a:lnTo>
                  <a:pt x="2369313" y="22573"/>
                </a:lnTo>
                <a:lnTo>
                  <a:pt x="2414017" y="20692"/>
                </a:lnTo>
                <a:lnTo>
                  <a:pt x="2458720" y="18811"/>
                </a:lnTo>
                <a:lnTo>
                  <a:pt x="2503425" y="17165"/>
                </a:lnTo>
                <a:lnTo>
                  <a:pt x="2548129" y="15519"/>
                </a:lnTo>
                <a:lnTo>
                  <a:pt x="2592832" y="14344"/>
                </a:lnTo>
                <a:lnTo>
                  <a:pt x="2637537" y="12933"/>
                </a:lnTo>
                <a:lnTo>
                  <a:pt x="2682241" y="11757"/>
                </a:lnTo>
                <a:lnTo>
                  <a:pt x="2726945" y="10817"/>
                </a:lnTo>
                <a:lnTo>
                  <a:pt x="2771649" y="9876"/>
                </a:lnTo>
                <a:lnTo>
                  <a:pt x="2816353" y="8935"/>
                </a:lnTo>
                <a:lnTo>
                  <a:pt x="2861057" y="8230"/>
                </a:lnTo>
                <a:lnTo>
                  <a:pt x="2905761" y="7525"/>
                </a:lnTo>
                <a:lnTo>
                  <a:pt x="2950465" y="6819"/>
                </a:lnTo>
                <a:lnTo>
                  <a:pt x="2995169" y="6114"/>
                </a:lnTo>
                <a:lnTo>
                  <a:pt x="3039872" y="5644"/>
                </a:lnTo>
                <a:lnTo>
                  <a:pt x="3084577" y="5173"/>
                </a:lnTo>
                <a:lnTo>
                  <a:pt x="3129281" y="4703"/>
                </a:lnTo>
                <a:lnTo>
                  <a:pt x="3173984" y="4233"/>
                </a:lnTo>
                <a:lnTo>
                  <a:pt x="3218689" y="3763"/>
                </a:lnTo>
                <a:lnTo>
                  <a:pt x="3263393" y="3527"/>
                </a:lnTo>
                <a:lnTo>
                  <a:pt x="3308097" y="3057"/>
                </a:lnTo>
                <a:lnTo>
                  <a:pt x="3352801" y="2822"/>
                </a:lnTo>
                <a:lnTo>
                  <a:pt x="3397505" y="2587"/>
                </a:lnTo>
                <a:lnTo>
                  <a:pt x="3442209" y="2352"/>
                </a:lnTo>
                <a:lnTo>
                  <a:pt x="3486913" y="2117"/>
                </a:lnTo>
                <a:lnTo>
                  <a:pt x="3531617" y="1882"/>
                </a:lnTo>
                <a:lnTo>
                  <a:pt x="3576321" y="1646"/>
                </a:lnTo>
                <a:lnTo>
                  <a:pt x="3621024" y="1646"/>
                </a:lnTo>
                <a:lnTo>
                  <a:pt x="3665729" y="1411"/>
                </a:lnTo>
                <a:lnTo>
                  <a:pt x="3710433" y="1176"/>
                </a:lnTo>
                <a:lnTo>
                  <a:pt x="3755137" y="1176"/>
                </a:lnTo>
                <a:lnTo>
                  <a:pt x="3799841" y="941"/>
                </a:lnTo>
                <a:lnTo>
                  <a:pt x="3844545" y="941"/>
                </a:lnTo>
                <a:lnTo>
                  <a:pt x="3889248" y="706"/>
                </a:lnTo>
                <a:lnTo>
                  <a:pt x="3933953" y="706"/>
                </a:lnTo>
                <a:lnTo>
                  <a:pt x="3978657" y="706"/>
                </a:lnTo>
                <a:lnTo>
                  <a:pt x="4023361" y="471"/>
                </a:lnTo>
                <a:lnTo>
                  <a:pt x="4068064" y="471"/>
                </a:lnTo>
                <a:lnTo>
                  <a:pt x="4112769" y="471"/>
                </a:lnTo>
                <a:lnTo>
                  <a:pt x="4157473" y="471"/>
                </a:lnTo>
                <a:lnTo>
                  <a:pt x="4202177" y="236"/>
                </a:lnTo>
                <a:lnTo>
                  <a:pt x="4246881" y="236"/>
                </a:lnTo>
                <a:lnTo>
                  <a:pt x="4291585" y="236"/>
                </a:lnTo>
                <a:lnTo>
                  <a:pt x="4336289" y="236"/>
                </a:lnTo>
                <a:lnTo>
                  <a:pt x="4380993" y="236"/>
                </a:lnTo>
                <a:lnTo>
                  <a:pt x="4425697" y="0"/>
                </a:lnTo>
                <a:lnTo>
                  <a:pt x="4470401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97447" y="4152447"/>
            <a:ext cx="6959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N₂O₄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97447" y="2271865"/>
            <a:ext cx="6959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NO₂</a:t>
            </a:r>
          </a:p>
        </p:txBody>
      </p:sp>
      <p:sp>
        <p:nvSpPr>
          <p:cNvPr id="22" name="Oval 21"/>
          <p:cNvSpPr/>
          <p:nvPr/>
        </p:nvSpPr>
        <p:spPr>
          <a:xfrm>
            <a:off x="6903720" y="18196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1801368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Antes de tₑ, a reação direta é mais rápida que a inversa.</a:t>
            </a:r>
          </a:p>
        </p:txBody>
      </p:sp>
      <p:sp>
        <p:nvSpPr>
          <p:cNvPr id="24" name="Oval 23"/>
          <p:cNvSpPr/>
          <p:nvPr/>
        </p:nvSpPr>
        <p:spPr>
          <a:xfrm>
            <a:off x="6903720" y="270814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2689860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partir de tₑ, as curvas ficam horizontais: é o equilíbrio.</a:t>
            </a:r>
          </a:p>
        </p:txBody>
      </p:sp>
      <p:sp>
        <p:nvSpPr>
          <p:cNvPr id="26" name="Oval 25"/>
          <p:cNvSpPr/>
          <p:nvPr/>
        </p:nvSpPr>
        <p:spPr>
          <a:xfrm>
            <a:off x="6903720" y="359664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89520" y="3578352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NO₂ sobe o dobro do que o N₂O₄ desce: proporção 1 : 2.</a:t>
            </a:r>
          </a:p>
        </p:txBody>
      </p:sp>
      <p:sp>
        <p:nvSpPr>
          <p:cNvPr id="28" name="Oval 27"/>
          <p:cNvSpPr/>
          <p:nvPr/>
        </p:nvSpPr>
        <p:spPr>
          <a:xfrm>
            <a:off x="6903720" y="448513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4466844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As concentrações finais são constantes, não iguais.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EQUILÍBRIO DINÂMICO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No equilíbrio, as velocidades se igualam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35607" y="1847088"/>
            <a:ext cx="0" cy="342900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435607" y="5276088"/>
            <a:ext cx="418084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572768"/>
            <a:ext cx="60350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velocidade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98927" y="566013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480307" y="1984248"/>
            <a:ext cx="0" cy="329184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14547" y="5349240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tₑ</a:t>
            </a:r>
          </a:p>
        </p:txBody>
      </p:sp>
      <p:sp>
        <p:nvSpPr>
          <p:cNvPr id="12" name="Freeform 11"/>
          <p:cNvSpPr/>
          <p:nvPr/>
        </p:nvSpPr>
        <p:spPr>
          <a:xfrm>
            <a:off x="1435607" y="2283506"/>
            <a:ext cx="4089401" cy="1944280"/>
          </a:xfrm>
          <a:custGeom>
            <a:avLst/>
            <a:gdLst/>
            <a:ahLst/>
            <a:cxnLst/>
            <a:rect l="l" t="t" r="r" b="b"/>
            <a:pathLst>
              <a:path w="4089401" h="1944280">
                <a:moveTo>
                  <a:pt x="0" y="0"/>
                </a:moveTo>
                <a:lnTo>
                  <a:pt x="40894" y="143943"/>
                </a:lnTo>
                <a:lnTo>
                  <a:pt x="81788" y="277412"/>
                </a:lnTo>
                <a:lnTo>
                  <a:pt x="122682" y="401006"/>
                </a:lnTo>
                <a:lnTo>
                  <a:pt x="163576" y="515322"/>
                </a:lnTo>
                <a:lnTo>
                  <a:pt x="204470" y="620960"/>
                </a:lnTo>
                <a:lnTo>
                  <a:pt x="245364" y="719117"/>
                </a:lnTo>
                <a:lnTo>
                  <a:pt x="286258" y="809792"/>
                </a:lnTo>
                <a:lnTo>
                  <a:pt x="327152" y="893884"/>
                </a:lnTo>
                <a:lnTo>
                  <a:pt x="368046" y="971691"/>
                </a:lnTo>
                <a:lnTo>
                  <a:pt x="408941" y="1043812"/>
                </a:lnTo>
                <a:lnTo>
                  <a:pt x="449835" y="1110547"/>
                </a:lnTo>
                <a:lnTo>
                  <a:pt x="490728" y="1172493"/>
                </a:lnTo>
                <a:lnTo>
                  <a:pt x="531622" y="1229652"/>
                </a:lnTo>
                <a:lnTo>
                  <a:pt x="572516" y="1282620"/>
                </a:lnTo>
                <a:lnTo>
                  <a:pt x="613410" y="1331699"/>
                </a:lnTo>
                <a:lnTo>
                  <a:pt x="654304" y="1377186"/>
                </a:lnTo>
                <a:lnTo>
                  <a:pt x="695198" y="1419082"/>
                </a:lnTo>
                <a:lnTo>
                  <a:pt x="736092" y="1457986"/>
                </a:lnTo>
                <a:lnTo>
                  <a:pt x="776987" y="1494196"/>
                </a:lnTo>
                <a:lnTo>
                  <a:pt x="817881" y="1527413"/>
                </a:lnTo>
                <a:lnTo>
                  <a:pt x="858774" y="1558536"/>
                </a:lnTo>
                <a:lnTo>
                  <a:pt x="899668" y="1586966"/>
                </a:lnTo>
                <a:lnTo>
                  <a:pt x="940562" y="1613600"/>
                </a:lnTo>
                <a:lnTo>
                  <a:pt x="981456" y="1638139"/>
                </a:lnTo>
                <a:lnTo>
                  <a:pt x="1022350" y="1660883"/>
                </a:lnTo>
                <a:lnTo>
                  <a:pt x="1063245" y="1681831"/>
                </a:lnTo>
                <a:lnTo>
                  <a:pt x="1104139" y="1701282"/>
                </a:lnTo>
                <a:lnTo>
                  <a:pt x="1145032" y="1719537"/>
                </a:lnTo>
                <a:lnTo>
                  <a:pt x="1185926" y="1736296"/>
                </a:lnTo>
                <a:lnTo>
                  <a:pt x="1226820" y="1751558"/>
                </a:lnTo>
                <a:lnTo>
                  <a:pt x="1267714" y="1765922"/>
                </a:lnTo>
                <a:lnTo>
                  <a:pt x="1308608" y="1779389"/>
                </a:lnTo>
                <a:lnTo>
                  <a:pt x="1349502" y="1791658"/>
                </a:lnTo>
                <a:lnTo>
                  <a:pt x="1390396" y="1803030"/>
                </a:lnTo>
                <a:lnTo>
                  <a:pt x="1431290" y="1813504"/>
                </a:lnTo>
                <a:lnTo>
                  <a:pt x="1472184" y="1823081"/>
                </a:lnTo>
                <a:lnTo>
                  <a:pt x="1513078" y="1832358"/>
                </a:lnTo>
                <a:lnTo>
                  <a:pt x="1553972" y="1840737"/>
                </a:lnTo>
                <a:lnTo>
                  <a:pt x="1594866" y="1848218"/>
                </a:lnTo>
                <a:lnTo>
                  <a:pt x="1635760" y="1855400"/>
                </a:lnTo>
                <a:lnTo>
                  <a:pt x="1676654" y="1862283"/>
                </a:lnTo>
                <a:lnTo>
                  <a:pt x="1717549" y="1868269"/>
                </a:lnTo>
                <a:lnTo>
                  <a:pt x="1758443" y="1873954"/>
                </a:lnTo>
                <a:lnTo>
                  <a:pt x="1799336" y="1879341"/>
                </a:lnTo>
                <a:lnTo>
                  <a:pt x="1840230" y="1884129"/>
                </a:lnTo>
                <a:lnTo>
                  <a:pt x="1881124" y="1888618"/>
                </a:lnTo>
                <a:lnTo>
                  <a:pt x="1922019" y="1892808"/>
                </a:lnTo>
                <a:lnTo>
                  <a:pt x="1962912" y="1896698"/>
                </a:lnTo>
                <a:lnTo>
                  <a:pt x="2003806" y="1900289"/>
                </a:lnTo>
                <a:lnTo>
                  <a:pt x="2044700" y="1903581"/>
                </a:lnTo>
                <a:lnTo>
                  <a:pt x="2085594" y="1906574"/>
                </a:lnTo>
                <a:lnTo>
                  <a:pt x="2126488" y="1909566"/>
                </a:lnTo>
                <a:lnTo>
                  <a:pt x="2167382" y="1912259"/>
                </a:lnTo>
                <a:lnTo>
                  <a:pt x="2208276" y="1914654"/>
                </a:lnTo>
                <a:lnTo>
                  <a:pt x="2249171" y="1916748"/>
                </a:lnTo>
                <a:lnTo>
                  <a:pt x="2290064" y="1918843"/>
                </a:lnTo>
                <a:lnTo>
                  <a:pt x="2330959" y="1920938"/>
                </a:lnTo>
                <a:lnTo>
                  <a:pt x="2371852" y="1922734"/>
                </a:lnTo>
                <a:lnTo>
                  <a:pt x="2412747" y="1924529"/>
                </a:lnTo>
                <a:lnTo>
                  <a:pt x="2453640" y="1926025"/>
                </a:lnTo>
                <a:lnTo>
                  <a:pt x="2494534" y="1927222"/>
                </a:lnTo>
                <a:lnTo>
                  <a:pt x="2535428" y="1928719"/>
                </a:lnTo>
                <a:lnTo>
                  <a:pt x="2576322" y="1929916"/>
                </a:lnTo>
                <a:lnTo>
                  <a:pt x="2617216" y="1931113"/>
                </a:lnTo>
                <a:lnTo>
                  <a:pt x="2658110" y="1932011"/>
                </a:lnTo>
                <a:lnTo>
                  <a:pt x="2699004" y="1932908"/>
                </a:lnTo>
                <a:lnTo>
                  <a:pt x="2739898" y="1933806"/>
                </a:lnTo>
                <a:lnTo>
                  <a:pt x="2780793" y="1934704"/>
                </a:lnTo>
                <a:lnTo>
                  <a:pt x="2821687" y="1935602"/>
                </a:lnTo>
                <a:lnTo>
                  <a:pt x="2862580" y="1936200"/>
                </a:lnTo>
                <a:lnTo>
                  <a:pt x="2903474" y="1936799"/>
                </a:lnTo>
                <a:lnTo>
                  <a:pt x="2944368" y="1937397"/>
                </a:lnTo>
                <a:lnTo>
                  <a:pt x="2985262" y="1937996"/>
                </a:lnTo>
                <a:lnTo>
                  <a:pt x="3026156" y="1938594"/>
                </a:lnTo>
                <a:lnTo>
                  <a:pt x="3067051" y="1939193"/>
                </a:lnTo>
                <a:lnTo>
                  <a:pt x="3107944" y="1939492"/>
                </a:lnTo>
                <a:lnTo>
                  <a:pt x="3148838" y="1940090"/>
                </a:lnTo>
                <a:lnTo>
                  <a:pt x="3189732" y="1940390"/>
                </a:lnTo>
                <a:lnTo>
                  <a:pt x="3230626" y="1940689"/>
                </a:lnTo>
                <a:lnTo>
                  <a:pt x="3271521" y="1940988"/>
                </a:lnTo>
                <a:lnTo>
                  <a:pt x="3312414" y="1941288"/>
                </a:lnTo>
                <a:lnTo>
                  <a:pt x="3353308" y="1941587"/>
                </a:lnTo>
                <a:lnTo>
                  <a:pt x="3394203" y="1941886"/>
                </a:lnTo>
                <a:lnTo>
                  <a:pt x="3435097" y="1942185"/>
                </a:lnTo>
                <a:lnTo>
                  <a:pt x="3475990" y="1942485"/>
                </a:lnTo>
                <a:lnTo>
                  <a:pt x="3516884" y="1942485"/>
                </a:lnTo>
                <a:lnTo>
                  <a:pt x="3557778" y="1942784"/>
                </a:lnTo>
                <a:lnTo>
                  <a:pt x="3598672" y="1943083"/>
                </a:lnTo>
                <a:lnTo>
                  <a:pt x="3639566" y="1943083"/>
                </a:lnTo>
                <a:lnTo>
                  <a:pt x="3680460" y="1943382"/>
                </a:lnTo>
                <a:lnTo>
                  <a:pt x="3721355" y="1943382"/>
                </a:lnTo>
                <a:lnTo>
                  <a:pt x="3762248" y="1943682"/>
                </a:lnTo>
                <a:lnTo>
                  <a:pt x="3803142" y="1943682"/>
                </a:lnTo>
                <a:lnTo>
                  <a:pt x="3844037" y="1943682"/>
                </a:lnTo>
                <a:lnTo>
                  <a:pt x="3884930" y="1943981"/>
                </a:lnTo>
                <a:lnTo>
                  <a:pt x="3925824" y="1943981"/>
                </a:lnTo>
                <a:lnTo>
                  <a:pt x="3966718" y="1943981"/>
                </a:lnTo>
                <a:lnTo>
                  <a:pt x="4007613" y="1944280"/>
                </a:lnTo>
                <a:lnTo>
                  <a:pt x="4048506" y="1944280"/>
                </a:lnTo>
                <a:lnTo>
                  <a:pt x="4089401" y="1944280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435607" y="4229282"/>
            <a:ext cx="4089401" cy="1046806"/>
          </a:xfrm>
          <a:custGeom>
            <a:avLst/>
            <a:gdLst/>
            <a:ahLst/>
            <a:cxnLst/>
            <a:rect l="l" t="t" r="r" b="b"/>
            <a:pathLst>
              <a:path w="4089401" h="1046806">
                <a:moveTo>
                  <a:pt x="0" y="1046806"/>
                </a:moveTo>
                <a:lnTo>
                  <a:pt x="40894" y="969298"/>
                </a:lnTo>
                <a:lnTo>
                  <a:pt x="81788" y="897476"/>
                </a:lnTo>
                <a:lnTo>
                  <a:pt x="122682" y="831040"/>
                </a:lnTo>
                <a:lnTo>
                  <a:pt x="163576" y="769393"/>
                </a:lnTo>
                <a:lnTo>
                  <a:pt x="204470" y="712235"/>
                </a:lnTo>
                <a:lnTo>
                  <a:pt x="245364" y="659565"/>
                </a:lnTo>
                <a:lnTo>
                  <a:pt x="286258" y="610786"/>
                </a:lnTo>
                <a:lnTo>
                  <a:pt x="327152" y="565598"/>
                </a:lnTo>
                <a:lnTo>
                  <a:pt x="368046" y="523403"/>
                </a:lnTo>
                <a:lnTo>
                  <a:pt x="408941" y="484799"/>
                </a:lnTo>
                <a:lnTo>
                  <a:pt x="449835" y="448888"/>
                </a:lnTo>
                <a:lnTo>
                  <a:pt x="490728" y="415670"/>
                </a:lnTo>
                <a:lnTo>
                  <a:pt x="531622" y="384846"/>
                </a:lnTo>
                <a:lnTo>
                  <a:pt x="572516" y="356118"/>
                </a:lnTo>
                <a:lnTo>
                  <a:pt x="613410" y="329783"/>
                </a:lnTo>
                <a:lnTo>
                  <a:pt x="654304" y="305244"/>
                </a:lnTo>
                <a:lnTo>
                  <a:pt x="695198" y="282799"/>
                </a:lnTo>
                <a:lnTo>
                  <a:pt x="736092" y="261552"/>
                </a:lnTo>
                <a:lnTo>
                  <a:pt x="776987" y="242400"/>
                </a:lnTo>
                <a:lnTo>
                  <a:pt x="817881" y="224145"/>
                </a:lnTo>
                <a:lnTo>
                  <a:pt x="858774" y="207686"/>
                </a:lnTo>
                <a:lnTo>
                  <a:pt x="899668" y="192124"/>
                </a:lnTo>
                <a:lnTo>
                  <a:pt x="940562" y="178059"/>
                </a:lnTo>
                <a:lnTo>
                  <a:pt x="981456" y="164592"/>
                </a:lnTo>
                <a:lnTo>
                  <a:pt x="1022350" y="152622"/>
                </a:lnTo>
                <a:lnTo>
                  <a:pt x="1063245" y="141250"/>
                </a:lnTo>
                <a:lnTo>
                  <a:pt x="1104139" y="130776"/>
                </a:lnTo>
                <a:lnTo>
                  <a:pt x="1145032" y="120901"/>
                </a:lnTo>
                <a:lnTo>
                  <a:pt x="1185926" y="111923"/>
                </a:lnTo>
                <a:lnTo>
                  <a:pt x="1226820" y="103544"/>
                </a:lnTo>
                <a:lnTo>
                  <a:pt x="1267714" y="95763"/>
                </a:lnTo>
                <a:lnTo>
                  <a:pt x="1308608" y="88880"/>
                </a:lnTo>
                <a:lnTo>
                  <a:pt x="1349502" y="81997"/>
                </a:lnTo>
                <a:lnTo>
                  <a:pt x="1390396" y="76012"/>
                </a:lnTo>
                <a:lnTo>
                  <a:pt x="1431290" y="70326"/>
                </a:lnTo>
                <a:lnTo>
                  <a:pt x="1472184" y="64939"/>
                </a:lnTo>
                <a:lnTo>
                  <a:pt x="1513078" y="60151"/>
                </a:lnTo>
                <a:lnTo>
                  <a:pt x="1553972" y="55662"/>
                </a:lnTo>
                <a:lnTo>
                  <a:pt x="1594866" y="51473"/>
                </a:lnTo>
                <a:lnTo>
                  <a:pt x="1635760" y="47582"/>
                </a:lnTo>
                <a:lnTo>
                  <a:pt x="1676654" y="43991"/>
                </a:lnTo>
                <a:lnTo>
                  <a:pt x="1717549" y="40699"/>
                </a:lnTo>
                <a:lnTo>
                  <a:pt x="1758443" y="37707"/>
                </a:lnTo>
                <a:lnTo>
                  <a:pt x="1799336" y="35014"/>
                </a:lnTo>
                <a:lnTo>
                  <a:pt x="1840230" y="32320"/>
                </a:lnTo>
                <a:lnTo>
                  <a:pt x="1881124" y="29926"/>
                </a:lnTo>
                <a:lnTo>
                  <a:pt x="1922019" y="27532"/>
                </a:lnTo>
                <a:lnTo>
                  <a:pt x="1962912" y="25437"/>
                </a:lnTo>
                <a:lnTo>
                  <a:pt x="2003806" y="23642"/>
                </a:lnTo>
                <a:lnTo>
                  <a:pt x="2044700" y="21846"/>
                </a:lnTo>
                <a:lnTo>
                  <a:pt x="2085594" y="20051"/>
                </a:lnTo>
                <a:lnTo>
                  <a:pt x="2126488" y="18554"/>
                </a:lnTo>
                <a:lnTo>
                  <a:pt x="2167382" y="17058"/>
                </a:lnTo>
                <a:lnTo>
                  <a:pt x="2208276" y="15861"/>
                </a:lnTo>
                <a:lnTo>
                  <a:pt x="2249171" y="14664"/>
                </a:lnTo>
                <a:lnTo>
                  <a:pt x="2290064" y="13467"/>
                </a:lnTo>
                <a:lnTo>
                  <a:pt x="2330959" y="12569"/>
                </a:lnTo>
                <a:lnTo>
                  <a:pt x="2371852" y="11372"/>
                </a:lnTo>
                <a:lnTo>
                  <a:pt x="2412747" y="10474"/>
                </a:lnTo>
                <a:lnTo>
                  <a:pt x="2453640" y="9876"/>
                </a:lnTo>
                <a:lnTo>
                  <a:pt x="2494534" y="8978"/>
                </a:lnTo>
                <a:lnTo>
                  <a:pt x="2535428" y="8380"/>
                </a:lnTo>
                <a:lnTo>
                  <a:pt x="2576322" y="7781"/>
                </a:lnTo>
                <a:lnTo>
                  <a:pt x="2617216" y="6883"/>
                </a:lnTo>
                <a:lnTo>
                  <a:pt x="2658110" y="6584"/>
                </a:lnTo>
                <a:lnTo>
                  <a:pt x="2699004" y="5986"/>
                </a:lnTo>
                <a:lnTo>
                  <a:pt x="2739898" y="5387"/>
                </a:lnTo>
                <a:lnTo>
                  <a:pt x="2780793" y="5088"/>
                </a:lnTo>
                <a:lnTo>
                  <a:pt x="2821687" y="4489"/>
                </a:lnTo>
                <a:lnTo>
                  <a:pt x="2862580" y="4190"/>
                </a:lnTo>
                <a:lnTo>
                  <a:pt x="2903474" y="3891"/>
                </a:lnTo>
                <a:lnTo>
                  <a:pt x="2944368" y="3591"/>
                </a:lnTo>
                <a:lnTo>
                  <a:pt x="2985262" y="3292"/>
                </a:lnTo>
                <a:lnTo>
                  <a:pt x="3026156" y="2993"/>
                </a:lnTo>
                <a:lnTo>
                  <a:pt x="3067051" y="2694"/>
                </a:lnTo>
                <a:lnTo>
                  <a:pt x="3107944" y="2394"/>
                </a:lnTo>
                <a:lnTo>
                  <a:pt x="3148838" y="2095"/>
                </a:lnTo>
                <a:lnTo>
                  <a:pt x="3189732" y="2095"/>
                </a:lnTo>
                <a:lnTo>
                  <a:pt x="3230626" y="1796"/>
                </a:lnTo>
                <a:lnTo>
                  <a:pt x="3271521" y="1497"/>
                </a:lnTo>
                <a:lnTo>
                  <a:pt x="3312414" y="1497"/>
                </a:lnTo>
                <a:lnTo>
                  <a:pt x="3353308" y="1197"/>
                </a:lnTo>
                <a:lnTo>
                  <a:pt x="3394203" y="1197"/>
                </a:lnTo>
                <a:lnTo>
                  <a:pt x="3435097" y="898"/>
                </a:lnTo>
                <a:lnTo>
                  <a:pt x="3475990" y="898"/>
                </a:lnTo>
                <a:lnTo>
                  <a:pt x="3516884" y="898"/>
                </a:lnTo>
                <a:lnTo>
                  <a:pt x="3557778" y="599"/>
                </a:lnTo>
                <a:lnTo>
                  <a:pt x="3598672" y="599"/>
                </a:lnTo>
                <a:lnTo>
                  <a:pt x="3639566" y="599"/>
                </a:lnTo>
                <a:lnTo>
                  <a:pt x="3680460" y="300"/>
                </a:lnTo>
                <a:lnTo>
                  <a:pt x="3721355" y="300"/>
                </a:lnTo>
                <a:lnTo>
                  <a:pt x="3762248" y="300"/>
                </a:lnTo>
                <a:lnTo>
                  <a:pt x="3803142" y="300"/>
                </a:lnTo>
                <a:lnTo>
                  <a:pt x="3844037" y="300"/>
                </a:lnTo>
                <a:lnTo>
                  <a:pt x="3884930" y="0"/>
                </a:lnTo>
                <a:lnTo>
                  <a:pt x="3925824" y="0"/>
                </a:lnTo>
                <a:lnTo>
                  <a:pt x="3966718" y="0"/>
                </a:lnTo>
                <a:lnTo>
                  <a:pt x="4007613" y="0"/>
                </a:lnTo>
                <a:lnTo>
                  <a:pt x="4048506" y="0"/>
                </a:lnTo>
                <a:lnTo>
                  <a:pt x="4089401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16447" y="3881062"/>
            <a:ext cx="1076959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v direta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16447" y="4210246"/>
            <a:ext cx="1076959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v inversa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03720" y="1755648"/>
            <a:ext cx="4718304" cy="10058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03720" y="1755648"/>
            <a:ext cx="4718304" cy="10058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v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direta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= v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inversa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≠ 0</a:t>
            </a:r>
          </a:p>
        </p:txBody>
      </p:sp>
      <p:sp>
        <p:nvSpPr>
          <p:cNvPr id="18" name="Oval 17"/>
          <p:cNvSpPr/>
          <p:nvPr/>
        </p:nvSpPr>
        <p:spPr>
          <a:xfrm>
            <a:off x="6903720" y="30998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0" y="3081528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direta cai: os reagentes vão acabando.</a:t>
            </a:r>
          </a:p>
        </p:txBody>
      </p:sp>
      <p:sp>
        <p:nvSpPr>
          <p:cNvPr id="20" name="Oval 19"/>
          <p:cNvSpPr/>
          <p:nvPr/>
        </p:nvSpPr>
        <p:spPr>
          <a:xfrm>
            <a:off x="6903720" y="398830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0" y="3970020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inversa sobe: os produtos se acumulam.</a:t>
            </a:r>
          </a:p>
        </p:txBody>
      </p:sp>
      <p:sp>
        <p:nvSpPr>
          <p:cNvPr id="22" name="Oval 21"/>
          <p:cNvSpPr/>
          <p:nvPr/>
        </p:nvSpPr>
        <p:spPr>
          <a:xfrm>
            <a:off x="6903720" y="487680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4858512"/>
            <a:ext cx="4023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No equilíbrio, as duas continuam — na mesma velocidade.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EQUILÍBRIO DINÂMICO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Concentrações constantes, não iguais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27048"/>
            <a:ext cx="5413248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A </a:t>
            </a:r>
            <a:r>
              <a:rPr sz="22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200" b="1" i="0">
                <a:solidFill>
                  <a:srgbClr val="11263A"/>
                </a:solidFill>
                <a:latin typeface="Cambria"/>
              </a:rPr>
              <a:t> B com K grande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35607" y="2212848"/>
            <a:ext cx="0" cy="224028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435607" y="4453128"/>
            <a:ext cx="4268979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1938528"/>
            <a:ext cx="5413248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concentração (mol/L)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7066" y="483717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35607" y="2541200"/>
            <a:ext cx="4177539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6927" y="2358320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1,0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35607" y="2923586"/>
            <a:ext cx="4177539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6927" y="2740706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35607" y="4070742"/>
            <a:ext cx="4177539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6927" y="3887862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524377" y="2350008"/>
            <a:ext cx="0" cy="210312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58617" y="4526280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tₑ</a:t>
            </a:r>
          </a:p>
        </p:txBody>
      </p:sp>
      <p:sp>
        <p:nvSpPr>
          <p:cNvPr id="19" name="Freeform 18"/>
          <p:cNvSpPr/>
          <p:nvPr/>
        </p:nvSpPr>
        <p:spPr>
          <a:xfrm>
            <a:off x="1435607" y="2541200"/>
            <a:ext cx="4177539" cy="1529351"/>
          </a:xfrm>
          <a:custGeom>
            <a:avLst/>
            <a:gdLst/>
            <a:ahLst/>
            <a:cxnLst/>
            <a:rect l="l" t="t" r="r" b="b"/>
            <a:pathLst>
              <a:path w="4177539" h="1529351">
                <a:moveTo>
                  <a:pt x="0" y="0"/>
                </a:moveTo>
                <a:lnTo>
                  <a:pt x="41776" y="132879"/>
                </a:lnTo>
                <a:lnTo>
                  <a:pt x="83551" y="254287"/>
                </a:lnTo>
                <a:lnTo>
                  <a:pt x="125327" y="365178"/>
                </a:lnTo>
                <a:lnTo>
                  <a:pt x="167102" y="466319"/>
                </a:lnTo>
                <a:lnTo>
                  <a:pt x="208877" y="558665"/>
                </a:lnTo>
                <a:lnTo>
                  <a:pt x="250653" y="642981"/>
                </a:lnTo>
                <a:lnTo>
                  <a:pt x="292428" y="720032"/>
                </a:lnTo>
                <a:lnTo>
                  <a:pt x="334204" y="790391"/>
                </a:lnTo>
                <a:lnTo>
                  <a:pt x="375979" y="854632"/>
                </a:lnTo>
                <a:lnTo>
                  <a:pt x="417754" y="913328"/>
                </a:lnTo>
                <a:lnTo>
                  <a:pt x="459530" y="966862"/>
                </a:lnTo>
                <a:lnTo>
                  <a:pt x="501305" y="1015807"/>
                </a:lnTo>
                <a:lnTo>
                  <a:pt x="543080" y="1060355"/>
                </a:lnTo>
                <a:lnTo>
                  <a:pt x="584856" y="1101079"/>
                </a:lnTo>
                <a:lnTo>
                  <a:pt x="626631" y="1138362"/>
                </a:lnTo>
                <a:lnTo>
                  <a:pt x="668407" y="1172394"/>
                </a:lnTo>
                <a:lnTo>
                  <a:pt x="710182" y="1203367"/>
                </a:lnTo>
                <a:lnTo>
                  <a:pt x="751957" y="1231855"/>
                </a:lnTo>
                <a:lnTo>
                  <a:pt x="793733" y="1257666"/>
                </a:lnTo>
                <a:lnTo>
                  <a:pt x="835508" y="1281183"/>
                </a:lnTo>
                <a:lnTo>
                  <a:pt x="877283" y="1302787"/>
                </a:lnTo>
                <a:lnTo>
                  <a:pt x="919059" y="1322480"/>
                </a:lnTo>
                <a:lnTo>
                  <a:pt x="960834" y="1340452"/>
                </a:lnTo>
                <a:lnTo>
                  <a:pt x="1002610" y="1356895"/>
                </a:lnTo>
                <a:lnTo>
                  <a:pt x="1044385" y="1371999"/>
                </a:lnTo>
                <a:lnTo>
                  <a:pt x="1086160" y="1385574"/>
                </a:lnTo>
                <a:lnTo>
                  <a:pt x="1127936" y="1398193"/>
                </a:lnTo>
                <a:lnTo>
                  <a:pt x="1169711" y="1409664"/>
                </a:lnTo>
                <a:lnTo>
                  <a:pt x="1211487" y="1419989"/>
                </a:lnTo>
                <a:lnTo>
                  <a:pt x="1253262" y="1429548"/>
                </a:lnTo>
                <a:lnTo>
                  <a:pt x="1295037" y="1438152"/>
                </a:lnTo>
                <a:lnTo>
                  <a:pt x="1336813" y="1446182"/>
                </a:lnTo>
                <a:lnTo>
                  <a:pt x="1378588" y="1453447"/>
                </a:lnTo>
                <a:lnTo>
                  <a:pt x="1420363" y="1459948"/>
                </a:lnTo>
                <a:lnTo>
                  <a:pt x="1462139" y="1466066"/>
                </a:lnTo>
                <a:lnTo>
                  <a:pt x="1503914" y="1471611"/>
                </a:lnTo>
                <a:lnTo>
                  <a:pt x="1545690" y="1476582"/>
                </a:lnTo>
                <a:lnTo>
                  <a:pt x="1587465" y="1481170"/>
                </a:lnTo>
                <a:lnTo>
                  <a:pt x="1629240" y="1485377"/>
                </a:lnTo>
                <a:lnTo>
                  <a:pt x="1671016" y="1489200"/>
                </a:lnTo>
                <a:lnTo>
                  <a:pt x="1712791" y="1492833"/>
                </a:lnTo>
                <a:lnTo>
                  <a:pt x="1754566" y="1495892"/>
                </a:lnTo>
                <a:lnTo>
                  <a:pt x="1796342" y="1498951"/>
                </a:lnTo>
                <a:lnTo>
                  <a:pt x="1838117" y="1501437"/>
                </a:lnTo>
                <a:lnTo>
                  <a:pt x="1879893" y="1503922"/>
                </a:lnTo>
                <a:lnTo>
                  <a:pt x="1921668" y="1506217"/>
                </a:lnTo>
                <a:lnTo>
                  <a:pt x="1963443" y="1508128"/>
                </a:lnTo>
                <a:lnTo>
                  <a:pt x="2005219" y="1510040"/>
                </a:lnTo>
                <a:lnTo>
                  <a:pt x="2046994" y="1511761"/>
                </a:lnTo>
                <a:lnTo>
                  <a:pt x="2088770" y="1513291"/>
                </a:lnTo>
                <a:lnTo>
                  <a:pt x="2130545" y="1514629"/>
                </a:lnTo>
                <a:lnTo>
                  <a:pt x="2172320" y="1515967"/>
                </a:lnTo>
                <a:lnTo>
                  <a:pt x="2214096" y="1517115"/>
                </a:lnTo>
                <a:lnTo>
                  <a:pt x="2255871" y="1518262"/>
                </a:lnTo>
                <a:lnTo>
                  <a:pt x="2297646" y="1519218"/>
                </a:lnTo>
                <a:lnTo>
                  <a:pt x="2339422" y="1520174"/>
                </a:lnTo>
                <a:lnTo>
                  <a:pt x="2381197" y="1520938"/>
                </a:lnTo>
                <a:lnTo>
                  <a:pt x="2422973" y="1521703"/>
                </a:lnTo>
                <a:lnTo>
                  <a:pt x="2464748" y="1522468"/>
                </a:lnTo>
                <a:lnTo>
                  <a:pt x="2506523" y="1523041"/>
                </a:lnTo>
                <a:lnTo>
                  <a:pt x="2548299" y="1523615"/>
                </a:lnTo>
                <a:lnTo>
                  <a:pt x="2590074" y="1523997"/>
                </a:lnTo>
                <a:lnTo>
                  <a:pt x="2631849" y="1524571"/>
                </a:lnTo>
                <a:lnTo>
                  <a:pt x="2673625" y="1524953"/>
                </a:lnTo>
                <a:lnTo>
                  <a:pt x="2715400" y="1525336"/>
                </a:lnTo>
                <a:lnTo>
                  <a:pt x="2757176" y="1525718"/>
                </a:lnTo>
                <a:lnTo>
                  <a:pt x="2798951" y="1526101"/>
                </a:lnTo>
                <a:lnTo>
                  <a:pt x="2840726" y="1526292"/>
                </a:lnTo>
                <a:lnTo>
                  <a:pt x="2882502" y="1526674"/>
                </a:lnTo>
                <a:lnTo>
                  <a:pt x="2924277" y="1526865"/>
                </a:lnTo>
                <a:lnTo>
                  <a:pt x="2966052" y="1527057"/>
                </a:lnTo>
                <a:lnTo>
                  <a:pt x="3007828" y="1527439"/>
                </a:lnTo>
                <a:lnTo>
                  <a:pt x="3049603" y="1527630"/>
                </a:lnTo>
                <a:lnTo>
                  <a:pt x="3091379" y="1527630"/>
                </a:lnTo>
                <a:lnTo>
                  <a:pt x="3133154" y="1527821"/>
                </a:lnTo>
                <a:lnTo>
                  <a:pt x="3174929" y="1528013"/>
                </a:lnTo>
                <a:lnTo>
                  <a:pt x="3216705" y="1528204"/>
                </a:lnTo>
                <a:lnTo>
                  <a:pt x="3258480" y="1528204"/>
                </a:lnTo>
                <a:lnTo>
                  <a:pt x="3300256" y="1528395"/>
                </a:lnTo>
                <a:lnTo>
                  <a:pt x="3342031" y="1528395"/>
                </a:lnTo>
                <a:lnTo>
                  <a:pt x="3383806" y="1528586"/>
                </a:lnTo>
                <a:lnTo>
                  <a:pt x="3425582" y="1528586"/>
                </a:lnTo>
                <a:lnTo>
                  <a:pt x="3467357" y="1528777"/>
                </a:lnTo>
                <a:lnTo>
                  <a:pt x="3509132" y="1528777"/>
                </a:lnTo>
                <a:lnTo>
                  <a:pt x="3550908" y="1528777"/>
                </a:lnTo>
                <a:lnTo>
                  <a:pt x="3592683" y="1528968"/>
                </a:lnTo>
                <a:lnTo>
                  <a:pt x="3634459" y="1528968"/>
                </a:lnTo>
                <a:lnTo>
                  <a:pt x="3676234" y="1528968"/>
                </a:lnTo>
                <a:lnTo>
                  <a:pt x="3718009" y="1529160"/>
                </a:lnTo>
                <a:lnTo>
                  <a:pt x="3759785" y="1529160"/>
                </a:lnTo>
                <a:lnTo>
                  <a:pt x="3801560" y="1529160"/>
                </a:lnTo>
                <a:lnTo>
                  <a:pt x="3843335" y="1529160"/>
                </a:lnTo>
                <a:lnTo>
                  <a:pt x="3885111" y="1529160"/>
                </a:lnTo>
                <a:lnTo>
                  <a:pt x="3926886" y="1529160"/>
                </a:lnTo>
                <a:lnTo>
                  <a:pt x="3968662" y="1529351"/>
                </a:lnTo>
                <a:lnTo>
                  <a:pt x="4010437" y="1529351"/>
                </a:lnTo>
                <a:lnTo>
                  <a:pt x="4052212" y="1529351"/>
                </a:lnTo>
                <a:lnTo>
                  <a:pt x="4093988" y="1529351"/>
                </a:lnTo>
                <a:lnTo>
                  <a:pt x="4135763" y="1529351"/>
                </a:lnTo>
                <a:lnTo>
                  <a:pt x="4177539" y="1529351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435607" y="2923777"/>
            <a:ext cx="4177539" cy="1529351"/>
          </a:xfrm>
          <a:custGeom>
            <a:avLst/>
            <a:gdLst/>
            <a:ahLst/>
            <a:cxnLst/>
            <a:rect l="l" t="t" r="r" b="b"/>
            <a:pathLst>
              <a:path w="4177539" h="1529351">
                <a:moveTo>
                  <a:pt x="0" y="1529351"/>
                </a:moveTo>
                <a:lnTo>
                  <a:pt x="41776" y="1396472"/>
                </a:lnTo>
                <a:lnTo>
                  <a:pt x="83551" y="1275064"/>
                </a:lnTo>
                <a:lnTo>
                  <a:pt x="125327" y="1164172"/>
                </a:lnTo>
                <a:lnTo>
                  <a:pt x="167102" y="1063031"/>
                </a:lnTo>
                <a:lnTo>
                  <a:pt x="208877" y="970685"/>
                </a:lnTo>
                <a:lnTo>
                  <a:pt x="250653" y="886369"/>
                </a:lnTo>
                <a:lnTo>
                  <a:pt x="292428" y="809319"/>
                </a:lnTo>
                <a:lnTo>
                  <a:pt x="334204" y="738960"/>
                </a:lnTo>
                <a:lnTo>
                  <a:pt x="375979" y="674719"/>
                </a:lnTo>
                <a:lnTo>
                  <a:pt x="417754" y="616023"/>
                </a:lnTo>
                <a:lnTo>
                  <a:pt x="459530" y="562489"/>
                </a:lnTo>
                <a:lnTo>
                  <a:pt x="501305" y="513544"/>
                </a:lnTo>
                <a:lnTo>
                  <a:pt x="543080" y="468996"/>
                </a:lnTo>
                <a:lnTo>
                  <a:pt x="584856" y="428272"/>
                </a:lnTo>
                <a:lnTo>
                  <a:pt x="626631" y="390989"/>
                </a:lnTo>
                <a:lnTo>
                  <a:pt x="668407" y="356957"/>
                </a:lnTo>
                <a:lnTo>
                  <a:pt x="710182" y="325983"/>
                </a:lnTo>
                <a:lnTo>
                  <a:pt x="751957" y="297496"/>
                </a:lnTo>
                <a:lnTo>
                  <a:pt x="793733" y="271685"/>
                </a:lnTo>
                <a:lnTo>
                  <a:pt x="835508" y="248168"/>
                </a:lnTo>
                <a:lnTo>
                  <a:pt x="877283" y="226563"/>
                </a:lnTo>
                <a:lnTo>
                  <a:pt x="919059" y="206870"/>
                </a:lnTo>
                <a:lnTo>
                  <a:pt x="960834" y="188898"/>
                </a:lnTo>
                <a:lnTo>
                  <a:pt x="1002610" y="172456"/>
                </a:lnTo>
                <a:lnTo>
                  <a:pt x="1044385" y="157351"/>
                </a:lnTo>
                <a:lnTo>
                  <a:pt x="1086160" y="143777"/>
                </a:lnTo>
                <a:lnTo>
                  <a:pt x="1127936" y="131158"/>
                </a:lnTo>
                <a:lnTo>
                  <a:pt x="1169711" y="119687"/>
                </a:lnTo>
                <a:lnTo>
                  <a:pt x="1211487" y="109362"/>
                </a:lnTo>
                <a:lnTo>
                  <a:pt x="1253262" y="99802"/>
                </a:lnTo>
                <a:lnTo>
                  <a:pt x="1295037" y="91199"/>
                </a:lnTo>
                <a:lnTo>
                  <a:pt x="1336813" y="83169"/>
                </a:lnTo>
                <a:lnTo>
                  <a:pt x="1378588" y="75903"/>
                </a:lnTo>
                <a:lnTo>
                  <a:pt x="1420363" y="69403"/>
                </a:lnTo>
                <a:lnTo>
                  <a:pt x="1462139" y="63285"/>
                </a:lnTo>
                <a:lnTo>
                  <a:pt x="1503914" y="57740"/>
                </a:lnTo>
                <a:lnTo>
                  <a:pt x="1545690" y="52769"/>
                </a:lnTo>
                <a:lnTo>
                  <a:pt x="1587465" y="48180"/>
                </a:lnTo>
                <a:lnTo>
                  <a:pt x="1629240" y="43974"/>
                </a:lnTo>
                <a:lnTo>
                  <a:pt x="1671016" y="40150"/>
                </a:lnTo>
                <a:lnTo>
                  <a:pt x="1712791" y="36518"/>
                </a:lnTo>
                <a:lnTo>
                  <a:pt x="1754566" y="33459"/>
                </a:lnTo>
                <a:lnTo>
                  <a:pt x="1796342" y="30400"/>
                </a:lnTo>
                <a:lnTo>
                  <a:pt x="1838117" y="27914"/>
                </a:lnTo>
                <a:lnTo>
                  <a:pt x="1879893" y="25429"/>
                </a:lnTo>
                <a:lnTo>
                  <a:pt x="1921668" y="23134"/>
                </a:lnTo>
                <a:lnTo>
                  <a:pt x="1963443" y="21222"/>
                </a:lnTo>
                <a:lnTo>
                  <a:pt x="2005219" y="19310"/>
                </a:lnTo>
                <a:lnTo>
                  <a:pt x="2046994" y="17590"/>
                </a:lnTo>
                <a:lnTo>
                  <a:pt x="2088770" y="16060"/>
                </a:lnTo>
                <a:lnTo>
                  <a:pt x="2130545" y="14722"/>
                </a:lnTo>
                <a:lnTo>
                  <a:pt x="2172320" y="13383"/>
                </a:lnTo>
                <a:lnTo>
                  <a:pt x="2214096" y="12236"/>
                </a:lnTo>
                <a:lnTo>
                  <a:pt x="2255871" y="11089"/>
                </a:lnTo>
                <a:lnTo>
                  <a:pt x="2297646" y="10133"/>
                </a:lnTo>
                <a:lnTo>
                  <a:pt x="2339422" y="9177"/>
                </a:lnTo>
                <a:lnTo>
                  <a:pt x="2381197" y="8412"/>
                </a:lnTo>
                <a:lnTo>
                  <a:pt x="2422973" y="7648"/>
                </a:lnTo>
                <a:lnTo>
                  <a:pt x="2464748" y="6883"/>
                </a:lnTo>
                <a:lnTo>
                  <a:pt x="2506523" y="6309"/>
                </a:lnTo>
                <a:lnTo>
                  <a:pt x="2548299" y="5736"/>
                </a:lnTo>
                <a:lnTo>
                  <a:pt x="2590074" y="5353"/>
                </a:lnTo>
                <a:lnTo>
                  <a:pt x="2631849" y="4780"/>
                </a:lnTo>
                <a:lnTo>
                  <a:pt x="2673625" y="4397"/>
                </a:lnTo>
                <a:lnTo>
                  <a:pt x="2715400" y="4015"/>
                </a:lnTo>
                <a:lnTo>
                  <a:pt x="2757176" y="3633"/>
                </a:lnTo>
                <a:lnTo>
                  <a:pt x="2798951" y="3250"/>
                </a:lnTo>
                <a:lnTo>
                  <a:pt x="2840726" y="3059"/>
                </a:lnTo>
                <a:lnTo>
                  <a:pt x="2882502" y="2677"/>
                </a:lnTo>
                <a:lnTo>
                  <a:pt x="2924277" y="2485"/>
                </a:lnTo>
                <a:lnTo>
                  <a:pt x="2966052" y="2294"/>
                </a:lnTo>
                <a:lnTo>
                  <a:pt x="3007828" y="1912"/>
                </a:lnTo>
                <a:lnTo>
                  <a:pt x="3049603" y="1721"/>
                </a:lnTo>
                <a:lnTo>
                  <a:pt x="3091379" y="1721"/>
                </a:lnTo>
                <a:lnTo>
                  <a:pt x="3133154" y="1529"/>
                </a:lnTo>
                <a:lnTo>
                  <a:pt x="3174929" y="1338"/>
                </a:lnTo>
                <a:lnTo>
                  <a:pt x="3216705" y="1147"/>
                </a:lnTo>
                <a:lnTo>
                  <a:pt x="3258480" y="1147"/>
                </a:lnTo>
                <a:lnTo>
                  <a:pt x="3300256" y="956"/>
                </a:lnTo>
                <a:lnTo>
                  <a:pt x="3342031" y="956"/>
                </a:lnTo>
                <a:lnTo>
                  <a:pt x="3383806" y="765"/>
                </a:lnTo>
                <a:lnTo>
                  <a:pt x="3425582" y="765"/>
                </a:lnTo>
                <a:lnTo>
                  <a:pt x="3467357" y="573"/>
                </a:lnTo>
                <a:lnTo>
                  <a:pt x="3509132" y="573"/>
                </a:lnTo>
                <a:lnTo>
                  <a:pt x="3550908" y="573"/>
                </a:lnTo>
                <a:lnTo>
                  <a:pt x="3592683" y="382"/>
                </a:lnTo>
                <a:lnTo>
                  <a:pt x="3634459" y="382"/>
                </a:lnTo>
                <a:lnTo>
                  <a:pt x="3676234" y="382"/>
                </a:lnTo>
                <a:lnTo>
                  <a:pt x="3718009" y="191"/>
                </a:lnTo>
                <a:lnTo>
                  <a:pt x="3759785" y="191"/>
                </a:lnTo>
                <a:lnTo>
                  <a:pt x="3801560" y="191"/>
                </a:lnTo>
                <a:lnTo>
                  <a:pt x="3843335" y="191"/>
                </a:lnTo>
                <a:lnTo>
                  <a:pt x="3885111" y="191"/>
                </a:lnTo>
                <a:lnTo>
                  <a:pt x="3926886" y="191"/>
                </a:lnTo>
                <a:lnTo>
                  <a:pt x="3968662" y="0"/>
                </a:lnTo>
                <a:lnTo>
                  <a:pt x="4010437" y="0"/>
                </a:lnTo>
                <a:lnTo>
                  <a:pt x="4052212" y="0"/>
                </a:lnTo>
                <a:lnTo>
                  <a:pt x="4093988" y="0"/>
                </a:lnTo>
                <a:lnTo>
                  <a:pt x="4135763" y="0"/>
                </a:lnTo>
                <a:lnTo>
                  <a:pt x="4177539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704586" y="3887671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04586" y="2740897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5321807"/>
            <a:ext cx="5413248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Depois de tₑ as curvas ficam horizontais. Sobra pouco A: K = 0,8 ÷ 0,2 = 4.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08776" y="1527048"/>
            <a:ext cx="5413248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A </a:t>
            </a:r>
            <a:r>
              <a:rPr sz="22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200" b="1" i="0">
                <a:solidFill>
                  <a:srgbClr val="11263A"/>
                </a:solidFill>
                <a:latin typeface="Cambria"/>
              </a:rPr>
              <a:t> B com K pequeno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077456" y="2212848"/>
            <a:ext cx="0" cy="224028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077456" y="4453128"/>
            <a:ext cx="4268978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08776" y="1938528"/>
            <a:ext cx="5413248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concentração (mol/L)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8914" y="483717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077456" y="2541200"/>
            <a:ext cx="4177538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208776" y="2358320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1,0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077456" y="2827989"/>
            <a:ext cx="4177538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08776" y="2645109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0,85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077456" y="4166338"/>
            <a:ext cx="4177538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08776" y="3983458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0,15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66225" y="2350008"/>
            <a:ext cx="0" cy="210312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800465" y="4526280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tₑ</a:t>
            </a:r>
          </a:p>
        </p:txBody>
      </p:sp>
      <p:sp>
        <p:nvSpPr>
          <p:cNvPr id="37" name="Freeform 36"/>
          <p:cNvSpPr/>
          <p:nvPr/>
        </p:nvSpPr>
        <p:spPr>
          <a:xfrm>
            <a:off x="7077456" y="2541200"/>
            <a:ext cx="4177538" cy="286789"/>
          </a:xfrm>
          <a:custGeom>
            <a:avLst/>
            <a:gdLst/>
            <a:ahLst/>
            <a:cxnLst/>
            <a:rect l="l" t="t" r="r" b="b"/>
            <a:pathLst>
              <a:path w="4177538" h="286789">
                <a:moveTo>
                  <a:pt x="0" y="0"/>
                </a:moveTo>
                <a:lnTo>
                  <a:pt x="41775" y="24855"/>
                </a:lnTo>
                <a:lnTo>
                  <a:pt x="83550" y="47607"/>
                </a:lnTo>
                <a:lnTo>
                  <a:pt x="125326" y="68447"/>
                </a:lnTo>
                <a:lnTo>
                  <a:pt x="167101" y="87375"/>
                </a:lnTo>
                <a:lnTo>
                  <a:pt x="208876" y="104774"/>
                </a:lnTo>
                <a:lnTo>
                  <a:pt x="250652" y="120643"/>
                </a:lnTo>
                <a:lnTo>
                  <a:pt x="292427" y="134982"/>
                </a:lnTo>
                <a:lnTo>
                  <a:pt x="334203" y="148175"/>
                </a:lnTo>
                <a:lnTo>
                  <a:pt x="375978" y="160220"/>
                </a:lnTo>
                <a:lnTo>
                  <a:pt x="417753" y="171309"/>
                </a:lnTo>
                <a:lnTo>
                  <a:pt x="459529" y="181251"/>
                </a:lnTo>
                <a:lnTo>
                  <a:pt x="501304" y="190428"/>
                </a:lnTo>
                <a:lnTo>
                  <a:pt x="543079" y="198841"/>
                </a:lnTo>
                <a:lnTo>
                  <a:pt x="584855" y="206488"/>
                </a:lnTo>
                <a:lnTo>
                  <a:pt x="626630" y="213371"/>
                </a:lnTo>
                <a:lnTo>
                  <a:pt x="668406" y="219872"/>
                </a:lnTo>
                <a:lnTo>
                  <a:pt x="710181" y="225608"/>
                </a:lnTo>
                <a:lnTo>
                  <a:pt x="751956" y="230961"/>
                </a:lnTo>
                <a:lnTo>
                  <a:pt x="793732" y="235741"/>
                </a:lnTo>
                <a:lnTo>
                  <a:pt x="835507" y="240329"/>
                </a:lnTo>
                <a:lnTo>
                  <a:pt x="877282" y="244345"/>
                </a:lnTo>
                <a:lnTo>
                  <a:pt x="919058" y="247977"/>
                </a:lnTo>
                <a:lnTo>
                  <a:pt x="960833" y="251419"/>
                </a:lnTo>
                <a:lnTo>
                  <a:pt x="1002609" y="254478"/>
                </a:lnTo>
                <a:lnTo>
                  <a:pt x="1044384" y="257154"/>
                </a:lnTo>
                <a:lnTo>
                  <a:pt x="1086159" y="259831"/>
                </a:lnTo>
                <a:lnTo>
                  <a:pt x="1127935" y="262125"/>
                </a:lnTo>
                <a:lnTo>
                  <a:pt x="1169710" y="264229"/>
                </a:lnTo>
                <a:lnTo>
                  <a:pt x="1211486" y="266332"/>
                </a:lnTo>
                <a:lnTo>
                  <a:pt x="1253261" y="268052"/>
                </a:lnTo>
                <a:lnTo>
                  <a:pt x="1295036" y="269582"/>
                </a:lnTo>
                <a:lnTo>
                  <a:pt x="1336812" y="271112"/>
                </a:lnTo>
                <a:lnTo>
                  <a:pt x="1378587" y="272450"/>
                </a:lnTo>
                <a:lnTo>
                  <a:pt x="1420362" y="273788"/>
                </a:lnTo>
                <a:lnTo>
                  <a:pt x="1462138" y="274935"/>
                </a:lnTo>
                <a:lnTo>
                  <a:pt x="1503913" y="275891"/>
                </a:lnTo>
                <a:lnTo>
                  <a:pt x="1545689" y="276847"/>
                </a:lnTo>
                <a:lnTo>
                  <a:pt x="1587464" y="277803"/>
                </a:lnTo>
                <a:lnTo>
                  <a:pt x="1629239" y="278568"/>
                </a:lnTo>
                <a:lnTo>
                  <a:pt x="1671015" y="279142"/>
                </a:lnTo>
                <a:lnTo>
                  <a:pt x="1712790" y="279906"/>
                </a:lnTo>
                <a:lnTo>
                  <a:pt x="1754565" y="280480"/>
                </a:lnTo>
                <a:lnTo>
                  <a:pt x="1796341" y="281054"/>
                </a:lnTo>
                <a:lnTo>
                  <a:pt x="1838116" y="281627"/>
                </a:lnTo>
                <a:lnTo>
                  <a:pt x="1879892" y="282010"/>
                </a:lnTo>
                <a:lnTo>
                  <a:pt x="1921667" y="282392"/>
                </a:lnTo>
                <a:lnTo>
                  <a:pt x="1963442" y="282774"/>
                </a:lnTo>
                <a:lnTo>
                  <a:pt x="2005218" y="283157"/>
                </a:lnTo>
                <a:lnTo>
                  <a:pt x="2046993" y="283539"/>
                </a:lnTo>
                <a:lnTo>
                  <a:pt x="2088769" y="283730"/>
                </a:lnTo>
                <a:lnTo>
                  <a:pt x="2130544" y="283921"/>
                </a:lnTo>
                <a:lnTo>
                  <a:pt x="2172319" y="284304"/>
                </a:lnTo>
                <a:lnTo>
                  <a:pt x="2214095" y="284495"/>
                </a:lnTo>
                <a:lnTo>
                  <a:pt x="2255870" y="284686"/>
                </a:lnTo>
                <a:lnTo>
                  <a:pt x="2297645" y="284877"/>
                </a:lnTo>
                <a:lnTo>
                  <a:pt x="2339421" y="285069"/>
                </a:lnTo>
                <a:lnTo>
                  <a:pt x="2381196" y="285260"/>
                </a:lnTo>
                <a:lnTo>
                  <a:pt x="2422972" y="285260"/>
                </a:lnTo>
                <a:lnTo>
                  <a:pt x="2464747" y="285451"/>
                </a:lnTo>
                <a:lnTo>
                  <a:pt x="2506522" y="285642"/>
                </a:lnTo>
                <a:lnTo>
                  <a:pt x="2548298" y="285642"/>
                </a:lnTo>
                <a:lnTo>
                  <a:pt x="2590073" y="285833"/>
                </a:lnTo>
                <a:lnTo>
                  <a:pt x="2631848" y="285833"/>
                </a:lnTo>
                <a:lnTo>
                  <a:pt x="2673624" y="286025"/>
                </a:lnTo>
                <a:lnTo>
                  <a:pt x="2715399" y="286025"/>
                </a:lnTo>
                <a:lnTo>
                  <a:pt x="2757175" y="286025"/>
                </a:lnTo>
                <a:lnTo>
                  <a:pt x="2798950" y="286216"/>
                </a:lnTo>
                <a:lnTo>
                  <a:pt x="2840725" y="286216"/>
                </a:lnTo>
                <a:lnTo>
                  <a:pt x="2882501" y="286216"/>
                </a:lnTo>
                <a:lnTo>
                  <a:pt x="2924276" y="286216"/>
                </a:lnTo>
                <a:lnTo>
                  <a:pt x="2966051" y="286407"/>
                </a:lnTo>
                <a:lnTo>
                  <a:pt x="3007827" y="286407"/>
                </a:lnTo>
                <a:lnTo>
                  <a:pt x="3049602" y="286407"/>
                </a:lnTo>
                <a:lnTo>
                  <a:pt x="3091378" y="286407"/>
                </a:lnTo>
                <a:lnTo>
                  <a:pt x="3133153" y="286407"/>
                </a:lnTo>
                <a:lnTo>
                  <a:pt x="3174928" y="286598"/>
                </a:lnTo>
                <a:lnTo>
                  <a:pt x="3216704" y="286598"/>
                </a:lnTo>
                <a:lnTo>
                  <a:pt x="3258479" y="286598"/>
                </a:lnTo>
                <a:lnTo>
                  <a:pt x="3300255" y="286598"/>
                </a:lnTo>
                <a:lnTo>
                  <a:pt x="3342030" y="286598"/>
                </a:lnTo>
                <a:lnTo>
                  <a:pt x="3383805" y="286598"/>
                </a:lnTo>
                <a:lnTo>
                  <a:pt x="3425581" y="286598"/>
                </a:lnTo>
                <a:lnTo>
                  <a:pt x="3467356" y="286598"/>
                </a:lnTo>
                <a:lnTo>
                  <a:pt x="3509131" y="286598"/>
                </a:lnTo>
                <a:lnTo>
                  <a:pt x="3550907" y="286598"/>
                </a:lnTo>
                <a:lnTo>
                  <a:pt x="3592682" y="286598"/>
                </a:lnTo>
                <a:lnTo>
                  <a:pt x="3634458" y="286598"/>
                </a:lnTo>
                <a:lnTo>
                  <a:pt x="3676233" y="286598"/>
                </a:lnTo>
                <a:lnTo>
                  <a:pt x="3718008" y="286789"/>
                </a:lnTo>
                <a:lnTo>
                  <a:pt x="3759784" y="286789"/>
                </a:lnTo>
                <a:lnTo>
                  <a:pt x="3801559" y="286789"/>
                </a:lnTo>
                <a:lnTo>
                  <a:pt x="3843334" y="286789"/>
                </a:lnTo>
                <a:lnTo>
                  <a:pt x="3885110" y="286789"/>
                </a:lnTo>
                <a:lnTo>
                  <a:pt x="3926885" y="286789"/>
                </a:lnTo>
                <a:lnTo>
                  <a:pt x="3968661" y="286789"/>
                </a:lnTo>
                <a:lnTo>
                  <a:pt x="4010436" y="286789"/>
                </a:lnTo>
                <a:lnTo>
                  <a:pt x="4052211" y="286789"/>
                </a:lnTo>
                <a:lnTo>
                  <a:pt x="4093987" y="286789"/>
                </a:lnTo>
                <a:lnTo>
                  <a:pt x="4135762" y="286789"/>
                </a:lnTo>
                <a:lnTo>
                  <a:pt x="4177538" y="286789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7077456" y="4166338"/>
            <a:ext cx="4177538" cy="286790"/>
          </a:xfrm>
          <a:custGeom>
            <a:avLst/>
            <a:gdLst/>
            <a:ahLst/>
            <a:cxnLst/>
            <a:rect l="l" t="t" r="r" b="b"/>
            <a:pathLst>
              <a:path w="4177538" h="286790">
                <a:moveTo>
                  <a:pt x="0" y="286790"/>
                </a:moveTo>
                <a:lnTo>
                  <a:pt x="41775" y="261934"/>
                </a:lnTo>
                <a:lnTo>
                  <a:pt x="83550" y="239183"/>
                </a:lnTo>
                <a:lnTo>
                  <a:pt x="125326" y="218343"/>
                </a:lnTo>
                <a:lnTo>
                  <a:pt x="167101" y="199414"/>
                </a:lnTo>
                <a:lnTo>
                  <a:pt x="208876" y="182016"/>
                </a:lnTo>
                <a:lnTo>
                  <a:pt x="250652" y="166147"/>
                </a:lnTo>
                <a:lnTo>
                  <a:pt x="292427" y="151807"/>
                </a:lnTo>
                <a:lnTo>
                  <a:pt x="334203" y="138615"/>
                </a:lnTo>
                <a:lnTo>
                  <a:pt x="375978" y="126570"/>
                </a:lnTo>
                <a:lnTo>
                  <a:pt x="417753" y="115481"/>
                </a:lnTo>
                <a:lnTo>
                  <a:pt x="459529" y="105539"/>
                </a:lnTo>
                <a:lnTo>
                  <a:pt x="501304" y="96362"/>
                </a:lnTo>
                <a:lnTo>
                  <a:pt x="543079" y="87949"/>
                </a:lnTo>
                <a:lnTo>
                  <a:pt x="584855" y="80301"/>
                </a:lnTo>
                <a:lnTo>
                  <a:pt x="626630" y="73418"/>
                </a:lnTo>
                <a:lnTo>
                  <a:pt x="668406" y="66918"/>
                </a:lnTo>
                <a:lnTo>
                  <a:pt x="710181" y="61182"/>
                </a:lnTo>
                <a:lnTo>
                  <a:pt x="751956" y="55829"/>
                </a:lnTo>
                <a:lnTo>
                  <a:pt x="793732" y="51049"/>
                </a:lnTo>
                <a:lnTo>
                  <a:pt x="835507" y="46460"/>
                </a:lnTo>
                <a:lnTo>
                  <a:pt x="877282" y="42445"/>
                </a:lnTo>
                <a:lnTo>
                  <a:pt x="919058" y="38813"/>
                </a:lnTo>
                <a:lnTo>
                  <a:pt x="960833" y="35371"/>
                </a:lnTo>
                <a:lnTo>
                  <a:pt x="1002609" y="32312"/>
                </a:lnTo>
                <a:lnTo>
                  <a:pt x="1044384" y="29635"/>
                </a:lnTo>
                <a:lnTo>
                  <a:pt x="1086159" y="26959"/>
                </a:lnTo>
                <a:lnTo>
                  <a:pt x="1127935" y="24664"/>
                </a:lnTo>
                <a:lnTo>
                  <a:pt x="1169710" y="22561"/>
                </a:lnTo>
                <a:lnTo>
                  <a:pt x="1211486" y="20458"/>
                </a:lnTo>
                <a:lnTo>
                  <a:pt x="1253261" y="18737"/>
                </a:lnTo>
                <a:lnTo>
                  <a:pt x="1295036" y="17208"/>
                </a:lnTo>
                <a:lnTo>
                  <a:pt x="1336812" y="15678"/>
                </a:lnTo>
                <a:lnTo>
                  <a:pt x="1378587" y="14340"/>
                </a:lnTo>
                <a:lnTo>
                  <a:pt x="1420362" y="13002"/>
                </a:lnTo>
                <a:lnTo>
                  <a:pt x="1462138" y="11854"/>
                </a:lnTo>
                <a:lnTo>
                  <a:pt x="1503913" y="10898"/>
                </a:lnTo>
                <a:lnTo>
                  <a:pt x="1545689" y="9942"/>
                </a:lnTo>
                <a:lnTo>
                  <a:pt x="1587464" y="8986"/>
                </a:lnTo>
                <a:lnTo>
                  <a:pt x="1629239" y="8222"/>
                </a:lnTo>
                <a:lnTo>
                  <a:pt x="1671015" y="7648"/>
                </a:lnTo>
                <a:lnTo>
                  <a:pt x="1712790" y="6883"/>
                </a:lnTo>
                <a:lnTo>
                  <a:pt x="1754565" y="6310"/>
                </a:lnTo>
                <a:lnTo>
                  <a:pt x="1796341" y="5736"/>
                </a:lnTo>
                <a:lnTo>
                  <a:pt x="1838116" y="5163"/>
                </a:lnTo>
                <a:lnTo>
                  <a:pt x="1879892" y="4780"/>
                </a:lnTo>
                <a:lnTo>
                  <a:pt x="1921667" y="4398"/>
                </a:lnTo>
                <a:lnTo>
                  <a:pt x="1963442" y="4015"/>
                </a:lnTo>
                <a:lnTo>
                  <a:pt x="2005218" y="3633"/>
                </a:lnTo>
                <a:lnTo>
                  <a:pt x="2046993" y="3251"/>
                </a:lnTo>
                <a:lnTo>
                  <a:pt x="2088769" y="3059"/>
                </a:lnTo>
                <a:lnTo>
                  <a:pt x="2130544" y="2868"/>
                </a:lnTo>
                <a:lnTo>
                  <a:pt x="2172319" y="2486"/>
                </a:lnTo>
                <a:lnTo>
                  <a:pt x="2214095" y="2295"/>
                </a:lnTo>
                <a:lnTo>
                  <a:pt x="2255870" y="2104"/>
                </a:lnTo>
                <a:lnTo>
                  <a:pt x="2297645" y="1912"/>
                </a:lnTo>
                <a:lnTo>
                  <a:pt x="2339421" y="1721"/>
                </a:lnTo>
                <a:lnTo>
                  <a:pt x="2381196" y="1530"/>
                </a:lnTo>
                <a:lnTo>
                  <a:pt x="2422972" y="1530"/>
                </a:lnTo>
                <a:lnTo>
                  <a:pt x="2464747" y="1339"/>
                </a:lnTo>
                <a:lnTo>
                  <a:pt x="2506522" y="1148"/>
                </a:lnTo>
                <a:lnTo>
                  <a:pt x="2548298" y="1148"/>
                </a:lnTo>
                <a:lnTo>
                  <a:pt x="2590073" y="956"/>
                </a:lnTo>
                <a:lnTo>
                  <a:pt x="2631848" y="956"/>
                </a:lnTo>
                <a:lnTo>
                  <a:pt x="2673624" y="765"/>
                </a:lnTo>
                <a:lnTo>
                  <a:pt x="2715399" y="765"/>
                </a:lnTo>
                <a:lnTo>
                  <a:pt x="2757175" y="765"/>
                </a:lnTo>
                <a:lnTo>
                  <a:pt x="2798950" y="574"/>
                </a:lnTo>
                <a:lnTo>
                  <a:pt x="2840725" y="574"/>
                </a:lnTo>
                <a:lnTo>
                  <a:pt x="2882501" y="574"/>
                </a:lnTo>
                <a:lnTo>
                  <a:pt x="2924276" y="574"/>
                </a:lnTo>
                <a:lnTo>
                  <a:pt x="2966051" y="383"/>
                </a:lnTo>
                <a:lnTo>
                  <a:pt x="3007827" y="383"/>
                </a:lnTo>
                <a:lnTo>
                  <a:pt x="3049602" y="383"/>
                </a:lnTo>
                <a:lnTo>
                  <a:pt x="3091378" y="383"/>
                </a:lnTo>
                <a:lnTo>
                  <a:pt x="3133153" y="383"/>
                </a:lnTo>
                <a:lnTo>
                  <a:pt x="3174928" y="192"/>
                </a:lnTo>
                <a:lnTo>
                  <a:pt x="3216704" y="192"/>
                </a:lnTo>
                <a:lnTo>
                  <a:pt x="3258479" y="192"/>
                </a:lnTo>
                <a:lnTo>
                  <a:pt x="3300255" y="192"/>
                </a:lnTo>
                <a:lnTo>
                  <a:pt x="3342030" y="192"/>
                </a:lnTo>
                <a:lnTo>
                  <a:pt x="3383805" y="192"/>
                </a:lnTo>
                <a:lnTo>
                  <a:pt x="3425581" y="192"/>
                </a:lnTo>
                <a:lnTo>
                  <a:pt x="3467356" y="192"/>
                </a:lnTo>
                <a:lnTo>
                  <a:pt x="3509131" y="192"/>
                </a:lnTo>
                <a:lnTo>
                  <a:pt x="3550907" y="192"/>
                </a:lnTo>
                <a:lnTo>
                  <a:pt x="3592682" y="192"/>
                </a:lnTo>
                <a:lnTo>
                  <a:pt x="3634458" y="192"/>
                </a:lnTo>
                <a:lnTo>
                  <a:pt x="3676233" y="192"/>
                </a:lnTo>
                <a:lnTo>
                  <a:pt x="3718008" y="0"/>
                </a:lnTo>
                <a:lnTo>
                  <a:pt x="3759784" y="0"/>
                </a:lnTo>
                <a:lnTo>
                  <a:pt x="3801559" y="0"/>
                </a:lnTo>
                <a:lnTo>
                  <a:pt x="3843334" y="0"/>
                </a:lnTo>
                <a:lnTo>
                  <a:pt x="3885110" y="0"/>
                </a:lnTo>
                <a:lnTo>
                  <a:pt x="3926885" y="0"/>
                </a:lnTo>
                <a:lnTo>
                  <a:pt x="3968661" y="0"/>
                </a:lnTo>
                <a:lnTo>
                  <a:pt x="4010436" y="0"/>
                </a:lnTo>
                <a:lnTo>
                  <a:pt x="4052211" y="0"/>
                </a:lnTo>
                <a:lnTo>
                  <a:pt x="4093987" y="0"/>
                </a:lnTo>
                <a:lnTo>
                  <a:pt x="4135762" y="0"/>
                </a:lnTo>
                <a:lnTo>
                  <a:pt x="4177538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346434" y="2645109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346434" y="3983458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08776" y="5321807"/>
            <a:ext cx="5413248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equilíbrio chega com pouco produto: K = 0,15 ÷ 0,85 ≈ 0,18. Concentrações constantes, não iguais.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EQUILÍBRIO DINÂMICO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sabemos que a reação não parou?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6420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Prepara-se a mistura H₂ + I₂ </a:t>
            </a:r>
            <a:r>
              <a:rPr sz="22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 2 HI e espera-se o equilíbrio: as concentrações ficam constantes.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71170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693416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Adiciona-se um pouco de iodo radioativo (¹³¹I₂). As concentrações não mudam.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44322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424936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Pouco depois, aparece radioatividade nas moléculas de HI: os átomos de iodo continuam trocando de molécula.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773168"/>
            <a:ext cx="11055096" cy="1296924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520" y="519303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4864607"/>
            <a:ext cx="10140696" cy="1114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Equilíbrios físicos também são dinâmicos: num frasco fechado, a água evapora e condensa na mesma velocidade; numa solução saturada, cristais se dissolvem enquanto outros se formam.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A constante de equilíbrio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Kc, Kp e o quociente de reação Q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CONSTANTE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lei da ação das massas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55448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4630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0" i="0">
                <a:solidFill>
                  <a:srgbClr val="11263A"/>
                </a:solidFill>
                <a:latin typeface="Cambria"/>
              </a:rPr>
              <a:t>a A + b B ⇌ c C + d D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K</a:t>
            </a:r>
            <a:r>
              <a:rPr sz="3200" b="1" i="0" baseline="-25000">
                <a:solidFill>
                  <a:srgbClr val="11263A"/>
                </a:solidFill>
                <a:latin typeface="Cambria"/>
              </a:rPr>
              <a:t>c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= [C]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c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· [D]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d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 ÷  ([A]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a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· [B]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b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355848"/>
            <a:ext cx="3538728" cy="20574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096" y="352043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3474720"/>
            <a:ext cx="2651760" cy="6858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Produtos em cima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224528"/>
            <a:ext cx="3108960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Produtos no numerador; reagentes no denominador. Concentrações em mol/L.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5112" y="3355848"/>
            <a:ext cx="3538728" cy="20574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26280" y="352043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2352" y="3474720"/>
            <a:ext cx="2651760" cy="6858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Coeficiente vira expoente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3712" y="4224528"/>
            <a:ext cx="3108960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Cada concentração é elevada ao seu coeficiente na equação balanceada.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3355848"/>
            <a:ext cx="3538728" cy="20574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464" y="352043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0536" y="3474720"/>
            <a:ext cx="2651760" cy="6858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Sólido e líquido puro não entram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6" y="4224528"/>
            <a:ext cx="3108960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Sua “concentração” é constante. Água solvente também fica de fora.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59552"/>
            <a:ext cx="11055096" cy="71323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1520" y="5687568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53312" y="5650992"/>
            <a:ext cx="10140696" cy="53035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Guldberg e Waage (1864): essa razão dá sempre o mesmo valor a uma dada temperatura.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CONSTANTE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Montando a expressão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29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206240"/>
                <a:gridCol w="2734056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Expressão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Repare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729487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N₂(g) + 3 H₂(g)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2 NH₃(g)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Kc = [NH₃]² / ([N₂]·[H₂]³)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expoentes = coeficientes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H₂(g) + I₂(g)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2 HI(g)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Kc = [HI]² / ([H₂]·[I₂])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Δn = 0: Kp = Kc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CaCO₃(s)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CaO(s) + CO₂(g)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Kc = [CO₂]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sólidos ficam fora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C(s) + H₂O(g)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CO(g) + H₂(g)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Kc = [CO]·[H₂] / [H₂O]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vapor de água entra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Fe³⁺ + SCN⁻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FeSCN²⁺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Kc = [FeSCN²⁺] / ([Fe³⁺]·[SCN⁻])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equilíbrio em solução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29487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AgCl(s) </a:t>
                      </a:r>
                      <a:r>
                        <a:rPr sz="20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000" b="1" i="0">
                          <a:solidFill>
                            <a:srgbClr val="11263A"/>
                          </a:solidFill>
                          <a:latin typeface="Cambria"/>
                        </a:rPr>
                        <a:t> Ag⁺(aq) + Cl⁻(aq)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Kps = [Ag⁺]·[Cl⁻]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é o produto de solubilidade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CONSTANTE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o valor de K diz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K </a:t>
            </a:r>
            <a:r>
              <a:rPr sz="1800" b="0" i="0">
                <a:solidFill>
                  <a:srgbClr val="1C7C48"/>
                </a:solidFill>
                <a:latin typeface="Cambria"/>
              </a:rPr>
              <a:t>≫</a:t>
            </a:r>
            <a:r>
              <a:rPr sz="1800" b="1" i="0">
                <a:solidFill>
                  <a:srgbClr val="1C7C48"/>
                </a:solidFill>
                <a:latin typeface="Calibri"/>
              </a:rPr>
              <a:t>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Muito produto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825496"/>
            <a:ext cx="3108960" cy="1828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reação é praticamente completa. Ex.: 2 H₂ + O₂ </a:t>
            </a:r>
            <a:r>
              <a:rPr sz="20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 2 H₂O, K ≈ 10⁸⁰ a 25 °C.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5112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25112" y="1618488"/>
            <a:ext cx="3538728" cy="109728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K ≈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Tudo comparável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3712" y="2825496"/>
            <a:ext cx="3108960" cy="1828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Reagentes e produtos em quantidades parecidas. Ex.: CO + H₂O </a:t>
            </a:r>
            <a:r>
              <a:rPr sz="20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 CO₂ + H₂, K ≈ 1 perto de 800 °C.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83296" y="161848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1896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K </a:t>
            </a:r>
            <a:r>
              <a:rPr sz="1800" b="0" i="0">
                <a:solidFill>
                  <a:srgbClr val="C2410C"/>
                </a:solidFill>
                <a:latin typeface="Cambria"/>
              </a:rPr>
              <a:t>≪</a:t>
            </a:r>
            <a:r>
              <a:rPr sz="1800" b="1" i="0">
                <a:solidFill>
                  <a:srgbClr val="C2410C"/>
                </a:solidFill>
                <a:latin typeface="Calibri"/>
              </a:rPr>
              <a:t>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6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Muito reagente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1896" y="2825496"/>
            <a:ext cx="3108960" cy="1828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Quase nada reage. Ex.: N₂ + O₂ </a:t>
            </a:r>
            <a:r>
              <a:rPr sz="20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 2 NO, K ≈ 10⁻³⁰ a 25 °C.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0017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1520" y="52511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509320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K diz até onde a reação vai, não com que rapidez. A mistura de H₂ e O₂ (K ≈ 10⁸⁰) fica anos parada sem uma faísca.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CONSTANTE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Valores reais de 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1188720"/>
                <a:gridCol w="2743200"/>
                <a:gridCol w="20025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Temperatura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N₂(g) + O₂(g)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NO(g)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≈ 4 × 10⁻³¹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AgCl(s)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Ag⁺(aq) + Cl⁻(aq)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Kps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10⁻¹⁰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CH₃COOH(aq)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H⁺(aq) + CH₃COO⁻(aq)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N₂(g) + 3 H₂(g)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NH₃(g)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Kp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1,45 × 10⁻⁵ atm⁻²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500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N₂O₄(g)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NO₂(g)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4,6 × 10⁻³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H₂(g) + I₂(g)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HI(g)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≈ 50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448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2 SO₂(g) + O₂(g)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SO₃(g)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2,8 × 10²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727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N₂(g) + 3 H₂(g)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NH₃(g)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≈ 3,5 × 10⁸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2 H₂(g) + O₂(g) </a:t>
                      </a:r>
                      <a:r>
                        <a:rPr sz="19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1900" b="1" i="0">
                          <a:solidFill>
                            <a:srgbClr val="11263A"/>
                          </a:solidFill>
                          <a:latin typeface="Cambria"/>
                        </a:rPr>
                        <a:t> 2 H₂O(g)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Kp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≈ 10⁸⁰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CONSTANTE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 muda quando a equação muda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72768"/>
          <a:ext cx="11055096" cy="2997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2011680"/>
                <a:gridCol w="5934456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O que se faz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Regra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Exemplo com N₂ + 3 H₂ </a:t>
                      </a:r>
                      <a:r>
                        <a:rPr sz="1600" b="0" i="0">
                          <a:solidFill>
                            <a:srgbClr val="FFFFFF"/>
                          </a:solidFill>
                          <a:latin typeface="Cambria"/>
                        </a:rPr>
                        <a:t>⇌</a:t>
                      </a:r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 2 NH₃, Kc = 0,060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Inverter a 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K' = 1 / K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NH₃ ⇌ N₂ + 3 H₂:  K' = 1/0,060 ≈ 16,7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Dividir os coeficientes por 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K' = √K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½ N₂ + 3/2 H₂ ⇌ NH₃:  K' = √0,060 ≈ 0,24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729487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Multiplicar os coeficientes por 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K' = Kⁿ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a constante é elevada a 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Somar duas equações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K' = K₁ · K₂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as constantes se multiplicam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66928" y="491032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51597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500176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K só muda com a temperatura. Concentração, pressão e catalisador não mudam K: o sistema volta ao mesmo valor.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KP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Kp: a constante em pressões parciais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7373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645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p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= p(C)</a:t>
            </a:r>
            <a:r>
              <a:rPr sz="3000" b="1" i="0" baseline="30000">
                <a:solidFill>
                  <a:srgbClr val="11263A"/>
                </a:solidFill>
                <a:latin typeface="Cambria"/>
              </a:rPr>
              <a:t>c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· p(D)</a:t>
            </a:r>
            <a:r>
              <a:rPr sz="3000" b="1" i="0" baseline="30000">
                <a:solidFill>
                  <a:srgbClr val="11263A"/>
                </a:solidFill>
                <a:latin typeface="Cambria"/>
              </a:rPr>
              <a:t>d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 ÷  (p(A)</a:t>
            </a:r>
            <a:r>
              <a:rPr sz="3000" b="1" i="0" baseline="30000">
                <a:solidFill>
                  <a:srgbClr val="11263A"/>
                </a:solidFill>
                <a:latin typeface="Cambria"/>
              </a:rPr>
              <a:t>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· p(B)</a:t>
            </a:r>
            <a:r>
              <a:rPr sz="3000" b="1" i="0" baseline="30000">
                <a:solidFill>
                  <a:srgbClr val="11263A"/>
                </a:solidFill>
                <a:latin typeface="Cambria"/>
              </a:rPr>
              <a:t>b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)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K</a:t>
            </a:r>
            <a:r>
              <a:rPr sz="3200" b="1" i="0" baseline="-25000">
                <a:solidFill>
                  <a:srgbClr val="11263A"/>
                </a:solidFill>
                <a:latin typeface="Cambria"/>
              </a:rPr>
              <a:t>p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= K</a:t>
            </a:r>
            <a:r>
              <a:rPr sz="3200" b="1" i="0" baseline="-25000">
                <a:solidFill>
                  <a:srgbClr val="11263A"/>
                </a:solidFill>
                <a:latin typeface="Cambria"/>
              </a:rPr>
              <a:t>c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· (R · T)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Δn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6941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675887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R = 0,082 atm·L·mol⁻¹·K⁻¹ e T em kelvin (T = t + 273).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43799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43616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Δn = mols de gás dos produtos − mols de gás dos reagentes. Se Δn = 0, Kp = Kc.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50657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50474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Pressão parcial: p = x · P(total), em que x é a fração em mols do gás.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KP · EXEMPLO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 e a conversão para Kc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A 25 °C, uma mistura de N₂O₄ e NO₂ em equilíbrio tem p(N₂O₄) = 0,80 atm e p(NO₂) = 0,30 atm. Calcule Kp e, em seguida, Kc (R = 0,082 atm·L·mol⁻¹·K⁻¹).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KP · EXEMPLO 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 e a conversão para Kc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p(N₂O₄) = 0,80 atm  ·  p(NO₂) = 0,30 atm  ·  T = 25 + 273 = 298 K  ·  Δn = 2 − 1 =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Kp = p(NO₂)² / p(N₂O₄)   ·   Kp = Kc · (RT)</a:t>
            </a:r>
            <a:r>
              <a:rPr sz="2600" b="1" i="0" baseline="30000">
                <a:solidFill>
                  <a:srgbClr val="11263A"/>
                </a:solidFill>
                <a:latin typeface="Cambria"/>
              </a:rPr>
              <a:t>Δn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Kp = (0,30)² ÷ 0,80 = 0,090 ÷ 0,80 = 0,11 atm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Kc = Kp ÷ (RT)¹ = 0,1125 ÷ (0,082 × 298) = 0,1125 ÷ 24,4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Kp ≈ 0,11 atm   ·   Kc ≈ 4,6 × 10⁻³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Δn conta só os gases: mols de gás dos produtos menos os dos reagentes. Se Δn = 0, Kp = Kc.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QUOCIENTE DE REAÇÃO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 × K: para que lado a reação vai?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Q &lt; 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Falta produto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82549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reação direta predomina (→) até Q subir e alcançar 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5112" y="161848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25112" y="161848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Q = 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Equilíbrio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3712" y="282549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As duas velocidades são iguais. Nada muda nas concentrações.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161848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83296" y="161848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1896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Q &gt; 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6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Sobra produto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1896" y="282549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reação inversa predomina (←) até Q baixar a 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68172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1520" y="493115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77316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Q tem a mesma expressão de K, mas com as concentrações de qualquer momento — não só as do equilíbrio.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Q × K · EXEMPLO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 × K: para que lado a reação vai?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757171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757171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75717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A 448 °C, Kc = 50 para H₂(g) + I₂(g)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 2 HI(g). Uma mistura tem [H₂] = 0,10 mol/L, [I₂] = 0,20 mol/L e [HI] = 0,50 mol/L. Ela está em equilíbrio? Se não, para que lado reage?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Q × K · EXEMPLO 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 × K: para que lado a reação vai?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[H₂] = 0,10  ·  [I₂] = 0,20  ·  [HI] = 0,50 mol/L  ·  Kc = 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1083564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108356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Q = [HI]² / ([H₂] · [I₂])   (mesma expressão de K, com as concentrações do momento)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64007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Q = (0,50)² ÷ (0,10 × 0,20) = 0,25 ÷ 0,020 = 12,5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16471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16471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Q = 12,5 &lt; K = 50: não está em equilíbrio; forma mais HI (reação direta)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Q &lt; K: falta produto, a reação anda para a direita. Q &gt; K: sobra produto, anda para a esquerda. Q = K: equilíbrio.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DE EQUILÍBRIO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quadro início – reage –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21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3677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18488"/>
            <a:ext cx="5166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Escreva a equação balanceada e a expressão de K.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5252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506980"/>
            <a:ext cx="51663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Converta as quantidades para mol/L (n ÷ V).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470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28772"/>
            <a:ext cx="5166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Monte o quadro: início, reage / forma (com x e os coeficientes) e equilíbrio.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0355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017264"/>
            <a:ext cx="51663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Substitua na expressão de K e resolva para x.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465734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4639056"/>
            <a:ext cx="516636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Confira: nenhuma concentração pode dar negativa.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720840" y="1847088"/>
          <a:ext cx="4901184" cy="243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069848"/>
                <a:gridCol w="1069848"/>
                <a:gridCol w="1069848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bB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cC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Início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a₀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b₀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29487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Reage / forma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−a·x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−b·x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+c·x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a₀ − a·x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b₀ − b·x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c·x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Kc a partir do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Num frasco fechado de 2,0 L a 25 °C, a mistura em equilíbrio contém 0,40 mol de N₂O₄ e 0,060 mol de NO₂. Calcule Kc para N₂O₄(g)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 2 NO₂(g).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Kc a partir do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 = 2,0 L  ·  n(N₂O₄) = 0,40 mol  ·  n(NO₂) = 0,060 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Kc = [NO₂]² / [N₂O₄]   ·   [X] = n /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[N₂O₄] = 0,40 ÷ 2,0 = 0,20 mol/L   ·   [NO₂] = 0,060 ÷ 2,0 = 0,030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Kc = (0,030)² ÷ 0,20 = 9,0 × 10⁻⁴ ÷ 0,20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Kc = 4,5 × 10⁻³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coeficiente 2 vira expoente. K &lt; 1: no equilíbrio predomina o N₂O₄ (o reagente).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quadro início–reage–equilíbrio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757171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757171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75717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Colocam-se 1,0 mol de H₂ e 1,0 mol de I₂ num recipiente de 1,0 L a 450 °C. Use Kc = 49 para H₂(g) + I₂(g)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 2 HI(g). Calcule as concentrações no equilíbrio.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quadro início–reage–equilíbrio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[H₂]₀ = [I₂]₀ = 1,0 mol/L  ·  [HI]₀ = 0  ·  Kc = 49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41247" y="2373630"/>
          <a:ext cx="71780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600200"/>
                <a:gridCol w="1600200"/>
                <a:gridCol w="16002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I₂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HI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Início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Reage / forma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−x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−x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+2x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1,0 − 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1,0 − 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4403598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4403598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Kc = [HI]² / ([H₂] · [I₂])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5283708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49 = (2x)² ÷ (1,0 − x)²   →   raiz dos dois lados:   7 = 2x ÷ (1,0 − x)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quadro início–reage–equilíbrio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7 − 7x = 2x   →   9x = 7   →   x = 0,78 mol/L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1569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1569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[HI] = 1,56 mol/L   ·   [H₂] = [I₂] = 0,22 mol/L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 variação segue os coeficientes (−x, −x, +2x). Quando os dois lados são quadrados perfeitos, tire a raiz em vez de resolver a equação do 2º grau.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Grau de equilíbrio (α)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Aquece-se 1,0 mol de PCl₅ num frasco de 2,0 L. No equilíbrio, 40% do PCl₅ se decompôs: PCl₅(g)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 PCl₃(g) + Cl₂(g). Calcule Kc.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Grau de equilíbrio (α)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[PCl₅]₀ = 1,0 ÷ 2,0 = 0,50 mol/L  ·  α = 40% = 0,40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reage = α × início   ·   Kc = [PCl₃] · [Cl₂] / [PCl₅]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253740"/>
          <a:ext cx="71780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600200"/>
                <a:gridCol w="1600200"/>
                <a:gridCol w="160020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PCl₅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PCl₃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Cl₂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Início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0,50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Reage / forma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−0,20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+0,20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+0,20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0,30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0,20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0,20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CÁLCULOS · EXEMPLO 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Grau de equilíbrio (α)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Kc = (0,20 × 0,20) ÷ 0,30 = 0,040 ÷ 0,30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1569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1569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Kc ≈ 0,13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grau de equilíbrio α é a fração do reagente que reagiu até o equilíbrio: reage = 0,40 × 0,50 = 0,20 mol/L.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Princípio de Le Chatelier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O sistema reage para atenuar a perturbação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princípio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18221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66420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Quando uma perturbação atinge um sistema em equilíbrio, ele se desloca no sentido que a atenua, até um novo equilíbrio. (Le Chatelier, 1884)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15768"/>
            <a:ext cx="5413248" cy="15087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2715768"/>
            <a:ext cx="109728" cy="150876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2825496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Concentração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3310127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+ reagente ou − produto → direita.
+ produto → esquerda.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8776" y="2715768"/>
            <a:ext cx="5413248" cy="15087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08776" y="2715768"/>
            <a:ext cx="109728" cy="150876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28816" y="2825496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Pressão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8816" y="3310127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Comprimir → lado com menos mols de gás.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407408"/>
            <a:ext cx="5413248" cy="15087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407408"/>
            <a:ext cx="109728" cy="1508760"/>
          </a:xfrm>
          <a:prstGeom prst="rect">
            <a:avLst/>
          </a:prstGeom>
          <a:solidFill>
            <a:srgbClr val="D633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" y="4517136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Temperatura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500176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Aquecer → sentido endotérmico. Única que muda 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08776" y="4407408"/>
            <a:ext cx="5413248" cy="15087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08776" y="4407408"/>
            <a:ext cx="109728" cy="1508760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28816" y="4517136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Catalisador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28816" y="500176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Não desloca: só chega mais depressa.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Concentração: adicionando H₂ em H₂ + I₂ </a:t>
            </a:r>
            <a:r>
              <a:rPr sz="38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3800" b="1" i="0">
                <a:solidFill>
                  <a:srgbClr val="11263A"/>
                </a:solidFill>
                <a:latin typeface="Cambria"/>
              </a:rPr>
              <a:t> 2 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35607" y="1847088"/>
            <a:ext cx="0" cy="342900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435607" y="5276088"/>
            <a:ext cx="4806951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572768"/>
            <a:ext cx="60350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concentração (mol/L)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5038" y="566013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 (min)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400403" y="1984248"/>
            <a:ext cx="0" cy="329184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51763" y="5349240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 = 5 min</a:t>
            </a:r>
          </a:p>
        </p:txBody>
      </p:sp>
      <p:sp>
        <p:nvSpPr>
          <p:cNvPr id="12" name="Freeform 11"/>
          <p:cNvSpPr/>
          <p:nvPr/>
        </p:nvSpPr>
        <p:spPr>
          <a:xfrm>
            <a:off x="1435607" y="2704749"/>
            <a:ext cx="4715511" cy="513939"/>
          </a:xfrm>
          <a:custGeom>
            <a:avLst/>
            <a:gdLst/>
            <a:ahLst/>
            <a:cxnLst/>
            <a:rect l="l" t="t" r="r" b="b"/>
            <a:pathLst>
              <a:path w="4715511" h="513939">
                <a:moveTo>
                  <a:pt x="0" y="513939"/>
                </a:moveTo>
                <a:lnTo>
                  <a:pt x="39296" y="513939"/>
                </a:lnTo>
                <a:lnTo>
                  <a:pt x="78592" y="513939"/>
                </a:lnTo>
                <a:lnTo>
                  <a:pt x="117888" y="513939"/>
                </a:lnTo>
                <a:lnTo>
                  <a:pt x="157184" y="513939"/>
                </a:lnTo>
                <a:lnTo>
                  <a:pt x="196480" y="513939"/>
                </a:lnTo>
                <a:lnTo>
                  <a:pt x="235776" y="513939"/>
                </a:lnTo>
                <a:lnTo>
                  <a:pt x="275072" y="513939"/>
                </a:lnTo>
                <a:lnTo>
                  <a:pt x="314368" y="513939"/>
                </a:lnTo>
                <a:lnTo>
                  <a:pt x="353664" y="513939"/>
                </a:lnTo>
                <a:lnTo>
                  <a:pt x="392960" y="513939"/>
                </a:lnTo>
                <a:lnTo>
                  <a:pt x="432256" y="513939"/>
                </a:lnTo>
                <a:lnTo>
                  <a:pt x="471551" y="513939"/>
                </a:lnTo>
                <a:lnTo>
                  <a:pt x="510847" y="513939"/>
                </a:lnTo>
                <a:lnTo>
                  <a:pt x="550143" y="513939"/>
                </a:lnTo>
                <a:lnTo>
                  <a:pt x="589439" y="513939"/>
                </a:lnTo>
                <a:lnTo>
                  <a:pt x="628735" y="513939"/>
                </a:lnTo>
                <a:lnTo>
                  <a:pt x="668031" y="513939"/>
                </a:lnTo>
                <a:lnTo>
                  <a:pt x="707327" y="513939"/>
                </a:lnTo>
                <a:lnTo>
                  <a:pt x="746623" y="513939"/>
                </a:lnTo>
                <a:lnTo>
                  <a:pt x="785919" y="513939"/>
                </a:lnTo>
                <a:lnTo>
                  <a:pt x="825215" y="513939"/>
                </a:lnTo>
                <a:lnTo>
                  <a:pt x="864511" y="513939"/>
                </a:lnTo>
                <a:lnTo>
                  <a:pt x="903807" y="513939"/>
                </a:lnTo>
                <a:lnTo>
                  <a:pt x="943103" y="513939"/>
                </a:lnTo>
                <a:lnTo>
                  <a:pt x="982398" y="513939"/>
                </a:lnTo>
                <a:lnTo>
                  <a:pt x="1021694" y="513939"/>
                </a:lnTo>
                <a:lnTo>
                  <a:pt x="1060990" y="513939"/>
                </a:lnTo>
                <a:lnTo>
                  <a:pt x="1100286" y="513939"/>
                </a:lnTo>
                <a:lnTo>
                  <a:pt x="1139582" y="513939"/>
                </a:lnTo>
                <a:lnTo>
                  <a:pt x="1178878" y="513939"/>
                </a:lnTo>
                <a:lnTo>
                  <a:pt x="1218174" y="513939"/>
                </a:lnTo>
                <a:lnTo>
                  <a:pt x="1257470" y="513939"/>
                </a:lnTo>
                <a:lnTo>
                  <a:pt x="1296766" y="513939"/>
                </a:lnTo>
                <a:lnTo>
                  <a:pt x="1336062" y="513939"/>
                </a:lnTo>
                <a:lnTo>
                  <a:pt x="1375358" y="513939"/>
                </a:lnTo>
                <a:lnTo>
                  <a:pt x="1414654" y="513939"/>
                </a:lnTo>
                <a:lnTo>
                  <a:pt x="1453949" y="513939"/>
                </a:lnTo>
                <a:lnTo>
                  <a:pt x="1493245" y="513939"/>
                </a:lnTo>
                <a:lnTo>
                  <a:pt x="1532541" y="513939"/>
                </a:lnTo>
                <a:lnTo>
                  <a:pt x="1571837" y="513939"/>
                </a:lnTo>
                <a:lnTo>
                  <a:pt x="1611133" y="513939"/>
                </a:lnTo>
                <a:lnTo>
                  <a:pt x="1650429" y="513939"/>
                </a:lnTo>
                <a:lnTo>
                  <a:pt x="1689725" y="513939"/>
                </a:lnTo>
                <a:lnTo>
                  <a:pt x="1729021" y="513939"/>
                </a:lnTo>
                <a:lnTo>
                  <a:pt x="1768317" y="513939"/>
                </a:lnTo>
                <a:lnTo>
                  <a:pt x="1807613" y="513939"/>
                </a:lnTo>
                <a:lnTo>
                  <a:pt x="1846909" y="513939"/>
                </a:lnTo>
                <a:lnTo>
                  <a:pt x="1886205" y="513939"/>
                </a:lnTo>
                <a:lnTo>
                  <a:pt x="1925500" y="513939"/>
                </a:lnTo>
                <a:lnTo>
                  <a:pt x="1964757" y="513939"/>
                </a:lnTo>
                <a:lnTo>
                  <a:pt x="1964796" y="513939"/>
                </a:lnTo>
                <a:lnTo>
                  <a:pt x="2004092" y="464972"/>
                </a:lnTo>
                <a:lnTo>
                  <a:pt x="2043388" y="420738"/>
                </a:lnTo>
                <a:lnTo>
                  <a:pt x="2082684" y="380619"/>
                </a:lnTo>
                <a:lnTo>
                  <a:pt x="2121980" y="344409"/>
                </a:lnTo>
                <a:lnTo>
                  <a:pt x="2161276" y="311490"/>
                </a:lnTo>
                <a:lnTo>
                  <a:pt x="2200572" y="281864"/>
                </a:lnTo>
                <a:lnTo>
                  <a:pt x="2239868" y="254912"/>
                </a:lnTo>
                <a:lnTo>
                  <a:pt x="2279164" y="230635"/>
                </a:lnTo>
                <a:lnTo>
                  <a:pt x="2318460" y="208620"/>
                </a:lnTo>
                <a:lnTo>
                  <a:pt x="2357756" y="188869"/>
                </a:lnTo>
                <a:lnTo>
                  <a:pt x="2397051" y="170764"/>
                </a:lnTo>
                <a:lnTo>
                  <a:pt x="2436347" y="154511"/>
                </a:lnTo>
                <a:lnTo>
                  <a:pt x="2475643" y="139697"/>
                </a:lnTo>
                <a:lnTo>
                  <a:pt x="2514939" y="126324"/>
                </a:lnTo>
                <a:lnTo>
                  <a:pt x="2554235" y="114391"/>
                </a:lnTo>
                <a:lnTo>
                  <a:pt x="2593531" y="103487"/>
                </a:lnTo>
                <a:lnTo>
                  <a:pt x="2632827" y="93612"/>
                </a:lnTo>
                <a:lnTo>
                  <a:pt x="2672123" y="84559"/>
                </a:lnTo>
                <a:lnTo>
                  <a:pt x="2711419" y="76535"/>
                </a:lnTo>
                <a:lnTo>
                  <a:pt x="2750715" y="69129"/>
                </a:lnTo>
                <a:lnTo>
                  <a:pt x="2790011" y="62545"/>
                </a:lnTo>
                <a:lnTo>
                  <a:pt x="2829307" y="56578"/>
                </a:lnTo>
                <a:lnTo>
                  <a:pt x="2868602" y="51229"/>
                </a:lnTo>
                <a:lnTo>
                  <a:pt x="2907898" y="46291"/>
                </a:lnTo>
                <a:lnTo>
                  <a:pt x="2947194" y="41765"/>
                </a:lnTo>
                <a:lnTo>
                  <a:pt x="2986490" y="37856"/>
                </a:lnTo>
                <a:lnTo>
                  <a:pt x="3025786" y="34153"/>
                </a:lnTo>
                <a:lnTo>
                  <a:pt x="3065082" y="30861"/>
                </a:lnTo>
                <a:lnTo>
                  <a:pt x="3104378" y="27981"/>
                </a:lnTo>
                <a:lnTo>
                  <a:pt x="3143674" y="25100"/>
                </a:lnTo>
                <a:lnTo>
                  <a:pt x="3182970" y="22837"/>
                </a:lnTo>
                <a:lnTo>
                  <a:pt x="3222266" y="20574"/>
                </a:lnTo>
                <a:lnTo>
                  <a:pt x="3261562" y="18517"/>
                </a:lnTo>
                <a:lnTo>
                  <a:pt x="3300858" y="16665"/>
                </a:lnTo>
                <a:lnTo>
                  <a:pt x="3340153" y="15019"/>
                </a:lnTo>
                <a:lnTo>
                  <a:pt x="3379449" y="13579"/>
                </a:lnTo>
                <a:lnTo>
                  <a:pt x="3418745" y="12344"/>
                </a:lnTo>
                <a:lnTo>
                  <a:pt x="3458041" y="11110"/>
                </a:lnTo>
                <a:lnTo>
                  <a:pt x="3497337" y="10081"/>
                </a:lnTo>
                <a:lnTo>
                  <a:pt x="3536633" y="9053"/>
                </a:lnTo>
                <a:lnTo>
                  <a:pt x="3575929" y="8024"/>
                </a:lnTo>
                <a:lnTo>
                  <a:pt x="3615225" y="7201"/>
                </a:lnTo>
                <a:lnTo>
                  <a:pt x="3654521" y="6584"/>
                </a:lnTo>
                <a:lnTo>
                  <a:pt x="3693817" y="5966"/>
                </a:lnTo>
                <a:lnTo>
                  <a:pt x="3733113" y="5349"/>
                </a:lnTo>
                <a:lnTo>
                  <a:pt x="3772409" y="4732"/>
                </a:lnTo>
                <a:lnTo>
                  <a:pt x="3811704" y="4321"/>
                </a:lnTo>
                <a:lnTo>
                  <a:pt x="3851000" y="3909"/>
                </a:lnTo>
                <a:lnTo>
                  <a:pt x="3890296" y="3498"/>
                </a:lnTo>
                <a:lnTo>
                  <a:pt x="3929592" y="3086"/>
                </a:lnTo>
                <a:lnTo>
                  <a:pt x="3968888" y="2675"/>
                </a:lnTo>
                <a:lnTo>
                  <a:pt x="4008184" y="2469"/>
                </a:lnTo>
                <a:lnTo>
                  <a:pt x="4047480" y="2057"/>
                </a:lnTo>
                <a:lnTo>
                  <a:pt x="4086776" y="1852"/>
                </a:lnTo>
                <a:lnTo>
                  <a:pt x="4126072" y="1646"/>
                </a:lnTo>
                <a:lnTo>
                  <a:pt x="4165368" y="1440"/>
                </a:lnTo>
                <a:lnTo>
                  <a:pt x="4204664" y="1234"/>
                </a:lnTo>
                <a:lnTo>
                  <a:pt x="4243960" y="1234"/>
                </a:lnTo>
                <a:lnTo>
                  <a:pt x="4283255" y="1029"/>
                </a:lnTo>
                <a:lnTo>
                  <a:pt x="4322551" y="823"/>
                </a:lnTo>
                <a:lnTo>
                  <a:pt x="4361847" y="823"/>
                </a:lnTo>
                <a:lnTo>
                  <a:pt x="4401143" y="617"/>
                </a:lnTo>
                <a:lnTo>
                  <a:pt x="4440439" y="617"/>
                </a:lnTo>
                <a:lnTo>
                  <a:pt x="4479735" y="411"/>
                </a:lnTo>
                <a:lnTo>
                  <a:pt x="4519031" y="411"/>
                </a:lnTo>
                <a:lnTo>
                  <a:pt x="4558327" y="206"/>
                </a:lnTo>
                <a:lnTo>
                  <a:pt x="4597623" y="206"/>
                </a:lnTo>
                <a:lnTo>
                  <a:pt x="4636919" y="206"/>
                </a:lnTo>
                <a:lnTo>
                  <a:pt x="4676215" y="206"/>
                </a:lnTo>
                <a:lnTo>
                  <a:pt x="4715511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435607" y="3218688"/>
            <a:ext cx="4715511" cy="1645920"/>
          </a:xfrm>
          <a:custGeom>
            <a:avLst/>
            <a:gdLst/>
            <a:ahLst/>
            <a:cxnLst/>
            <a:rect l="l" t="t" r="r" b="b"/>
            <a:pathLst>
              <a:path w="4715511" h="1645920">
                <a:moveTo>
                  <a:pt x="0" y="1645920"/>
                </a:moveTo>
                <a:lnTo>
                  <a:pt x="39296" y="1645920"/>
                </a:lnTo>
                <a:lnTo>
                  <a:pt x="78592" y="1645920"/>
                </a:lnTo>
                <a:lnTo>
                  <a:pt x="117888" y="1645920"/>
                </a:lnTo>
                <a:lnTo>
                  <a:pt x="157184" y="1645920"/>
                </a:lnTo>
                <a:lnTo>
                  <a:pt x="196480" y="1645920"/>
                </a:lnTo>
                <a:lnTo>
                  <a:pt x="235776" y="1645920"/>
                </a:lnTo>
                <a:lnTo>
                  <a:pt x="275072" y="1645920"/>
                </a:lnTo>
                <a:lnTo>
                  <a:pt x="314368" y="1645920"/>
                </a:lnTo>
                <a:lnTo>
                  <a:pt x="353664" y="1645920"/>
                </a:lnTo>
                <a:lnTo>
                  <a:pt x="392960" y="1645920"/>
                </a:lnTo>
                <a:lnTo>
                  <a:pt x="432256" y="1645920"/>
                </a:lnTo>
                <a:lnTo>
                  <a:pt x="471551" y="1645920"/>
                </a:lnTo>
                <a:lnTo>
                  <a:pt x="510847" y="1645920"/>
                </a:lnTo>
                <a:lnTo>
                  <a:pt x="550143" y="1645920"/>
                </a:lnTo>
                <a:lnTo>
                  <a:pt x="589439" y="1645920"/>
                </a:lnTo>
                <a:lnTo>
                  <a:pt x="628735" y="1645920"/>
                </a:lnTo>
                <a:lnTo>
                  <a:pt x="668031" y="1645920"/>
                </a:lnTo>
                <a:lnTo>
                  <a:pt x="707327" y="1645920"/>
                </a:lnTo>
                <a:lnTo>
                  <a:pt x="746623" y="1645920"/>
                </a:lnTo>
                <a:lnTo>
                  <a:pt x="785919" y="1645920"/>
                </a:lnTo>
                <a:lnTo>
                  <a:pt x="825215" y="1645920"/>
                </a:lnTo>
                <a:lnTo>
                  <a:pt x="864511" y="1645920"/>
                </a:lnTo>
                <a:lnTo>
                  <a:pt x="903807" y="1645920"/>
                </a:lnTo>
                <a:lnTo>
                  <a:pt x="943103" y="1645920"/>
                </a:lnTo>
                <a:lnTo>
                  <a:pt x="982398" y="1645920"/>
                </a:lnTo>
                <a:lnTo>
                  <a:pt x="1021694" y="1645920"/>
                </a:lnTo>
                <a:lnTo>
                  <a:pt x="1060990" y="1645920"/>
                </a:lnTo>
                <a:lnTo>
                  <a:pt x="1100286" y="1645920"/>
                </a:lnTo>
                <a:lnTo>
                  <a:pt x="1139582" y="1645920"/>
                </a:lnTo>
                <a:lnTo>
                  <a:pt x="1178878" y="1645920"/>
                </a:lnTo>
                <a:lnTo>
                  <a:pt x="1218174" y="1645920"/>
                </a:lnTo>
                <a:lnTo>
                  <a:pt x="1257470" y="1645920"/>
                </a:lnTo>
                <a:lnTo>
                  <a:pt x="1296766" y="1645920"/>
                </a:lnTo>
                <a:lnTo>
                  <a:pt x="1336062" y="1645920"/>
                </a:lnTo>
                <a:lnTo>
                  <a:pt x="1375358" y="1645920"/>
                </a:lnTo>
                <a:lnTo>
                  <a:pt x="1414654" y="1645920"/>
                </a:lnTo>
                <a:lnTo>
                  <a:pt x="1453949" y="1645920"/>
                </a:lnTo>
                <a:lnTo>
                  <a:pt x="1493245" y="1645920"/>
                </a:lnTo>
                <a:lnTo>
                  <a:pt x="1532541" y="1645920"/>
                </a:lnTo>
                <a:lnTo>
                  <a:pt x="1571837" y="1645920"/>
                </a:lnTo>
                <a:lnTo>
                  <a:pt x="1611133" y="1645920"/>
                </a:lnTo>
                <a:lnTo>
                  <a:pt x="1650429" y="1645920"/>
                </a:lnTo>
                <a:lnTo>
                  <a:pt x="1689725" y="1645920"/>
                </a:lnTo>
                <a:lnTo>
                  <a:pt x="1729021" y="1645920"/>
                </a:lnTo>
                <a:lnTo>
                  <a:pt x="1768317" y="1645920"/>
                </a:lnTo>
                <a:lnTo>
                  <a:pt x="1807613" y="1645920"/>
                </a:lnTo>
                <a:lnTo>
                  <a:pt x="1846909" y="1645920"/>
                </a:lnTo>
                <a:lnTo>
                  <a:pt x="1886205" y="1645920"/>
                </a:lnTo>
                <a:lnTo>
                  <a:pt x="1925500" y="1645920"/>
                </a:lnTo>
                <a:lnTo>
                  <a:pt x="1964757" y="1645920"/>
                </a:lnTo>
                <a:lnTo>
                  <a:pt x="1964796" y="0"/>
                </a:lnTo>
                <a:lnTo>
                  <a:pt x="2004092" y="24483"/>
                </a:lnTo>
                <a:lnTo>
                  <a:pt x="2043388" y="46702"/>
                </a:lnTo>
                <a:lnTo>
                  <a:pt x="2082684" y="66659"/>
                </a:lnTo>
                <a:lnTo>
                  <a:pt x="2121980" y="84764"/>
                </a:lnTo>
                <a:lnTo>
                  <a:pt x="2161276" y="101224"/>
                </a:lnTo>
                <a:lnTo>
                  <a:pt x="2200572" y="116037"/>
                </a:lnTo>
                <a:lnTo>
                  <a:pt x="2239868" y="129410"/>
                </a:lnTo>
                <a:lnTo>
                  <a:pt x="2279164" y="141549"/>
                </a:lnTo>
                <a:lnTo>
                  <a:pt x="2318460" y="152659"/>
                </a:lnTo>
                <a:lnTo>
                  <a:pt x="2357756" y="162534"/>
                </a:lnTo>
                <a:lnTo>
                  <a:pt x="2397051" y="171587"/>
                </a:lnTo>
                <a:lnTo>
                  <a:pt x="2436347" y="179816"/>
                </a:lnTo>
                <a:lnTo>
                  <a:pt x="2475643" y="187017"/>
                </a:lnTo>
                <a:lnTo>
                  <a:pt x="2514939" y="193807"/>
                </a:lnTo>
                <a:lnTo>
                  <a:pt x="2554235" y="199773"/>
                </a:lnTo>
                <a:lnTo>
                  <a:pt x="2593531" y="205328"/>
                </a:lnTo>
                <a:lnTo>
                  <a:pt x="2632827" y="210266"/>
                </a:lnTo>
                <a:lnTo>
                  <a:pt x="2672123" y="214586"/>
                </a:lnTo>
                <a:lnTo>
                  <a:pt x="2711419" y="218701"/>
                </a:lnTo>
                <a:lnTo>
                  <a:pt x="2750715" y="222404"/>
                </a:lnTo>
                <a:lnTo>
                  <a:pt x="2790011" y="225696"/>
                </a:lnTo>
                <a:lnTo>
                  <a:pt x="2829307" y="228577"/>
                </a:lnTo>
                <a:lnTo>
                  <a:pt x="2868602" y="231457"/>
                </a:lnTo>
                <a:lnTo>
                  <a:pt x="2907898" y="233926"/>
                </a:lnTo>
                <a:lnTo>
                  <a:pt x="2947194" y="235983"/>
                </a:lnTo>
                <a:lnTo>
                  <a:pt x="2986490" y="238041"/>
                </a:lnTo>
                <a:lnTo>
                  <a:pt x="3025786" y="239892"/>
                </a:lnTo>
                <a:lnTo>
                  <a:pt x="3065082" y="241538"/>
                </a:lnTo>
                <a:lnTo>
                  <a:pt x="3104378" y="242978"/>
                </a:lnTo>
                <a:lnTo>
                  <a:pt x="3143674" y="244419"/>
                </a:lnTo>
                <a:lnTo>
                  <a:pt x="3182970" y="245653"/>
                </a:lnTo>
                <a:lnTo>
                  <a:pt x="3222266" y="246682"/>
                </a:lnTo>
                <a:lnTo>
                  <a:pt x="3261562" y="247710"/>
                </a:lnTo>
                <a:lnTo>
                  <a:pt x="3300858" y="248533"/>
                </a:lnTo>
                <a:lnTo>
                  <a:pt x="3340153" y="249356"/>
                </a:lnTo>
                <a:lnTo>
                  <a:pt x="3379449" y="250179"/>
                </a:lnTo>
                <a:lnTo>
                  <a:pt x="3418745" y="250797"/>
                </a:lnTo>
                <a:lnTo>
                  <a:pt x="3458041" y="251414"/>
                </a:lnTo>
                <a:lnTo>
                  <a:pt x="3497337" y="252031"/>
                </a:lnTo>
                <a:lnTo>
                  <a:pt x="3536633" y="252442"/>
                </a:lnTo>
                <a:lnTo>
                  <a:pt x="3575929" y="252854"/>
                </a:lnTo>
                <a:lnTo>
                  <a:pt x="3615225" y="253265"/>
                </a:lnTo>
                <a:lnTo>
                  <a:pt x="3654521" y="253677"/>
                </a:lnTo>
                <a:lnTo>
                  <a:pt x="3693817" y="254088"/>
                </a:lnTo>
                <a:lnTo>
                  <a:pt x="3733113" y="254294"/>
                </a:lnTo>
                <a:lnTo>
                  <a:pt x="3772409" y="254500"/>
                </a:lnTo>
                <a:lnTo>
                  <a:pt x="3811704" y="254911"/>
                </a:lnTo>
                <a:lnTo>
                  <a:pt x="3851000" y="255117"/>
                </a:lnTo>
                <a:lnTo>
                  <a:pt x="3890296" y="255323"/>
                </a:lnTo>
                <a:lnTo>
                  <a:pt x="3929592" y="255529"/>
                </a:lnTo>
                <a:lnTo>
                  <a:pt x="3968888" y="255529"/>
                </a:lnTo>
                <a:lnTo>
                  <a:pt x="4008184" y="255734"/>
                </a:lnTo>
                <a:lnTo>
                  <a:pt x="4047480" y="255940"/>
                </a:lnTo>
                <a:lnTo>
                  <a:pt x="4086776" y="255940"/>
                </a:lnTo>
                <a:lnTo>
                  <a:pt x="4126072" y="256146"/>
                </a:lnTo>
                <a:lnTo>
                  <a:pt x="4165368" y="256146"/>
                </a:lnTo>
                <a:lnTo>
                  <a:pt x="4204664" y="256352"/>
                </a:lnTo>
                <a:lnTo>
                  <a:pt x="4243960" y="256352"/>
                </a:lnTo>
                <a:lnTo>
                  <a:pt x="4283255" y="256557"/>
                </a:lnTo>
                <a:lnTo>
                  <a:pt x="4322551" y="256557"/>
                </a:lnTo>
                <a:lnTo>
                  <a:pt x="4361847" y="256557"/>
                </a:lnTo>
                <a:lnTo>
                  <a:pt x="4401143" y="256557"/>
                </a:lnTo>
                <a:lnTo>
                  <a:pt x="4440439" y="256763"/>
                </a:lnTo>
                <a:lnTo>
                  <a:pt x="4479735" y="256763"/>
                </a:lnTo>
                <a:lnTo>
                  <a:pt x="4519031" y="256763"/>
                </a:lnTo>
                <a:lnTo>
                  <a:pt x="4558327" y="256763"/>
                </a:lnTo>
                <a:lnTo>
                  <a:pt x="4597623" y="256763"/>
                </a:lnTo>
                <a:lnTo>
                  <a:pt x="4636919" y="256969"/>
                </a:lnTo>
                <a:lnTo>
                  <a:pt x="4676215" y="256969"/>
                </a:lnTo>
                <a:lnTo>
                  <a:pt x="4715511" y="256969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435607" y="4864608"/>
            <a:ext cx="4715511" cy="256969"/>
          </a:xfrm>
          <a:custGeom>
            <a:avLst/>
            <a:gdLst/>
            <a:ahLst/>
            <a:cxnLst/>
            <a:rect l="l" t="t" r="r" b="b"/>
            <a:pathLst>
              <a:path w="4715511" h="256969">
                <a:moveTo>
                  <a:pt x="0" y="0"/>
                </a:moveTo>
                <a:lnTo>
                  <a:pt x="39296" y="0"/>
                </a:lnTo>
                <a:lnTo>
                  <a:pt x="78592" y="0"/>
                </a:lnTo>
                <a:lnTo>
                  <a:pt x="117888" y="0"/>
                </a:lnTo>
                <a:lnTo>
                  <a:pt x="157184" y="0"/>
                </a:lnTo>
                <a:lnTo>
                  <a:pt x="196480" y="0"/>
                </a:lnTo>
                <a:lnTo>
                  <a:pt x="235776" y="0"/>
                </a:lnTo>
                <a:lnTo>
                  <a:pt x="275072" y="0"/>
                </a:lnTo>
                <a:lnTo>
                  <a:pt x="314368" y="0"/>
                </a:lnTo>
                <a:lnTo>
                  <a:pt x="353664" y="0"/>
                </a:lnTo>
                <a:lnTo>
                  <a:pt x="392960" y="0"/>
                </a:lnTo>
                <a:lnTo>
                  <a:pt x="432256" y="0"/>
                </a:lnTo>
                <a:lnTo>
                  <a:pt x="471551" y="0"/>
                </a:lnTo>
                <a:lnTo>
                  <a:pt x="510847" y="0"/>
                </a:lnTo>
                <a:lnTo>
                  <a:pt x="550143" y="0"/>
                </a:lnTo>
                <a:lnTo>
                  <a:pt x="589439" y="0"/>
                </a:lnTo>
                <a:lnTo>
                  <a:pt x="628735" y="0"/>
                </a:lnTo>
                <a:lnTo>
                  <a:pt x="668031" y="0"/>
                </a:lnTo>
                <a:lnTo>
                  <a:pt x="707327" y="0"/>
                </a:lnTo>
                <a:lnTo>
                  <a:pt x="746623" y="0"/>
                </a:lnTo>
                <a:lnTo>
                  <a:pt x="785919" y="0"/>
                </a:lnTo>
                <a:lnTo>
                  <a:pt x="825215" y="0"/>
                </a:lnTo>
                <a:lnTo>
                  <a:pt x="864511" y="0"/>
                </a:lnTo>
                <a:lnTo>
                  <a:pt x="903807" y="0"/>
                </a:lnTo>
                <a:lnTo>
                  <a:pt x="943103" y="0"/>
                </a:lnTo>
                <a:lnTo>
                  <a:pt x="982398" y="0"/>
                </a:lnTo>
                <a:lnTo>
                  <a:pt x="1021694" y="0"/>
                </a:lnTo>
                <a:lnTo>
                  <a:pt x="1060990" y="0"/>
                </a:lnTo>
                <a:lnTo>
                  <a:pt x="1100286" y="0"/>
                </a:lnTo>
                <a:lnTo>
                  <a:pt x="1139582" y="0"/>
                </a:lnTo>
                <a:lnTo>
                  <a:pt x="1178878" y="0"/>
                </a:lnTo>
                <a:lnTo>
                  <a:pt x="1218174" y="0"/>
                </a:lnTo>
                <a:lnTo>
                  <a:pt x="1257470" y="0"/>
                </a:lnTo>
                <a:lnTo>
                  <a:pt x="1296766" y="0"/>
                </a:lnTo>
                <a:lnTo>
                  <a:pt x="1336062" y="0"/>
                </a:lnTo>
                <a:lnTo>
                  <a:pt x="1375358" y="0"/>
                </a:lnTo>
                <a:lnTo>
                  <a:pt x="1414654" y="0"/>
                </a:lnTo>
                <a:lnTo>
                  <a:pt x="1453949" y="0"/>
                </a:lnTo>
                <a:lnTo>
                  <a:pt x="1493245" y="0"/>
                </a:lnTo>
                <a:lnTo>
                  <a:pt x="1532541" y="0"/>
                </a:lnTo>
                <a:lnTo>
                  <a:pt x="1571837" y="0"/>
                </a:lnTo>
                <a:lnTo>
                  <a:pt x="1611133" y="0"/>
                </a:lnTo>
                <a:lnTo>
                  <a:pt x="1650429" y="0"/>
                </a:lnTo>
                <a:lnTo>
                  <a:pt x="1689725" y="0"/>
                </a:lnTo>
                <a:lnTo>
                  <a:pt x="1729021" y="0"/>
                </a:lnTo>
                <a:lnTo>
                  <a:pt x="1768317" y="0"/>
                </a:lnTo>
                <a:lnTo>
                  <a:pt x="1807613" y="0"/>
                </a:lnTo>
                <a:lnTo>
                  <a:pt x="1846909" y="0"/>
                </a:lnTo>
                <a:lnTo>
                  <a:pt x="1886205" y="0"/>
                </a:lnTo>
                <a:lnTo>
                  <a:pt x="1925500" y="0"/>
                </a:lnTo>
                <a:lnTo>
                  <a:pt x="1964757" y="0"/>
                </a:lnTo>
                <a:lnTo>
                  <a:pt x="1964796" y="0"/>
                </a:lnTo>
                <a:lnTo>
                  <a:pt x="2004092" y="24483"/>
                </a:lnTo>
                <a:lnTo>
                  <a:pt x="2043388" y="46702"/>
                </a:lnTo>
                <a:lnTo>
                  <a:pt x="2082684" y="66659"/>
                </a:lnTo>
                <a:lnTo>
                  <a:pt x="2121980" y="84764"/>
                </a:lnTo>
                <a:lnTo>
                  <a:pt x="2161276" y="101224"/>
                </a:lnTo>
                <a:lnTo>
                  <a:pt x="2200572" y="116037"/>
                </a:lnTo>
                <a:lnTo>
                  <a:pt x="2239868" y="129410"/>
                </a:lnTo>
                <a:lnTo>
                  <a:pt x="2279164" y="141549"/>
                </a:lnTo>
                <a:lnTo>
                  <a:pt x="2318460" y="152659"/>
                </a:lnTo>
                <a:lnTo>
                  <a:pt x="2357756" y="162534"/>
                </a:lnTo>
                <a:lnTo>
                  <a:pt x="2397051" y="171587"/>
                </a:lnTo>
                <a:lnTo>
                  <a:pt x="2436347" y="179816"/>
                </a:lnTo>
                <a:lnTo>
                  <a:pt x="2475643" y="187017"/>
                </a:lnTo>
                <a:lnTo>
                  <a:pt x="2514939" y="193807"/>
                </a:lnTo>
                <a:lnTo>
                  <a:pt x="2554235" y="199773"/>
                </a:lnTo>
                <a:lnTo>
                  <a:pt x="2593531" y="205328"/>
                </a:lnTo>
                <a:lnTo>
                  <a:pt x="2632827" y="210266"/>
                </a:lnTo>
                <a:lnTo>
                  <a:pt x="2672123" y="214586"/>
                </a:lnTo>
                <a:lnTo>
                  <a:pt x="2711419" y="218701"/>
                </a:lnTo>
                <a:lnTo>
                  <a:pt x="2750715" y="222404"/>
                </a:lnTo>
                <a:lnTo>
                  <a:pt x="2790011" y="225696"/>
                </a:lnTo>
                <a:lnTo>
                  <a:pt x="2829307" y="228577"/>
                </a:lnTo>
                <a:lnTo>
                  <a:pt x="2868602" y="231457"/>
                </a:lnTo>
                <a:lnTo>
                  <a:pt x="2907898" y="233926"/>
                </a:lnTo>
                <a:lnTo>
                  <a:pt x="2947194" y="235983"/>
                </a:lnTo>
                <a:lnTo>
                  <a:pt x="2986490" y="238041"/>
                </a:lnTo>
                <a:lnTo>
                  <a:pt x="3025786" y="239892"/>
                </a:lnTo>
                <a:lnTo>
                  <a:pt x="3065082" y="241538"/>
                </a:lnTo>
                <a:lnTo>
                  <a:pt x="3104378" y="242978"/>
                </a:lnTo>
                <a:lnTo>
                  <a:pt x="3143674" y="244419"/>
                </a:lnTo>
                <a:lnTo>
                  <a:pt x="3182970" y="245653"/>
                </a:lnTo>
                <a:lnTo>
                  <a:pt x="3222266" y="246682"/>
                </a:lnTo>
                <a:lnTo>
                  <a:pt x="3261562" y="247710"/>
                </a:lnTo>
                <a:lnTo>
                  <a:pt x="3300858" y="248533"/>
                </a:lnTo>
                <a:lnTo>
                  <a:pt x="3340153" y="249356"/>
                </a:lnTo>
                <a:lnTo>
                  <a:pt x="3379449" y="250179"/>
                </a:lnTo>
                <a:lnTo>
                  <a:pt x="3418745" y="250797"/>
                </a:lnTo>
                <a:lnTo>
                  <a:pt x="3458041" y="251414"/>
                </a:lnTo>
                <a:lnTo>
                  <a:pt x="3497337" y="252031"/>
                </a:lnTo>
                <a:lnTo>
                  <a:pt x="3536633" y="252442"/>
                </a:lnTo>
                <a:lnTo>
                  <a:pt x="3575929" y="252854"/>
                </a:lnTo>
                <a:lnTo>
                  <a:pt x="3615225" y="253265"/>
                </a:lnTo>
                <a:lnTo>
                  <a:pt x="3654521" y="253677"/>
                </a:lnTo>
                <a:lnTo>
                  <a:pt x="3693817" y="254088"/>
                </a:lnTo>
                <a:lnTo>
                  <a:pt x="3733113" y="254294"/>
                </a:lnTo>
                <a:lnTo>
                  <a:pt x="3772409" y="254500"/>
                </a:lnTo>
                <a:lnTo>
                  <a:pt x="3811704" y="254911"/>
                </a:lnTo>
                <a:lnTo>
                  <a:pt x="3851000" y="255117"/>
                </a:lnTo>
                <a:lnTo>
                  <a:pt x="3890296" y="255323"/>
                </a:lnTo>
                <a:lnTo>
                  <a:pt x="3929592" y="255529"/>
                </a:lnTo>
                <a:lnTo>
                  <a:pt x="3968888" y="255529"/>
                </a:lnTo>
                <a:lnTo>
                  <a:pt x="4008184" y="255734"/>
                </a:lnTo>
                <a:lnTo>
                  <a:pt x="4047480" y="255940"/>
                </a:lnTo>
                <a:lnTo>
                  <a:pt x="4086776" y="255940"/>
                </a:lnTo>
                <a:lnTo>
                  <a:pt x="4126072" y="256146"/>
                </a:lnTo>
                <a:lnTo>
                  <a:pt x="4165368" y="256146"/>
                </a:lnTo>
                <a:lnTo>
                  <a:pt x="4204664" y="256352"/>
                </a:lnTo>
                <a:lnTo>
                  <a:pt x="4243960" y="256352"/>
                </a:lnTo>
                <a:lnTo>
                  <a:pt x="4283255" y="256557"/>
                </a:lnTo>
                <a:lnTo>
                  <a:pt x="4322551" y="256557"/>
                </a:lnTo>
                <a:lnTo>
                  <a:pt x="4361847" y="256557"/>
                </a:lnTo>
                <a:lnTo>
                  <a:pt x="4401143" y="256557"/>
                </a:lnTo>
                <a:lnTo>
                  <a:pt x="4440439" y="256763"/>
                </a:lnTo>
                <a:lnTo>
                  <a:pt x="4479735" y="256763"/>
                </a:lnTo>
                <a:lnTo>
                  <a:pt x="4519031" y="256763"/>
                </a:lnTo>
                <a:lnTo>
                  <a:pt x="4558327" y="256763"/>
                </a:lnTo>
                <a:lnTo>
                  <a:pt x="4597623" y="256763"/>
                </a:lnTo>
                <a:lnTo>
                  <a:pt x="4636919" y="256969"/>
                </a:lnTo>
                <a:lnTo>
                  <a:pt x="4676215" y="256969"/>
                </a:lnTo>
                <a:lnTo>
                  <a:pt x="4715511" y="256969"/>
                </a:lnTo>
              </a:path>
            </a:pathLst>
          </a:custGeom>
          <a:noFill/>
          <a:ln w="41275">
            <a:solidFill>
              <a:srgbClr val="7A4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42558" y="2521869"/>
            <a:ext cx="45085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HI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2558" y="3292777"/>
            <a:ext cx="45085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H₂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2558" y="4938697"/>
            <a:ext cx="45085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7A4FE0"/>
                </a:solidFill>
                <a:latin typeface="Calibri"/>
              </a:rPr>
              <a:t>I₂</a:t>
            </a:r>
          </a:p>
        </p:txBody>
      </p:sp>
      <p:sp>
        <p:nvSpPr>
          <p:cNvPr id="18" name="Oval 17"/>
          <p:cNvSpPr/>
          <p:nvPr/>
        </p:nvSpPr>
        <p:spPr>
          <a:xfrm>
            <a:off x="6903720" y="17282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0" y="1709928"/>
            <a:ext cx="40233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t = 5 min, o H₂ sobe de repente: alguém adicionou H₂.</a:t>
            </a:r>
          </a:p>
        </p:txBody>
      </p:sp>
      <p:sp>
        <p:nvSpPr>
          <p:cNvPr id="20" name="Oval 19"/>
          <p:cNvSpPr/>
          <p:nvPr/>
        </p:nvSpPr>
        <p:spPr>
          <a:xfrm>
            <a:off x="6903720" y="256743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0" y="2549143"/>
            <a:ext cx="40233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Q fica menor que K: a reação direta consome H₂ e I₂ e forma HI.</a:t>
            </a:r>
          </a:p>
        </p:txBody>
      </p:sp>
      <p:sp>
        <p:nvSpPr>
          <p:cNvPr id="22" name="Oval 21"/>
          <p:cNvSpPr/>
          <p:nvPr/>
        </p:nvSpPr>
        <p:spPr>
          <a:xfrm>
            <a:off x="6903720" y="340664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3388359"/>
            <a:ext cx="40233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Novo equilíbrio: mais HI, menos I₂, e o H₂ abaixo do pico.</a:t>
            </a:r>
          </a:p>
        </p:txBody>
      </p:sp>
      <p:sp>
        <p:nvSpPr>
          <p:cNvPr id="24" name="Oval 23"/>
          <p:cNvSpPr/>
          <p:nvPr/>
        </p:nvSpPr>
        <p:spPr>
          <a:xfrm>
            <a:off x="6903720" y="4245863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4227576"/>
            <a:ext cx="40233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temperatura não mudou: K é o mesmo.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Pressão: conte os mols de gás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0"/>
                <a:gridCol w="2377440"/>
                <a:gridCol w="3922776"/>
              </a:tblGrid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Mols de gás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Ao comprimir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N₂ + 3 H₂ </a:t>
                      </a:r>
                      <a:r>
                        <a:rPr sz="21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 2 NH₃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4 →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desloca para a direita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2 SO₂ + O₂ </a:t>
                      </a:r>
                      <a:r>
                        <a:rPr sz="21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 2 SO₃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3 → 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desloca para a direita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N₂O₄ </a:t>
                      </a:r>
                      <a:r>
                        <a:rPr sz="21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 2 NO₂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1 →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desloca para a esquerda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CaCO₃(s) </a:t>
                      </a:r>
                      <a:r>
                        <a:rPr sz="21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 CaO(s) + CO₂(g)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0 → 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desloca para a esquerda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H₂ + I₂ </a:t>
                      </a:r>
                      <a:r>
                        <a:rPr sz="2100" b="0" i="0">
                          <a:solidFill>
                            <a:srgbClr val="11263A"/>
                          </a:solidFill>
                          <a:latin typeface="Cambria"/>
                        </a:rPr>
                        <a:t>⇌</a:t>
                      </a:r>
                      <a:r>
                        <a:rPr sz="2100" b="1" i="0">
                          <a:solidFill>
                            <a:srgbClr val="11263A"/>
                          </a:solidFill>
                          <a:latin typeface="Cambria"/>
                        </a:rPr>
                        <a:t> 2 HI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2 → 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não desloca (Δn = 0)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66928" y="509320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534263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518464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Gás inerte (argônio) a volume constante não desloca nada: as pressões parciais dos participantes não mudam.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Temperatura: o único fator que muda 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6492240" cy="17373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73736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709928"/>
            <a:ext cx="603504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Reação endotérmica (ΔH &gt; 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185416"/>
            <a:ext cx="603504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Aquecer desloca para a direita e K aumenta.
Ex.: N₂O₄ </a:t>
            </a:r>
            <a:r>
              <a:rPr sz="20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 2 NO₂: na água quente a mistura escurece; no gelo, quase descora.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3008"/>
            <a:ext cx="6492240" cy="17373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3493008"/>
            <a:ext cx="109728" cy="173736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3584448"/>
            <a:ext cx="603504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Reação exotérmica (ΔH &lt; 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4059935"/>
            <a:ext cx="603504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Aquecer desloca para a esquerda e K diminui.
Ex.: síntese da amônia: Kp cai de 4,3 × 10⁻³ (300 °C) para 2,3 × 10⁻⁶ (600 °C).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360920" y="1618488"/>
          <a:ext cx="4261104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889504"/>
              </a:tblGrid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 (°C)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Kp da amônia (atm⁻²)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4,34 × 10⁻³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1,64 × 10⁻⁴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4,51 × 10⁻⁵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1,45 × 10⁻⁵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5,38 × 10⁻⁶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ctr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2,25 × 10⁻⁶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66928" y="5504688"/>
            <a:ext cx="11055096" cy="713232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32703"/>
            <a:ext cx="457200" cy="457200"/>
          </a:xfrm>
          <a:prstGeom prst="ellipse">
            <a:avLst/>
          </a:prstGeom>
          <a:solidFill>
            <a:srgbClr val="D633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96127"/>
            <a:ext cx="10140696" cy="53035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Aquecer favorece o sentido que absorve calor; resfriar, o que libera.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Catalisador: chega antes, ao mesmo lugar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35607" y="1847088"/>
            <a:ext cx="0" cy="342900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435607" y="5276088"/>
            <a:ext cx="4260851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572768"/>
            <a:ext cx="67665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[produto]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8937" y="566013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35607" y="2807208"/>
            <a:ext cx="4169411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6927" y="2624328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0,60</a:t>
            </a:r>
          </a:p>
        </p:txBody>
      </p:sp>
      <p:sp>
        <p:nvSpPr>
          <p:cNvPr id="12" name="Freeform 11"/>
          <p:cNvSpPr/>
          <p:nvPr/>
        </p:nvSpPr>
        <p:spPr>
          <a:xfrm>
            <a:off x="1435607" y="2807208"/>
            <a:ext cx="4169411" cy="2468880"/>
          </a:xfrm>
          <a:custGeom>
            <a:avLst/>
            <a:gdLst/>
            <a:ahLst/>
            <a:cxnLst/>
            <a:rect l="l" t="t" r="r" b="b"/>
            <a:pathLst>
              <a:path w="4169411" h="2468880">
                <a:moveTo>
                  <a:pt x="0" y="2468880"/>
                </a:moveTo>
                <a:lnTo>
                  <a:pt x="41695" y="2140107"/>
                </a:lnTo>
                <a:lnTo>
                  <a:pt x="83389" y="1855363"/>
                </a:lnTo>
                <a:lnTo>
                  <a:pt x="125083" y="1608475"/>
                </a:lnTo>
                <a:lnTo>
                  <a:pt x="166777" y="1394094"/>
                </a:lnTo>
                <a:lnTo>
                  <a:pt x="208471" y="1208516"/>
                </a:lnTo>
                <a:lnTo>
                  <a:pt x="250165" y="1047628"/>
                </a:lnTo>
                <a:lnTo>
                  <a:pt x="291859" y="908136"/>
                </a:lnTo>
                <a:lnTo>
                  <a:pt x="333553" y="787161"/>
                </a:lnTo>
                <a:lnTo>
                  <a:pt x="375247" y="682645"/>
                </a:lnTo>
                <a:lnTo>
                  <a:pt x="416942" y="591708"/>
                </a:lnTo>
                <a:lnTo>
                  <a:pt x="458636" y="512704"/>
                </a:lnTo>
                <a:lnTo>
                  <a:pt x="500330" y="444809"/>
                </a:lnTo>
                <a:lnTo>
                  <a:pt x="542024" y="385556"/>
                </a:lnTo>
                <a:lnTo>
                  <a:pt x="583718" y="334121"/>
                </a:lnTo>
                <a:lnTo>
                  <a:pt x="625412" y="289681"/>
                </a:lnTo>
                <a:lnTo>
                  <a:pt x="667106" y="251002"/>
                </a:lnTo>
                <a:lnTo>
                  <a:pt x="708800" y="217672"/>
                </a:lnTo>
                <a:lnTo>
                  <a:pt x="750494" y="188869"/>
                </a:lnTo>
                <a:lnTo>
                  <a:pt x="792188" y="163769"/>
                </a:lnTo>
                <a:lnTo>
                  <a:pt x="833883" y="141960"/>
                </a:lnTo>
                <a:lnTo>
                  <a:pt x="875577" y="123032"/>
                </a:lnTo>
                <a:lnTo>
                  <a:pt x="917271" y="106573"/>
                </a:lnTo>
                <a:lnTo>
                  <a:pt x="958965" y="92171"/>
                </a:lnTo>
                <a:lnTo>
                  <a:pt x="1000659" y="80238"/>
                </a:lnTo>
                <a:lnTo>
                  <a:pt x="1042353" y="69540"/>
                </a:lnTo>
                <a:lnTo>
                  <a:pt x="1084047" y="60076"/>
                </a:lnTo>
                <a:lnTo>
                  <a:pt x="1125741" y="52257"/>
                </a:lnTo>
                <a:lnTo>
                  <a:pt x="1167435" y="45262"/>
                </a:lnTo>
                <a:lnTo>
                  <a:pt x="1209129" y="39090"/>
                </a:lnTo>
                <a:lnTo>
                  <a:pt x="1250823" y="34152"/>
                </a:lnTo>
                <a:lnTo>
                  <a:pt x="1292518" y="29626"/>
                </a:lnTo>
                <a:lnTo>
                  <a:pt x="1334212" y="25511"/>
                </a:lnTo>
                <a:lnTo>
                  <a:pt x="1375906" y="22219"/>
                </a:lnTo>
                <a:lnTo>
                  <a:pt x="1417600" y="19339"/>
                </a:lnTo>
                <a:lnTo>
                  <a:pt x="1459294" y="16459"/>
                </a:lnTo>
                <a:lnTo>
                  <a:pt x="1500988" y="14401"/>
                </a:lnTo>
                <a:lnTo>
                  <a:pt x="1542682" y="12344"/>
                </a:lnTo>
                <a:lnTo>
                  <a:pt x="1584376" y="10698"/>
                </a:lnTo>
                <a:lnTo>
                  <a:pt x="1626070" y="9464"/>
                </a:lnTo>
                <a:lnTo>
                  <a:pt x="1667765" y="8229"/>
                </a:lnTo>
                <a:lnTo>
                  <a:pt x="1709459" y="6995"/>
                </a:lnTo>
                <a:lnTo>
                  <a:pt x="1751153" y="6172"/>
                </a:lnTo>
                <a:lnTo>
                  <a:pt x="1792847" y="5349"/>
                </a:lnTo>
                <a:lnTo>
                  <a:pt x="1834541" y="4526"/>
                </a:lnTo>
                <a:lnTo>
                  <a:pt x="1876235" y="4114"/>
                </a:lnTo>
                <a:lnTo>
                  <a:pt x="1917929" y="3291"/>
                </a:lnTo>
                <a:lnTo>
                  <a:pt x="1959623" y="2880"/>
                </a:lnTo>
                <a:lnTo>
                  <a:pt x="2001317" y="2468"/>
                </a:lnTo>
                <a:lnTo>
                  <a:pt x="2043011" y="2057"/>
                </a:lnTo>
                <a:lnTo>
                  <a:pt x="2084705" y="2057"/>
                </a:lnTo>
                <a:lnTo>
                  <a:pt x="2126400" y="1645"/>
                </a:lnTo>
                <a:lnTo>
                  <a:pt x="2168094" y="1645"/>
                </a:lnTo>
                <a:lnTo>
                  <a:pt x="2209788" y="1234"/>
                </a:lnTo>
                <a:lnTo>
                  <a:pt x="2251482" y="1234"/>
                </a:lnTo>
                <a:lnTo>
                  <a:pt x="2293176" y="822"/>
                </a:lnTo>
                <a:lnTo>
                  <a:pt x="2334870" y="822"/>
                </a:lnTo>
                <a:lnTo>
                  <a:pt x="2376564" y="822"/>
                </a:lnTo>
                <a:lnTo>
                  <a:pt x="2418258" y="822"/>
                </a:lnTo>
                <a:lnTo>
                  <a:pt x="2459952" y="411"/>
                </a:lnTo>
                <a:lnTo>
                  <a:pt x="2501646" y="411"/>
                </a:lnTo>
                <a:lnTo>
                  <a:pt x="2543341" y="411"/>
                </a:lnTo>
                <a:lnTo>
                  <a:pt x="2585035" y="411"/>
                </a:lnTo>
                <a:lnTo>
                  <a:pt x="2626729" y="411"/>
                </a:lnTo>
                <a:lnTo>
                  <a:pt x="2668423" y="411"/>
                </a:lnTo>
                <a:lnTo>
                  <a:pt x="2710117" y="411"/>
                </a:lnTo>
                <a:lnTo>
                  <a:pt x="2751811" y="0"/>
                </a:lnTo>
                <a:lnTo>
                  <a:pt x="2793505" y="0"/>
                </a:lnTo>
                <a:lnTo>
                  <a:pt x="2835199" y="0"/>
                </a:lnTo>
                <a:lnTo>
                  <a:pt x="2876893" y="0"/>
                </a:lnTo>
                <a:lnTo>
                  <a:pt x="2918587" y="0"/>
                </a:lnTo>
                <a:lnTo>
                  <a:pt x="2960282" y="0"/>
                </a:lnTo>
                <a:lnTo>
                  <a:pt x="3001976" y="0"/>
                </a:lnTo>
                <a:lnTo>
                  <a:pt x="3043670" y="0"/>
                </a:lnTo>
                <a:lnTo>
                  <a:pt x="3085364" y="0"/>
                </a:lnTo>
                <a:lnTo>
                  <a:pt x="3127058" y="0"/>
                </a:lnTo>
                <a:lnTo>
                  <a:pt x="3168752" y="0"/>
                </a:lnTo>
                <a:lnTo>
                  <a:pt x="3210446" y="0"/>
                </a:lnTo>
                <a:lnTo>
                  <a:pt x="3252140" y="0"/>
                </a:lnTo>
                <a:lnTo>
                  <a:pt x="3293834" y="0"/>
                </a:lnTo>
                <a:lnTo>
                  <a:pt x="3335529" y="0"/>
                </a:lnTo>
                <a:lnTo>
                  <a:pt x="3377223" y="0"/>
                </a:lnTo>
                <a:lnTo>
                  <a:pt x="3418917" y="0"/>
                </a:lnTo>
                <a:lnTo>
                  <a:pt x="3460611" y="0"/>
                </a:lnTo>
                <a:lnTo>
                  <a:pt x="3502305" y="0"/>
                </a:lnTo>
                <a:lnTo>
                  <a:pt x="3543999" y="0"/>
                </a:lnTo>
                <a:lnTo>
                  <a:pt x="3585693" y="0"/>
                </a:lnTo>
                <a:lnTo>
                  <a:pt x="3627387" y="0"/>
                </a:lnTo>
                <a:lnTo>
                  <a:pt x="3669081" y="0"/>
                </a:lnTo>
                <a:lnTo>
                  <a:pt x="3710775" y="0"/>
                </a:lnTo>
                <a:lnTo>
                  <a:pt x="3752470" y="0"/>
                </a:lnTo>
                <a:lnTo>
                  <a:pt x="3794164" y="0"/>
                </a:lnTo>
                <a:lnTo>
                  <a:pt x="3835858" y="0"/>
                </a:lnTo>
                <a:lnTo>
                  <a:pt x="3877552" y="0"/>
                </a:lnTo>
                <a:lnTo>
                  <a:pt x="3919246" y="0"/>
                </a:lnTo>
                <a:lnTo>
                  <a:pt x="3960940" y="0"/>
                </a:lnTo>
                <a:lnTo>
                  <a:pt x="4002634" y="0"/>
                </a:lnTo>
                <a:lnTo>
                  <a:pt x="4044328" y="0"/>
                </a:lnTo>
                <a:lnTo>
                  <a:pt x="4086022" y="0"/>
                </a:lnTo>
                <a:lnTo>
                  <a:pt x="4127716" y="0"/>
                </a:lnTo>
                <a:lnTo>
                  <a:pt x="4169411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435607" y="2895264"/>
            <a:ext cx="4169411" cy="2380824"/>
          </a:xfrm>
          <a:custGeom>
            <a:avLst/>
            <a:gdLst/>
            <a:ahLst/>
            <a:cxnLst/>
            <a:rect l="l" t="t" r="r" b="b"/>
            <a:pathLst>
              <a:path w="4169411" h="2380824">
                <a:moveTo>
                  <a:pt x="0" y="2380824"/>
                </a:moveTo>
                <a:lnTo>
                  <a:pt x="41695" y="2299762"/>
                </a:lnTo>
                <a:lnTo>
                  <a:pt x="83389" y="2221581"/>
                </a:lnTo>
                <a:lnTo>
                  <a:pt x="125083" y="2145868"/>
                </a:lnTo>
                <a:lnTo>
                  <a:pt x="166777" y="2072625"/>
                </a:lnTo>
                <a:lnTo>
                  <a:pt x="208471" y="2001850"/>
                </a:lnTo>
                <a:lnTo>
                  <a:pt x="250165" y="1933133"/>
                </a:lnTo>
                <a:lnTo>
                  <a:pt x="291859" y="1866885"/>
                </a:lnTo>
                <a:lnTo>
                  <a:pt x="333553" y="1803106"/>
                </a:lnTo>
                <a:lnTo>
                  <a:pt x="375247" y="1740972"/>
                </a:lnTo>
                <a:lnTo>
                  <a:pt x="416942" y="1680896"/>
                </a:lnTo>
                <a:lnTo>
                  <a:pt x="458636" y="1622877"/>
                </a:lnTo>
                <a:lnTo>
                  <a:pt x="500330" y="1566916"/>
                </a:lnTo>
                <a:lnTo>
                  <a:pt x="542024" y="1512601"/>
                </a:lnTo>
                <a:lnTo>
                  <a:pt x="583718" y="1460343"/>
                </a:lnTo>
                <a:lnTo>
                  <a:pt x="625412" y="1409319"/>
                </a:lnTo>
                <a:lnTo>
                  <a:pt x="667106" y="1360353"/>
                </a:lnTo>
                <a:lnTo>
                  <a:pt x="708800" y="1312621"/>
                </a:lnTo>
                <a:lnTo>
                  <a:pt x="750494" y="1266947"/>
                </a:lnTo>
                <a:lnTo>
                  <a:pt x="792188" y="1222507"/>
                </a:lnTo>
                <a:lnTo>
                  <a:pt x="833883" y="1179713"/>
                </a:lnTo>
                <a:lnTo>
                  <a:pt x="875577" y="1138154"/>
                </a:lnTo>
                <a:lnTo>
                  <a:pt x="917271" y="1097829"/>
                </a:lnTo>
                <a:lnTo>
                  <a:pt x="958965" y="1058738"/>
                </a:lnTo>
                <a:lnTo>
                  <a:pt x="1000659" y="1021294"/>
                </a:lnTo>
                <a:lnTo>
                  <a:pt x="1042353" y="985083"/>
                </a:lnTo>
                <a:lnTo>
                  <a:pt x="1084047" y="949696"/>
                </a:lnTo>
                <a:lnTo>
                  <a:pt x="1125741" y="915543"/>
                </a:lnTo>
                <a:lnTo>
                  <a:pt x="1167435" y="882625"/>
                </a:lnTo>
                <a:lnTo>
                  <a:pt x="1209129" y="850941"/>
                </a:lnTo>
                <a:lnTo>
                  <a:pt x="1250823" y="820080"/>
                </a:lnTo>
                <a:lnTo>
                  <a:pt x="1292518" y="790453"/>
                </a:lnTo>
                <a:lnTo>
                  <a:pt x="1334212" y="761650"/>
                </a:lnTo>
                <a:lnTo>
                  <a:pt x="1375906" y="733669"/>
                </a:lnTo>
                <a:lnTo>
                  <a:pt x="1417600" y="706923"/>
                </a:lnTo>
                <a:lnTo>
                  <a:pt x="1459294" y="680588"/>
                </a:lnTo>
                <a:lnTo>
                  <a:pt x="1500988" y="655488"/>
                </a:lnTo>
                <a:lnTo>
                  <a:pt x="1542682" y="631211"/>
                </a:lnTo>
                <a:lnTo>
                  <a:pt x="1584376" y="607756"/>
                </a:lnTo>
                <a:lnTo>
                  <a:pt x="1626070" y="584713"/>
                </a:lnTo>
                <a:lnTo>
                  <a:pt x="1667765" y="562905"/>
                </a:lnTo>
                <a:lnTo>
                  <a:pt x="1709459" y="541508"/>
                </a:lnTo>
                <a:lnTo>
                  <a:pt x="1751153" y="520934"/>
                </a:lnTo>
                <a:lnTo>
                  <a:pt x="1792847" y="500771"/>
                </a:lnTo>
                <a:lnTo>
                  <a:pt x="1834541" y="481432"/>
                </a:lnTo>
                <a:lnTo>
                  <a:pt x="1876235" y="462915"/>
                </a:lnTo>
                <a:lnTo>
                  <a:pt x="1917929" y="444810"/>
                </a:lnTo>
                <a:lnTo>
                  <a:pt x="1959623" y="427116"/>
                </a:lnTo>
                <a:lnTo>
                  <a:pt x="2001317" y="410246"/>
                </a:lnTo>
                <a:lnTo>
                  <a:pt x="2043011" y="394198"/>
                </a:lnTo>
                <a:lnTo>
                  <a:pt x="2084705" y="378150"/>
                </a:lnTo>
                <a:lnTo>
                  <a:pt x="2126400" y="362926"/>
                </a:lnTo>
                <a:lnTo>
                  <a:pt x="2168094" y="348112"/>
                </a:lnTo>
                <a:lnTo>
                  <a:pt x="2209788" y="333711"/>
                </a:lnTo>
                <a:lnTo>
                  <a:pt x="2251482" y="320132"/>
                </a:lnTo>
                <a:lnTo>
                  <a:pt x="2293176" y="306553"/>
                </a:lnTo>
                <a:lnTo>
                  <a:pt x="2334870" y="293797"/>
                </a:lnTo>
                <a:lnTo>
                  <a:pt x="2376564" y="281041"/>
                </a:lnTo>
                <a:lnTo>
                  <a:pt x="2418258" y="269108"/>
                </a:lnTo>
                <a:lnTo>
                  <a:pt x="2459952" y="257587"/>
                </a:lnTo>
                <a:lnTo>
                  <a:pt x="2501646" y="246065"/>
                </a:lnTo>
                <a:lnTo>
                  <a:pt x="2543341" y="234955"/>
                </a:lnTo>
                <a:lnTo>
                  <a:pt x="2585035" y="224668"/>
                </a:lnTo>
                <a:lnTo>
                  <a:pt x="2626729" y="214381"/>
                </a:lnTo>
                <a:lnTo>
                  <a:pt x="2668423" y="204506"/>
                </a:lnTo>
                <a:lnTo>
                  <a:pt x="2710117" y="194630"/>
                </a:lnTo>
                <a:lnTo>
                  <a:pt x="2751811" y="185578"/>
                </a:lnTo>
                <a:lnTo>
                  <a:pt x="2793505" y="176525"/>
                </a:lnTo>
                <a:lnTo>
                  <a:pt x="2835199" y="167884"/>
                </a:lnTo>
                <a:lnTo>
                  <a:pt x="2876893" y="159654"/>
                </a:lnTo>
                <a:lnTo>
                  <a:pt x="2918587" y="151425"/>
                </a:lnTo>
                <a:lnTo>
                  <a:pt x="2960282" y="143607"/>
                </a:lnTo>
                <a:lnTo>
                  <a:pt x="3001976" y="135789"/>
                </a:lnTo>
                <a:lnTo>
                  <a:pt x="3043670" y="128382"/>
                </a:lnTo>
                <a:lnTo>
                  <a:pt x="3085364" y="121387"/>
                </a:lnTo>
                <a:lnTo>
                  <a:pt x="3127058" y="114803"/>
                </a:lnTo>
                <a:lnTo>
                  <a:pt x="3168752" y="107808"/>
                </a:lnTo>
                <a:lnTo>
                  <a:pt x="3210446" y="101636"/>
                </a:lnTo>
                <a:lnTo>
                  <a:pt x="3252140" y="95464"/>
                </a:lnTo>
                <a:lnTo>
                  <a:pt x="3293834" y="89291"/>
                </a:lnTo>
                <a:lnTo>
                  <a:pt x="3335529" y="83531"/>
                </a:lnTo>
                <a:lnTo>
                  <a:pt x="3377223" y="77770"/>
                </a:lnTo>
                <a:lnTo>
                  <a:pt x="3418917" y="72421"/>
                </a:lnTo>
                <a:lnTo>
                  <a:pt x="3460611" y="67071"/>
                </a:lnTo>
                <a:lnTo>
                  <a:pt x="3502305" y="62134"/>
                </a:lnTo>
                <a:lnTo>
                  <a:pt x="3543999" y="57196"/>
                </a:lnTo>
                <a:lnTo>
                  <a:pt x="3585693" y="52258"/>
                </a:lnTo>
                <a:lnTo>
                  <a:pt x="3627387" y="47732"/>
                </a:lnTo>
                <a:lnTo>
                  <a:pt x="3669081" y="43206"/>
                </a:lnTo>
                <a:lnTo>
                  <a:pt x="3710775" y="39091"/>
                </a:lnTo>
                <a:lnTo>
                  <a:pt x="3752470" y="34976"/>
                </a:lnTo>
                <a:lnTo>
                  <a:pt x="3794164" y="30861"/>
                </a:lnTo>
                <a:lnTo>
                  <a:pt x="3835858" y="26746"/>
                </a:lnTo>
                <a:lnTo>
                  <a:pt x="3877552" y="23043"/>
                </a:lnTo>
                <a:lnTo>
                  <a:pt x="3919246" y="19340"/>
                </a:lnTo>
                <a:lnTo>
                  <a:pt x="3960940" y="16048"/>
                </a:lnTo>
                <a:lnTo>
                  <a:pt x="4002634" y="12756"/>
                </a:lnTo>
                <a:lnTo>
                  <a:pt x="4044328" y="9464"/>
                </a:lnTo>
                <a:lnTo>
                  <a:pt x="4086022" y="6172"/>
                </a:lnTo>
                <a:lnTo>
                  <a:pt x="4127716" y="2881"/>
                </a:lnTo>
                <a:lnTo>
                  <a:pt x="4169411" y="0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96458" y="2503764"/>
            <a:ext cx="172847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com catalisador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96458" y="2832948"/>
            <a:ext cx="172847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sem catalisador</a:t>
            </a:r>
          </a:p>
        </p:txBody>
      </p:sp>
      <p:sp>
        <p:nvSpPr>
          <p:cNvPr id="16" name="Oval 15"/>
          <p:cNvSpPr/>
          <p:nvPr/>
        </p:nvSpPr>
        <p:spPr>
          <a:xfrm>
            <a:off x="7589520" y="177393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1755648"/>
            <a:ext cx="33375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Abaixa a energia de ativação dos dois sentidos por igual.</a:t>
            </a:r>
          </a:p>
        </p:txBody>
      </p:sp>
      <p:sp>
        <p:nvSpPr>
          <p:cNvPr id="18" name="Oval 17"/>
          <p:cNvSpPr/>
          <p:nvPr/>
        </p:nvSpPr>
        <p:spPr>
          <a:xfrm>
            <a:off x="7589520" y="264972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2631439"/>
            <a:ext cx="33375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equilíbrio é atingido mais depressa.</a:t>
            </a:r>
          </a:p>
        </p:txBody>
      </p:sp>
      <p:sp>
        <p:nvSpPr>
          <p:cNvPr id="20" name="Oval 19"/>
          <p:cNvSpPr/>
          <p:nvPr/>
        </p:nvSpPr>
        <p:spPr>
          <a:xfrm>
            <a:off x="7589520" y="352551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3507231"/>
            <a:ext cx="3337560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posição do equilíbrio, o rendimento e K não mudam.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Resumo das perturbações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48132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920"/>
                <a:gridCol w="5120640"/>
                <a:gridCol w="20025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Perturbação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O equilíbrio se desloca para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 muda?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Adicionar reagente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os produtos (→)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Retirar produto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os produtos (→)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Adicionar produto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os reagentes (←)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Comprimir (mais pressão)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 lado com menos mols de gás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Expandir (menos pressão)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 lado com mais mols de gás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Aquecer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 sentido endotérmico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sim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Resfriar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o sentido exotérmico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sim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Catalisador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 desloca (só acelera)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Gás inerte a volume constante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 desloca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 NO DIA A 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Equilíbrios do cotidiano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Galinho do tempo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CoCl₂ + 6 H₂O ⇌ CoCl₂·6H₂O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Azul no tempo seco, rosa no úmido: a água do ar desloca o equilíbrio para o sal hidratado, rosa.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Refrigerante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CO₂(g) ⇌ CO₂(aq)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Fechado sob pressão, o gás fica dissolvido. Ao abrir, a pressão cai e o equilíbrio se desloca para a saída do gás.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6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Altitude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6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Hb + O₂ ⇌ HbO₂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 menos O₂ no ar, menos hemoglobina oxigenada. O corpo responde produzindo mais hemácias.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 CHATELIER NO DIA A 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Equilíbrios do cotidiano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Monóxido de carbono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HbO₂ + CO ⇌ HbCO + O₂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CO se liga à hemoglobina cerca de 200 vezes mais que o O₂. O tratamento é dar O₂ puro, que desloca o CO.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Casca de ovo no verão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Ca²⁺ + CO₃²⁻ ⇌ CaCO₃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galinha ofega, perde CO₂, falta carbonato e a casca afina. Água gaseificada ajuda.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6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Estalactites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6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0B62B8"/>
                </a:solidFill>
                <a:latin typeface="Cambria"/>
              </a:rPr>
              <a:t>CaCO₃ + CO₂ + H₂O ⇌ Ca²⁺ + 2 HCO₃⁻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3355848"/>
            <a:ext cx="3108960" cy="2651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gota perde CO₂ para o ar da caverna e devolve o CaCO₃ ao teto, milímetro por século.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PEGADINHAS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Frases que parecem certas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“No equilíbrio, as concentrações de reagentes e produtos são iguais.”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Elas ficam constantes, não iguais. Com K = 10⁻³⁰ quase só há reagente; com K = 10⁸⁰, quase só produto.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7376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“Quando o equilíbrio é atingido, a reação para.”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As reações direta e inversa continuam acontecendo, na mesma velocidade. Experimentos com isótopos mostram átomos trocando de molécula o tempo todo.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“O catalisador aumenta o rendimento da reação.”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Ele acelera as duas reações por igual: o equilíbrio chega mais cedo, na mesma posição. Rendimento e K não mudam.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“Aumentar a pressão sempre desloca o equilíbrio.”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Só desloca se o número de mols de gás for diferente nos dois lados (Δn ≠ 0). Adicionar gás inerte a volume constante também não desloca nada.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PEGADINHAS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Frases que parecem certas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“Adicionar mais sólido desloca o equilíbrio.”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Sólidos e líquidos puros não entram na expressão de K: mais CaCO₃ sólido não muda nada em CaCO₃ </a:t>
            </a:r>
            <a:r>
              <a:rPr sz="18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1800" b="0" i="0">
                <a:solidFill>
                  <a:srgbClr val="22374B"/>
                </a:solidFill>
                <a:latin typeface="Calibri"/>
              </a:rPr>
              <a:t> CaO + CO₂.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7376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“Se K mudou, foi porque mudou a concentração.”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K só depende da temperatura. Mudar concentração ou pressão altera Q; o sistema reage até Q voltar a valer o mesmo 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“pH 7 é sempre neutro.”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Só a 25 °C. A 37 °C, a água pura tem pH 6,8 e continua neutra, porque [H⁺] = [OH⁻].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“Ácido forte é o mesmo que ácido concentrado.”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Forte fala do grau de ionização; concentrado, da quantidade dissolvida. HCl 0,0001 mol/L é forte e diluído; vinagre puro é fraco e concentrado.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41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Equilíbrio na indústria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Haber-Bosch: o equilíbrio que alimenta o mundo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Haber-Bosch: amônia a partir do 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0515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0515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0" i="0">
                <a:solidFill>
                  <a:srgbClr val="11263A"/>
                </a:solidFill>
                <a:latin typeface="Cambria"/>
              </a:rPr>
              <a:t>N₂(g) + 3 H₂(g) ⇌ 2 NH₃(g)      ΔH = −92 kJ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85292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2852928"/>
            <a:ext cx="3538728" cy="109728"/>
          </a:xfrm>
          <a:prstGeom prst="rect">
            <a:avLst/>
          </a:prstGeom>
          <a:solidFill>
            <a:srgbClr val="D633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8" y="31089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D63384"/>
                </a:solidFill>
                <a:latin typeface="Calibri"/>
              </a:rPr>
              <a:t>Temperatura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35112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Baixa daria mais NH₃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05993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É exotérmica. Mas a frio a reação é lentíssima: usa-se cerca de 450 °C.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285292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5112" y="285292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31089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Pressão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35112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Alta: 150–300 atm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05993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4 mols de gás viram 2. Mais pressão desloca para a direita.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285292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285292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31089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Truques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35112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Ferro e reciclagem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405993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O catalisador de ferro acelera. A amônia é liquefeita e retirada; N₂ e H₂ voltam ao reator.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58968"/>
            <a:ext cx="11055096" cy="71323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520" y="5586983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53312" y="5550407"/>
            <a:ext cx="10140696" cy="53035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Haber (1909) e Bosch: a amônia dos fertilizantes alimenta quase metade da humanidade.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% de NH₃ no equilíbrio: temperatura × pressão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545336"/>
                <a:gridCol w="1545336"/>
                <a:gridCol w="1545336"/>
                <a:gridCol w="1545336"/>
                <a:gridCol w="1545336"/>
                <a:gridCol w="15453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 \ P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10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50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100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200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300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1 000 atm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200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51,5%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74,0%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80,8%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86,0%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88,4%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93,5%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300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15,3%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39,3%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51,1%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62,0%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67,6%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80,6%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400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3,9%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15,0%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24,1%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35,1%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42,0%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61,6%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450 °C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2,1%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9,0%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15,6%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24,7%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31,1%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51,4%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500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1,2%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5,5%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10,0%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17,1%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22,4%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41,9%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600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0,5%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2,3%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4,4%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8,2%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11,5%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26,4%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477316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Modelo de gás ideal (N₂ : H₂ = 1 : 3); em alta pressão, os valores medidos são um pouco maiores.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230368"/>
            <a:ext cx="11055096" cy="71323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1520" y="5358383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3312" y="5321807"/>
            <a:ext cx="10140696" cy="53035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Mais NH₃ com pressão alta e temperatura baixa. A indústria usa 400–500 °C e 150–300 atm.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dilema: rendimento × velocidade (200 atm)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389888" y="1801367"/>
            <a:ext cx="0" cy="402336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389888" y="5824727"/>
            <a:ext cx="740664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5641847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89888" y="4841747"/>
            <a:ext cx="7315200" cy="0"/>
          </a:xfrm>
          <a:prstGeom prst="line">
            <a:avLst/>
          </a:prstGeom>
          <a:ln w="12700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6928" y="4658867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20%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389888" y="3858767"/>
            <a:ext cx="7315200" cy="0"/>
          </a:xfrm>
          <a:prstGeom prst="line">
            <a:avLst/>
          </a:prstGeom>
          <a:ln w="12700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6928" y="3675887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40%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89888" y="2875787"/>
            <a:ext cx="7315200" cy="0"/>
          </a:xfrm>
          <a:prstGeom prst="line">
            <a:avLst/>
          </a:prstGeom>
          <a:ln w="12700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6928" y="2692907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60%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389888" y="1892807"/>
            <a:ext cx="7315200" cy="0"/>
          </a:xfrm>
          <a:prstGeom prst="line">
            <a:avLst/>
          </a:prstGeom>
          <a:ln w="12700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6928" y="1709927"/>
            <a:ext cx="731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5897879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250 °C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0048" y="5897879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350 °C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98848" y="5897879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450 °C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7648" y="5897879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550 °C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6448" y="5897879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650 °C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33087" y="1892807"/>
            <a:ext cx="1828800" cy="393192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389888" y="2127566"/>
            <a:ext cx="7315200" cy="3410116"/>
          </a:xfrm>
          <a:custGeom>
            <a:avLst/>
            <a:gdLst/>
            <a:ahLst/>
            <a:cxnLst/>
            <a:rect l="l" t="t" r="r" b="b"/>
            <a:pathLst>
              <a:path w="7315200" h="3410116">
                <a:moveTo>
                  <a:pt x="0" y="0"/>
                </a:moveTo>
                <a:lnTo>
                  <a:pt x="91440" y="60883"/>
                </a:lnTo>
                <a:lnTo>
                  <a:pt x="182880" y="122961"/>
                </a:lnTo>
                <a:lnTo>
                  <a:pt x="274320" y="186155"/>
                </a:lnTo>
                <a:lnTo>
                  <a:pt x="365760" y="250383"/>
                </a:lnTo>
                <a:lnTo>
                  <a:pt x="457200" y="315557"/>
                </a:lnTo>
                <a:lnTo>
                  <a:pt x="548640" y="381588"/>
                </a:lnTo>
                <a:lnTo>
                  <a:pt x="640079" y="448382"/>
                </a:lnTo>
                <a:lnTo>
                  <a:pt x="731520" y="515843"/>
                </a:lnTo>
                <a:lnTo>
                  <a:pt x="822960" y="583874"/>
                </a:lnTo>
                <a:lnTo>
                  <a:pt x="914400" y="652373"/>
                </a:lnTo>
                <a:lnTo>
                  <a:pt x="1005840" y="721241"/>
                </a:lnTo>
                <a:lnTo>
                  <a:pt x="1097280" y="790374"/>
                </a:lnTo>
                <a:lnTo>
                  <a:pt x="1188720" y="859671"/>
                </a:lnTo>
                <a:lnTo>
                  <a:pt x="1280160" y="929029"/>
                </a:lnTo>
                <a:lnTo>
                  <a:pt x="1371600" y="998347"/>
                </a:lnTo>
                <a:lnTo>
                  <a:pt x="1463040" y="1067525"/>
                </a:lnTo>
                <a:lnTo>
                  <a:pt x="1554480" y="1136463"/>
                </a:lnTo>
                <a:lnTo>
                  <a:pt x="1645920" y="1205066"/>
                </a:lnTo>
                <a:lnTo>
                  <a:pt x="1737360" y="1273238"/>
                </a:lnTo>
                <a:lnTo>
                  <a:pt x="1828800" y="1340890"/>
                </a:lnTo>
                <a:lnTo>
                  <a:pt x="1920240" y="1407932"/>
                </a:lnTo>
                <a:lnTo>
                  <a:pt x="2011680" y="1474282"/>
                </a:lnTo>
                <a:lnTo>
                  <a:pt x="2103120" y="1539858"/>
                </a:lnTo>
                <a:lnTo>
                  <a:pt x="2194560" y="1604585"/>
                </a:lnTo>
                <a:lnTo>
                  <a:pt x="2285999" y="1668393"/>
                </a:lnTo>
                <a:lnTo>
                  <a:pt x="2377440" y="1731214"/>
                </a:lnTo>
                <a:lnTo>
                  <a:pt x="2468880" y="1792988"/>
                </a:lnTo>
                <a:lnTo>
                  <a:pt x="2560320" y="1853658"/>
                </a:lnTo>
                <a:lnTo>
                  <a:pt x="2651760" y="1913174"/>
                </a:lnTo>
                <a:lnTo>
                  <a:pt x="2743199" y="1971489"/>
                </a:lnTo>
                <a:lnTo>
                  <a:pt x="2834640" y="2028563"/>
                </a:lnTo>
                <a:lnTo>
                  <a:pt x="2926080" y="2084361"/>
                </a:lnTo>
                <a:lnTo>
                  <a:pt x="3017520" y="2138854"/>
                </a:lnTo>
                <a:lnTo>
                  <a:pt x="3108960" y="2192016"/>
                </a:lnTo>
                <a:lnTo>
                  <a:pt x="3200400" y="2243828"/>
                </a:lnTo>
                <a:lnTo>
                  <a:pt x="3291840" y="2294275"/>
                </a:lnTo>
                <a:lnTo>
                  <a:pt x="3383280" y="2343347"/>
                </a:lnTo>
                <a:lnTo>
                  <a:pt x="3474720" y="2391037"/>
                </a:lnTo>
                <a:lnTo>
                  <a:pt x="3566160" y="2437345"/>
                </a:lnTo>
                <a:lnTo>
                  <a:pt x="3657600" y="2482272"/>
                </a:lnTo>
                <a:lnTo>
                  <a:pt x="3749039" y="2525825"/>
                </a:lnTo>
                <a:lnTo>
                  <a:pt x="3840480" y="2568014"/>
                </a:lnTo>
                <a:lnTo>
                  <a:pt x="3931920" y="2608851"/>
                </a:lnTo>
                <a:lnTo>
                  <a:pt x="4023360" y="2648352"/>
                </a:lnTo>
                <a:lnTo>
                  <a:pt x="4114800" y="2686535"/>
                </a:lnTo>
                <a:lnTo>
                  <a:pt x="4206239" y="2723422"/>
                </a:lnTo>
                <a:lnTo>
                  <a:pt x="4297680" y="2759035"/>
                </a:lnTo>
                <a:lnTo>
                  <a:pt x="4389120" y="2793398"/>
                </a:lnTo>
                <a:lnTo>
                  <a:pt x="4480560" y="2826539"/>
                </a:lnTo>
                <a:lnTo>
                  <a:pt x="4572000" y="2858486"/>
                </a:lnTo>
                <a:lnTo>
                  <a:pt x="4663439" y="2889266"/>
                </a:lnTo>
                <a:lnTo>
                  <a:pt x="4754880" y="2918911"/>
                </a:lnTo>
                <a:lnTo>
                  <a:pt x="4846320" y="2947450"/>
                </a:lnTo>
                <a:lnTo>
                  <a:pt x="4937760" y="2974915"/>
                </a:lnTo>
                <a:lnTo>
                  <a:pt x="5029200" y="3001337"/>
                </a:lnTo>
                <a:lnTo>
                  <a:pt x="5120639" y="3026749"/>
                </a:lnTo>
                <a:lnTo>
                  <a:pt x="5212080" y="3051182"/>
                </a:lnTo>
                <a:lnTo>
                  <a:pt x="5303520" y="3074667"/>
                </a:lnTo>
                <a:lnTo>
                  <a:pt x="5394960" y="3097237"/>
                </a:lnTo>
                <a:lnTo>
                  <a:pt x="5486400" y="3118924"/>
                </a:lnTo>
                <a:lnTo>
                  <a:pt x="5577839" y="3139757"/>
                </a:lnTo>
                <a:lnTo>
                  <a:pt x="5669280" y="3159767"/>
                </a:lnTo>
                <a:lnTo>
                  <a:pt x="5760720" y="3178985"/>
                </a:lnTo>
                <a:lnTo>
                  <a:pt x="5852160" y="3197440"/>
                </a:lnTo>
                <a:lnTo>
                  <a:pt x="5943600" y="3215160"/>
                </a:lnTo>
                <a:lnTo>
                  <a:pt x="6035039" y="3232174"/>
                </a:lnTo>
                <a:lnTo>
                  <a:pt x="6126480" y="3248509"/>
                </a:lnTo>
                <a:lnTo>
                  <a:pt x="6217920" y="3264192"/>
                </a:lnTo>
                <a:lnTo>
                  <a:pt x="6309360" y="3279248"/>
                </a:lnTo>
                <a:lnTo>
                  <a:pt x="6400800" y="3293703"/>
                </a:lnTo>
                <a:lnTo>
                  <a:pt x="6492239" y="3307580"/>
                </a:lnTo>
                <a:lnTo>
                  <a:pt x="6583680" y="3320904"/>
                </a:lnTo>
                <a:lnTo>
                  <a:pt x="6675120" y="3333697"/>
                </a:lnTo>
                <a:lnTo>
                  <a:pt x="6766560" y="3345980"/>
                </a:lnTo>
                <a:lnTo>
                  <a:pt x="6858000" y="3357775"/>
                </a:lnTo>
                <a:lnTo>
                  <a:pt x="6949439" y="3369103"/>
                </a:lnTo>
                <a:lnTo>
                  <a:pt x="7040880" y="3379983"/>
                </a:lnTo>
                <a:lnTo>
                  <a:pt x="7132320" y="3390433"/>
                </a:lnTo>
                <a:lnTo>
                  <a:pt x="7223760" y="3400471"/>
                </a:lnTo>
                <a:lnTo>
                  <a:pt x="7315200" y="3410116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389888" y="4962252"/>
            <a:ext cx="7315200" cy="835172"/>
          </a:xfrm>
          <a:custGeom>
            <a:avLst/>
            <a:gdLst/>
            <a:ahLst/>
            <a:cxnLst/>
            <a:rect l="l" t="t" r="r" b="b"/>
            <a:pathLst>
              <a:path w="7315200" h="835172">
                <a:moveTo>
                  <a:pt x="0" y="835172"/>
                </a:moveTo>
                <a:lnTo>
                  <a:pt x="91440" y="830536"/>
                </a:lnTo>
                <a:lnTo>
                  <a:pt x="182880" y="825263"/>
                </a:lnTo>
                <a:lnTo>
                  <a:pt x="274320" y="819288"/>
                </a:lnTo>
                <a:lnTo>
                  <a:pt x="365760" y="812548"/>
                </a:lnTo>
                <a:lnTo>
                  <a:pt x="457200" y="804974"/>
                </a:lnTo>
                <a:lnTo>
                  <a:pt x="548640" y="796499"/>
                </a:lnTo>
                <a:lnTo>
                  <a:pt x="640079" y="787055"/>
                </a:lnTo>
                <a:lnTo>
                  <a:pt x="731520" y="776571"/>
                </a:lnTo>
                <a:lnTo>
                  <a:pt x="822960" y="764983"/>
                </a:lnTo>
                <a:lnTo>
                  <a:pt x="914400" y="752225"/>
                </a:lnTo>
                <a:lnTo>
                  <a:pt x="1005840" y="738236"/>
                </a:lnTo>
                <a:lnTo>
                  <a:pt x="1097280" y="722962"/>
                </a:lnTo>
                <a:lnTo>
                  <a:pt x="1188720" y="706354"/>
                </a:lnTo>
                <a:lnTo>
                  <a:pt x="1280160" y="688371"/>
                </a:lnTo>
                <a:lnTo>
                  <a:pt x="1371600" y="668983"/>
                </a:lnTo>
                <a:lnTo>
                  <a:pt x="1463040" y="648172"/>
                </a:lnTo>
                <a:lnTo>
                  <a:pt x="1554480" y="625934"/>
                </a:lnTo>
                <a:lnTo>
                  <a:pt x="1645920" y="602280"/>
                </a:lnTo>
                <a:lnTo>
                  <a:pt x="1737360" y="577239"/>
                </a:lnTo>
                <a:lnTo>
                  <a:pt x="1828800" y="550860"/>
                </a:lnTo>
                <a:lnTo>
                  <a:pt x="1920240" y="523213"/>
                </a:lnTo>
                <a:lnTo>
                  <a:pt x="2011680" y="494391"/>
                </a:lnTo>
                <a:lnTo>
                  <a:pt x="2103120" y="464510"/>
                </a:lnTo>
                <a:lnTo>
                  <a:pt x="2194560" y="433714"/>
                </a:lnTo>
                <a:lnTo>
                  <a:pt x="2285999" y="402169"/>
                </a:lnTo>
                <a:lnTo>
                  <a:pt x="2377440" y="370070"/>
                </a:lnTo>
                <a:lnTo>
                  <a:pt x="2468880" y="337635"/>
                </a:lnTo>
                <a:lnTo>
                  <a:pt x="2560320" y="305108"/>
                </a:lnTo>
                <a:lnTo>
                  <a:pt x="2651760" y="272753"/>
                </a:lnTo>
                <a:lnTo>
                  <a:pt x="2743199" y="240855"/>
                </a:lnTo>
                <a:lnTo>
                  <a:pt x="2834640" y="209714"/>
                </a:lnTo>
                <a:lnTo>
                  <a:pt x="2926080" y="179640"/>
                </a:lnTo>
                <a:lnTo>
                  <a:pt x="3017520" y="150951"/>
                </a:lnTo>
                <a:lnTo>
                  <a:pt x="3108960" y="123961"/>
                </a:lnTo>
                <a:lnTo>
                  <a:pt x="3200400" y="98979"/>
                </a:lnTo>
                <a:lnTo>
                  <a:pt x="3291840" y="76299"/>
                </a:lnTo>
                <a:lnTo>
                  <a:pt x="3383280" y="56191"/>
                </a:lnTo>
                <a:lnTo>
                  <a:pt x="3474720" y="38895"/>
                </a:lnTo>
                <a:lnTo>
                  <a:pt x="3566160" y="24613"/>
                </a:lnTo>
                <a:lnTo>
                  <a:pt x="3657600" y="13504"/>
                </a:lnTo>
                <a:lnTo>
                  <a:pt x="3749039" y="5673"/>
                </a:lnTo>
                <a:lnTo>
                  <a:pt x="3840480" y="1174"/>
                </a:lnTo>
                <a:lnTo>
                  <a:pt x="3931920" y="0"/>
                </a:lnTo>
                <a:lnTo>
                  <a:pt x="4023360" y="2087"/>
                </a:lnTo>
                <a:lnTo>
                  <a:pt x="4114800" y="7314"/>
                </a:lnTo>
                <a:lnTo>
                  <a:pt x="4206239" y="15507"/>
                </a:lnTo>
                <a:lnTo>
                  <a:pt x="4297680" y="26443"/>
                </a:lnTo>
                <a:lnTo>
                  <a:pt x="4389120" y="39859"/>
                </a:lnTo>
                <a:lnTo>
                  <a:pt x="4480560" y="55461"/>
                </a:lnTo>
                <a:lnTo>
                  <a:pt x="4572000" y="72935"/>
                </a:lnTo>
                <a:lnTo>
                  <a:pt x="4663439" y="91954"/>
                </a:lnTo>
                <a:lnTo>
                  <a:pt x="4754880" y="112194"/>
                </a:lnTo>
                <a:lnTo>
                  <a:pt x="4846320" y="133340"/>
                </a:lnTo>
                <a:lnTo>
                  <a:pt x="4937760" y="155096"/>
                </a:lnTo>
                <a:lnTo>
                  <a:pt x="5029200" y="177192"/>
                </a:lnTo>
                <a:lnTo>
                  <a:pt x="5120639" y="199389"/>
                </a:lnTo>
                <a:lnTo>
                  <a:pt x="5212080" y="221483"/>
                </a:lnTo>
                <a:lnTo>
                  <a:pt x="5303520" y="243303"/>
                </a:lnTo>
                <a:lnTo>
                  <a:pt x="5394960" y="264713"/>
                </a:lnTo>
                <a:lnTo>
                  <a:pt x="5486400" y="285611"/>
                </a:lnTo>
                <a:lnTo>
                  <a:pt x="5577839" y="305922"/>
                </a:lnTo>
                <a:lnTo>
                  <a:pt x="5669280" y="325595"/>
                </a:lnTo>
                <a:lnTo>
                  <a:pt x="5760720" y="344601"/>
                </a:lnTo>
                <a:lnTo>
                  <a:pt x="5852160" y="362926"/>
                </a:lnTo>
                <a:lnTo>
                  <a:pt x="5943600" y="380570"/>
                </a:lnTo>
                <a:lnTo>
                  <a:pt x="6035039" y="397540"/>
                </a:lnTo>
                <a:lnTo>
                  <a:pt x="6126480" y="413850"/>
                </a:lnTo>
                <a:lnTo>
                  <a:pt x="6217920" y="429519"/>
                </a:lnTo>
                <a:lnTo>
                  <a:pt x="6309360" y="444569"/>
                </a:lnTo>
                <a:lnTo>
                  <a:pt x="6400800" y="459020"/>
                </a:lnTo>
                <a:lnTo>
                  <a:pt x="6492239" y="472896"/>
                </a:lnTo>
                <a:lnTo>
                  <a:pt x="6583680" y="486219"/>
                </a:lnTo>
                <a:lnTo>
                  <a:pt x="6675120" y="499011"/>
                </a:lnTo>
                <a:lnTo>
                  <a:pt x="6766560" y="511294"/>
                </a:lnTo>
                <a:lnTo>
                  <a:pt x="6858000" y="523090"/>
                </a:lnTo>
                <a:lnTo>
                  <a:pt x="6949439" y="534417"/>
                </a:lnTo>
                <a:lnTo>
                  <a:pt x="7040880" y="545297"/>
                </a:lnTo>
                <a:lnTo>
                  <a:pt x="7132320" y="555747"/>
                </a:lnTo>
                <a:lnTo>
                  <a:pt x="7223760" y="565785"/>
                </a:lnTo>
                <a:lnTo>
                  <a:pt x="7315200" y="575430"/>
                </a:lnTo>
              </a:path>
            </a:pathLst>
          </a:custGeom>
          <a:noFill/>
          <a:ln w="44450">
            <a:solidFill>
              <a:srgbClr val="D633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133087" y="1938527"/>
            <a:ext cx="182880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indústria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04288" y="2089403"/>
            <a:ext cx="23774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no equilíbrio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0527" y="5554408"/>
            <a:ext cx="26517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D63384"/>
                </a:solidFill>
                <a:latin typeface="Calibri"/>
              </a:rPr>
              <a:t>na saída do reator</a:t>
            </a:r>
          </a:p>
        </p:txBody>
      </p:sp>
      <p:sp>
        <p:nvSpPr>
          <p:cNvPr id="28" name="Oval 27"/>
          <p:cNvSpPr/>
          <p:nvPr/>
        </p:nvSpPr>
        <p:spPr>
          <a:xfrm>
            <a:off x="8915400" y="186537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0" y="1847088"/>
            <a:ext cx="2011680" cy="125069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Frio: muito NH₃ no equilíbrio, mas nada chega lá a tempo.</a:t>
            </a:r>
          </a:p>
        </p:txBody>
      </p:sp>
      <p:sp>
        <p:nvSpPr>
          <p:cNvPr id="30" name="Oval 29"/>
          <p:cNvSpPr/>
          <p:nvPr/>
        </p:nvSpPr>
        <p:spPr>
          <a:xfrm>
            <a:off x="8915400" y="325323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0" y="3234943"/>
            <a:ext cx="2011680" cy="95630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Quente: rápido, mas o equilíbrio é pobre.</a:t>
            </a:r>
          </a:p>
        </p:txBody>
      </p:sp>
      <p:sp>
        <p:nvSpPr>
          <p:cNvPr id="32" name="Oval 31"/>
          <p:cNvSpPr/>
          <p:nvPr/>
        </p:nvSpPr>
        <p:spPr>
          <a:xfrm>
            <a:off x="8915400" y="434670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0" y="4328413"/>
            <a:ext cx="2011680" cy="66192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Máximo perto de 465 °C.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Outros processos movidos a Le Chatelier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631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3383280"/>
                <a:gridCol w="1280160"/>
                <a:gridCol w="419709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Processo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Reação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ΔH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Como o equilíbrio é deslocado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946403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Processo de contato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2 SO₂(g) + O₂(g) ⇌ 2 SO₃(g)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−198 kJ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Excesso de ar (mais O₂) e retirada do SO₃ entre os leitos de catalisador: conversão acima de 99,5%.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946403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Reforma a vapor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CH₄(g) + H₂O(g) ⇌ CO(g) + 3 H₂(g)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+206 kJ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Endotérmica: temperatura alta favorece os produtos. Excesso de vapor desloca para a direita.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Deslocamento gás-água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CO(g) + H₂O(g) ⇌ CO₂(g) + H₂(g)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−41 kJ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Exotérmica: feita em temperatura menor que a da reforma. O CO₂ é removido.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946403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Síntese do metanol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CO(g) + 2 H₂(g) ⇌ CH₃OH(g)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−91 kJ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Mesmo dilema da amônia: 3 mol de gás → 1, exotérmica. Pressão alta e temperatura moderada.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Calcinação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CaCO₃(s) ⇌ CaO(s) + CO₂(g)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 i="0">
                          <a:solidFill>
                            <a:srgbClr val="22374B"/>
                          </a:solidFill>
                          <a:latin typeface="Cambria"/>
                        </a:rPr>
                        <a:t>+178 kJ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O forno é aberto: o CO₂ escapa, Q nunca alcança K e a reação vai até o fim.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 · EXEMPLO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Excesso de reagente na esterificação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757171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757171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75717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Para ácido acético + etanol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 acetato de etila + água, K ≈ 4. Compare o rendimento partindo de 1 mol de ácido com 1 mol de álcool e com 3 mol de álcool (mesmo volume).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4198620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741420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9060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887724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454652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 · EXEMPLO 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Excesso de reagente na esterificação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9250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 = 4  ·  caso 1: 1 mol de ácido + 1 mol de álcool  ·  caso 2: 1 mol de ácido + 3 mol de álcool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99004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99004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 = [éster] · [água] / ([ácido] · [álcool])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579114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caso 1:  x² ÷ (1 − x)² = 4   →   x ÷ (1 − x) = 2   →   x = 2/3 ≈ 0,67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INDÚSTRIA · EXEMPLO 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Excesso de reagente na esterificação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caso 2:  x² ÷ [(1 − x)(3 − x)] = 4   →   3x² − 16x + 12 = 0   →   x ≈ 0,90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1569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1569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Rendimento sobe de 67% para 90% com excesso de álcool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Le Chatelier na indústria: aumentar um reagente barato (ou retirar a água) desloca o equilíbrio e aproveita melhor o reagente caro.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49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Equilíbrio iônico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Ka, Kb, pH, indicadores, hidrólise, tampão e Kps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Ka: a constante de acidez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78308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691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HA </a:t>
            </a:r>
            <a:r>
              <a:rPr sz="30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H⁺ + A⁻        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= [H⁺] · [A⁻] ÷ [HA]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pK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= −log 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7398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72160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Ácido forte (HCl) se ioniza quase por completo; ácido fraco, só em parte — é um equilíbrio.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4723383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4705096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Quanto maior o Ka (menor o pKa), mais forte o ácido.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5409183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5390896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Base fraca: B + H₂O </a:t>
            </a:r>
            <a:r>
              <a:rPr sz="22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 BH⁺ + OH⁻, com constante Kb. Par conjugado: Ka · Kb = Kw.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Constantes de acidez a 25 °C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4206240"/>
                <a:gridCol w="2286000"/>
                <a:gridCol w="15453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Ácido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Ionização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pKa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clorídrico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HCl → H⁺ + Cl⁻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muito grande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&lt;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fosfórico (1ª)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H₃PO₄ ⇌ H⁺ + H₂PO₄⁻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7,5 × 10⁻³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2,12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fluorídrico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HF ⇌ H⁺ + F⁻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6,8 × 10⁻⁴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3,17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nitroso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HNO₂ ⇌ H⁺ + NO₂⁻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4,5 × 10⁻⁴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3,35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fórmico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HCOOH ⇌ H⁺ + HCOO⁻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3,75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lático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C₃H₆O₃ ⇌ H⁺ + C₃H₅O₃⁻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1,4 × 10⁻⁴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3,86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benzoico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C₆H₅COOH ⇌ H⁺ + C₆H₅COO⁻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6,3 × 10⁻⁵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4,20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acético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CH₃COOH ⇌ H⁺ + CH₃COO⁻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10⁻⁵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4,74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carbônico (1ª)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H₂CO₃ ⇌ H⁺ + HCO₃⁻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4,3 × 10⁻⁷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6,37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Constantes de acidez a 25 °C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4206240"/>
                <a:gridCol w="2286000"/>
                <a:gridCol w="15453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Ácido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Ionização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pKa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hipocloroso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HClO ⇌ H⁺ + ClO⁻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3,0 × 10⁻⁸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7,52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Íon amônio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NH₄⁺ ⇌ H⁺ + NH₃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5,6 × 10⁻¹⁰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9,25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cianídrico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HCN ⇌ H⁺ + CN⁻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4,9 × 10⁻¹⁰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9,31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Fenol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C₆H₅OH ⇌ H⁺ + C₆H₅O⁻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1,3 × 10⁻¹⁰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9,89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Íon bicarbonato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HCO₃⁻ ⇌ H⁺ + CO₃²⁻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5,6 × 10⁻¹¹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10,25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Constantes de basicidade a 25 °C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5120640"/>
                <a:gridCol w="2011680"/>
                <a:gridCol w="13624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Base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Kb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pKb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Hidróxido de sódio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NaOH → Na⁺ +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muito grande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&lt; 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Dimetilamina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(CH₃)₂NH + H₂O ⇌ (CH₃)₂NH₂⁺ + OH⁻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5,4 × 10⁻⁴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3,27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Metilamina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CH₃NH₂ + H₂O ⇌ CH₃NH₃⁺ +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4,4 × 10⁻⁴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3,36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Amônia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NH₃ + H₂O ⇌ NH₄⁺ + OH⁻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10⁻⁵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4,74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Piridina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C₅H₅N + H₂O ⇌ C₅H₅NH⁺ +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1,7 × 10⁻⁹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8,77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Anilina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C₆H₅NH₂ + H₂O ⇌ C₆H₅NH₃⁺ + OH⁻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4,3 × 10⁻¹⁰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9,37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66928" y="513892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537286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5230368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Par NH₄⁺/NH₃: Ka · Kb = 5,6 × 10⁻¹⁰ × 1,8 × 10⁻⁵ = 1,0 × 10⁻¹⁴ = Kw. Quanto mais fraco o ácido, mais forte sua base conjugada.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Grau de ionização e a lei de Ostwald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7373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645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= α² · M ÷ (1 − α)  ≈  α² · M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[H⁺] = α · M  ≈  √(K</a:t>
            </a:r>
            <a:r>
              <a:rPr sz="30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000" b="1" i="0">
                <a:solidFill>
                  <a:srgbClr val="11263A"/>
                </a:solidFill>
                <a:latin typeface="Cambria"/>
              </a:rPr>
              <a:t> · M)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6941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675887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α é a fração das moléculas que se ionizaram (0 a 1, ou em %).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43799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43616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aproximação vale para α pequeno (menos de 5%).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50657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50474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Diluir (M menor) aumenta α: como Ka é fixo, o ácido diluído fica mais ionizado.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ácido fraco: o vinagre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O vinagre tem cerca de 4% (m/V) de ácido acético (40 g/L; M = 60 g/mol). Estime o pH e o grau de ionização. Ka = 1,8 × 10⁻⁵; log 3,5 ≈ 0,54.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ácido fraco: o vinagre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 = 40 g/L ÷ 60 g/mol = 0,67 mol/L  ·  Ka = 1,8 × 10⁻⁵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[H⁺] ≈ √(Ka · C)   ·   α = [H⁺] / 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[H⁺] = √(1,8 × 10⁻⁵ × 0,67) = √(1,2 × 10⁻⁵) = 3,5 × 10⁻³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pH = −log (3,5 × 10⁻³) = 3 − 0,54 = 2,46   ·   α = 3,5 × 10⁻³ ÷ 0,67 = 0,52%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2,5 e α ≈ 0,5%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Se o ácido acético fosse forte, o pH seria 0,2. Ácido fraco: menos de 1 molécula em 100 se ioniza.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Lei da diluição de Ostwald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Uma solução 0,020 mol/L de um ácido HA está 3,0% ionizada. Calcule Ka e identifique o ácido na tabela.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8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Lei da diluição de Ostwald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0,020 mol/L  ·  α = 3,0% = 0,030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Ka = α² · M / (1 − α)   ≈   α² · M   (para α pequeno)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Ka ≈ (0,030)² × 0,020 = 9,0 × 10⁻⁴ × 0,020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Ka ≈ 1,8 × 10⁻⁵: é o ácido acético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Ka é fixo (só muda com a temperatura). Diluir diminui M; para Ka continuar igual, α aumenta: ácido mais diluído, mais ionizado.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base fraca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Calcule o pH de uma solução de amônia 0,10 mol/L a 25 °C. Kb = 1,8 × 10⁻⁵; log 1,34 ≈ 0,13.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ÁCIDOS E BASES · EXEMPLO 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base fraca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 = 0,10 mol/L  ·  Kb = 1,8 × 10⁻⁵  ·  pH + pOH =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[OH⁻] ≈ √(Kb · C)   ·   pOH = −log [OH⁻]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[OH⁻] = √(1,8 × 10⁻⁶) = 1,34 × 10⁻³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pOH = 3 − 0,13 = 2,87   →   pH = 14 − 2,87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11,1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Para bases, calcule primeiro [OH⁻] e o pOH; só no fim passe para o pH.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Kw e a escala de 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7373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645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2800" b="1" i="0">
                <a:solidFill>
                  <a:srgbClr val="11263A"/>
                </a:solidFill>
                <a:latin typeface="Cambria"/>
              </a:rPr>
              <a:t>H₂O </a:t>
            </a:r>
            <a:r>
              <a:rPr sz="28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800" b="1" i="0">
                <a:solidFill>
                  <a:srgbClr val="11263A"/>
                </a:solidFill>
                <a:latin typeface="Cambria"/>
              </a:rPr>
              <a:t> H⁺ + OH⁻      K</a:t>
            </a:r>
            <a:r>
              <a:rPr sz="2800" b="1" i="0" baseline="-25000">
                <a:solidFill>
                  <a:srgbClr val="11263A"/>
                </a:solidFill>
                <a:latin typeface="Cambria"/>
              </a:rPr>
              <a:t>w</a:t>
            </a:r>
            <a:r>
              <a:rPr sz="2800" b="1" i="0">
                <a:solidFill>
                  <a:srgbClr val="11263A"/>
                </a:solidFill>
                <a:latin typeface="Cambria"/>
              </a:rPr>
              <a:t> = [H⁺] · [OH⁻] = 1,0 × 10⁻¹⁴ (25 °C)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2800" b="1" i="0">
                <a:solidFill>
                  <a:srgbClr val="11263A"/>
                </a:solidFill>
                <a:latin typeface="Cambria"/>
              </a:rPr>
              <a:t>pH = −log [H⁺]     pOH = −log [OH⁻]     pH + pOH =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63016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363016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8" y="388620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pH &lt;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28853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Ácido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83717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[H⁺] &gt; [OH⁻]. Cada unidade a menos: 10 vezes mais H⁺.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363016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5112" y="363016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388620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pH = 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428853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Neutro (25 °C)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83717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[H⁺] = [OH⁻] = 1,0 × 10⁻⁷ mol/L.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3630168"/>
            <a:ext cx="3538728" cy="2514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363016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388620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pH &gt; 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428853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Básico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4837176"/>
            <a:ext cx="310896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[OH⁻] &gt; [H⁺]. Para bases, calcule primeiro o pOH.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pH no dia a 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62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7" y="3429000"/>
            <a:ext cx="79618" cy="457200"/>
          </a:xfrm>
          <a:prstGeom prst="rect">
            <a:avLst/>
          </a:prstGeom>
          <a:solidFill>
            <a:srgbClr val="D827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6294" y="3429000"/>
            <a:ext cx="79618" cy="457200"/>
          </a:xfrm>
          <a:prstGeom prst="rect">
            <a:avLst/>
          </a:prstGeom>
          <a:solidFill>
            <a:srgbClr val="D92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1340" y="3429000"/>
            <a:ext cx="79618" cy="457200"/>
          </a:xfrm>
          <a:prstGeom prst="rect">
            <a:avLst/>
          </a:prstGeom>
          <a:solidFill>
            <a:srgbClr val="DA2C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6386" y="3429000"/>
            <a:ext cx="79618" cy="457200"/>
          </a:xfrm>
          <a:prstGeom prst="rect">
            <a:avLst/>
          </a:prstGeom>
          <a:solidFill>
            <a:srgbClr val="DB2F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41432" y="3429000"/>
            <a:ext cx="79618" cy="457200"/>
          </a:xfrm>
          <a:prstGeom prst="rect">
            <a:avLst/>
          </a:prstGeom>
          <a:solidFill>
            <a:srgbClr val="DC3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216478" y="3429000"/>
            <a:ext cx="79618" cy="457200"/>
          </a:xfrm>
          <a:prstGeom prst="rect">
            <a:avLst/>
          </a:prstGeom>
          <a:solidFill>
            <a:srgbClr val="DD34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291524" y="3429000"/>
            <a:ext cx="79618" cy="457200"/>
          </a:xfrm>
          <a:prstGeom prst="rect">
            <a:avLst/>
          </a:prstGeom>
          <a:solidFill>
            <a:srgbClr val="DE37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366570" y="3429000"/>
            <a:ext cx="79618" cy="457200"/>
          </a:xfrm>
          <a:prstGeom prst="rect">
            <a:avLst/>
          </a:prstGeom>
          <a:solidFill>
            <a:srgbClr val="E03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441616" y="3429000"/>
            <a:ext cx="79618" cy="457200"/>
          </a:xfrm>
          <a:prstGeom prst="rect">
            <a:avLst/>
          </a:prstGeom>
          <a:solidFill>
            <a:srgbClr val="E13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516663" y="3429000"/>
            <a:ext cx="79618" cy="457200"/>
          </a:xfrm>
          <a:prstGeom prst="rect">
            <a:avLst/>
          </a:prstGeom>
          <a:solidFill>
            <a:srgbClr val="E23F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591709" y="3429000"/>
            <a:ext cx="79618" cy="457200"/>
          </a:xfrm>
          <a:prstGeom prst="rect">
            <a:avLst/>
          </a:prstGeom>
          <a:solidFill>
            <a:srgbClr val="E34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666755" y="3429000"/>
            <a:ext cx="79618" cy="457200"/>
          </a:xfrm>
          <a:prstGeom prst="rect">
            <a:avLst/>
          </a:prstGeom>
          <a:solidFill>
            <a:srgbClr val="E44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741801" y="3429000"/>
            <a:ext cx="79618" cy="457200"/>
          </a:xfrm>
          <a:prstGeom prst="rect">
            <a:avLst/>
          </a:prstGeom>
          <a:solidFill>
            <a:srgbClr val="E546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816847" y="3429000"/>
            <a:ext cx="79618" cy="457200"/>
          </a:xfrm>
          <a:prstGeom prst="rect">
            <a:avLst/>
          </a:prstGeom>
          <a:solidFill>
            <a:srgbClr val="E749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91893" y="3429000"/>
            <a:ext cx="79618" cy="457200"/>
          </a:xfrm>
          <a:prstGeom prst="rect">
            <a:avLst/>
          </a:prstGeom>
          <a:solidFill>
            <a:srgbClr val="E84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966939" y="3429000"/>
            <a:ext cx="79618" cy="457200"/>
          </a:xfrm>
          <a:prstGeom prst="rect">
            <a:avLst/>
          </a:prstGeom>
          <a:solidFill>
            <a:srgbClr val="E94E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041985" y="3429000"/>
            <a:ext cx="79618" cy="457200"/>
          </a:xfrm>
          <a:prstGeom prst="rect">
            <a:avLst/>
          </a:prstGeom>
          <a:solidFill>
            <a:srgbClr val="EA51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117031" y="3429000"/>
            <a:ext cx="79618" cy="457200"/>
          </a:xfrm>
          <a:prstGeom prst="rect">
            <a:avLst/>
          </a:prstGeom>
          <a:solidFill>
            <a:srgbClr val="EB54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92078" y="3429000"/>
            <a:ext cx="79618" cy="457200"/>
          </a:xfrm>
          <a:prstGeom prst="rect">
            <a:avLst/>
          </a:prstGeom>
          <a:solidFill>
            <a:srgbClr val="EC5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267124" y="3429000"/>
            <a:ext cx="79618" cy="457200"/>
          </a:xfrm>
          <a:prstGeom prst="rect">
            <a:avLst/>
          </a:prstGeom>
          <a:solidFill>
            <a:srgbClr val="ED59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342170" y="3429000"/>
            <a:ext cx="79618" cy="457200"/>
          </a:xfrm>
          <a:prstGeom prst="rect">
            <a:avLst/>
          </a:prstGeom>
          <a:solidFill>
            <a:srgbClr val="EE5C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417216" y="3429000"/>
            <a:ext cx="79618" cy="457200"/>
          </a:xfrm>
          <a:prstGeom prst="rect">
            <a:avLst/>
          </a:prstGeom>
          <a:solidFill>
            <a:srgbClr val="EE5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492262" y="3429000"/>
            <a:ext cx="79618" cy="457200"/>
          </a:xfrm>
          <a:prstGeom prst="rect">
            <a:avLst/>
          </a:prstGeom>
          <a:solidFill>
            <a:srgbClr val="EE63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567308" y="3429000"/>
            <a:ext cx="79618" cy="457200"/>
          </a:xfrm>
          <a:prstGeom prst="rect">
            <a:avLst/>
          </a:prstGeom>
          <a:solidFill>
            <a:srgbClr val="EF6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42354" y="3429000"/>
            <a:ext cx="79618" cy="457200"/>
          </a:xfrm>
          <a:prstGeom prst="rect">
            <a:avLst/>
          </a:prstGeom>
          <a:solidFill>
            <a:srgbClr val="EF6A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717400" y="3429000"/>
            <a:ext cx="79618" cy="457200"/>
          </a:xfrm>
          <a:prstGeom prst="rect">
            <a:avLst/>
          </a:prstGeom>
          <a:solidFill>
            <a:srgbClr val="EF6E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792446" y="3429000"/>
            <a:ext cx="79618" cy="457200"/>
          </a:xfrm>
          <a:prstGeom prst="rect">
            <a:avLst/>
          </a:prstGeom>
          <a:solidFill>
            <a:srgbClr val="EF7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867493" y="3429000"/>
            <a:ext cx="79618" cy="457200"/>
          </a:xfrm>
          <a:prstGeom prst="rect">
            <a:avLst/>
          </a:prstGeom>
          <a:solidFill>
            <a:srgbClr val="F07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942539" y="3429000"/>
            <a:ext cx="79618" cy="457200"/>
          </a:xfrm>
          <a:prstGeom prst="rect">
            <a:avLst/>
          </a:prstGeom>
          <a:solidFill>
            <a:srgbClr val="F079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017585" y="3429000"/>
            <a:ext cx="79618" cy="457200"/>
          </a:xfrm>
          <a:prstGeom prst="rect">
            <a:avLst/>
          </a:prstGeom>
          <a:solidFill>
            <a:srgbClr val="F07D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092631" y="3429000"/>
            <a:ext cx="79618" cy="457200"/>
          </a:xfrm>
          <a:prstGeom prst="rect">
            <a:avLst/>
          </a:prstGeom>
          <a:solidFill>
            <a:srgbClr val="F080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167677" y="3429000"/>
            <a:ext cx="79618" cy="457200"/>
          </a:xfrm>
          <a:prstGeom prst="rect">
            <a:avLst/>
          </a:prstGeom>
          <a:solidFill>
            <a:srgbClr val="F084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242723" y="3429000"/>
            <a:ext cx="79618" cy="457200"/>
          </a:xfrm>
          <a:prstGeom prst="rect">
            <a:avLst/>
          </a:prstGeom>
          <a:solidFill>
            <a:srgbClr val="F088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317769" y="3429000"/>
            <a:ext cx="79618" cy="457200"/>
          </a:xfrm>
          <a:prstGeom prst="rect">
            <a:avLst/>
          </a:prstGeom>
          <a:solidFill>
            <a:srgbClr val="F18B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392815" y="3429000"/>
            <a:ext cx="79618" cy="457200"/>
          </a:xfrm>
          <a:prstGeom prst="rect">
            <a:avLst/>
          </a:prstGeom>
          <a:solidFill>
            <a:srgbClr val="F18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467862" y="3429000"/>
            <a:ext cx="79618" cy="457200"/>
          </a:xfrm>
          <a:prstGeom prst="rect">
            <a:avLst/>
          </a:prstGeom>
          <a:solidFill>
            <a:srgbClr val="F19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542908" y="3429000"/>
            <a:ext cx="79618" cy="457200"/>
          </a:xfrm>
          <a:prstGeom prst="rect">
            <a:avLst/>
          </a:prstGeom>
          <a:solidFill>
            <a:srgbClr val="F196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617954" y="3429000"/>
            <a:ext cx="79618" cy="457200"/>
          </a:xfrm>
          <a:prstGeom prst="rect">
            <a:avLst/>
          </a:prstGeom>
          <a:solidFill>
            <a:srgbClr val="F29A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693000" y="3429000"/>
            <a:ext cx="79618" cy="457200"/>
          </a:xfrm>
          <a:prstGeom prst="rect">
            <a:avLst/>
          </a:prstGeom>
          <a:solidFill>
            <a:srgbClr val="F29E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768046" y="3429000"/>
            <a:ext cx="79618" cy="457200"/>
          </a:xfrm>
          <a:prstGeom prst="rect">
            <a:avLst/>
          </a:prstGeom>
          <a:solidFill>
            <a:srgbClr val="F2A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843092" y="3429000"/>
            <a:ext cx="79618" cy="457200"/>
          </a:xfrm>
          <a:prstGeom prst="rect">
            <a:avLst/>
          </a:prstGeom>
          <a:solidFill>
            <a:srgbClr val="F2A4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918138" y="3429000"/>
            <a:ext cx="79618" cy="457200"/>
          </a:xfrm>
          <a:prstGeom prst="rect">
            <a:avLst/>
          </a:prstGeom>
          <a:solidFill>
            <a:srgbClr val="F1A6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93184" y="3429000"/>
            <a:ext cx="79618" cy="457200"/>
          </a:xfrm>
          <a:prstGeom prst="rect">
            <a:avLst/>
          </a:prstGeom>
          <a:solidFill>
            <a:srgbClr val="F1A7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68230" y="3429000"/>
            <a:ext cx="79618" cy="457200"/>
          </a:xfrm>
          <a:prstGeom prst="rect">
            <a:avLst/>
          </a:prstGeom>
          <a:solidFill>
            <a:srgbClr val="F0A9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143277" y="3429000"/>
            <a:ext cx="79618" cy="457200"/>
          </a:xfrm>
          <a:prstGeom prst="rect">
            <a:avLst/>
          </a:prstGeom>
          <a:solidFill>
            <a:srgbClr val="F0A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218323" y="3429000"/>
            <a:ext cx="79618" cy="457200"/>
          </a:xfrm>
          <a:prstGeom prst="rect">
            <a:avLst/>
          </a:prstGeom>
          <a:solidFill>
            <a:srgbClr val="EFA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293369" y="3429000"/>
            <a:ext cx="79618" cy="457200"/>
          </a:xfrm>
          <a:prstGeom prst="rect">
            <a:avLst/>
          </a:prstGeom>
          <a:solidFill>
            <a:srgbClr val="EFA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368415" y="3429000"/>
            <a:ext cx="79618" cy="457200"/>
          </a:xfrm>
          <a:prstGeom prst="rect">
            <a:avLst/>
          </a:prstGeom>
          <a:solidFill>
            <a:srgbClr val="EEB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443461" y="3429000"/>
            <a:ext cx="79618" cy="457200"/>
          </a:xfrm>
          <a:prstGeom prst="rect">
            <a:avLst/>
          </a:prstGeom>
          <a:solidFill>
            <a:srgbClr val="EEB1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518507" y="3429000"/>
            <a:ext cx="79618" cy="457200"/>
          </a:xfrm>
          <a:prstGeom prst="rect">
            <a:avLst/>
          </a:prstGeom>
          <a:solidFill>
            <a:srgbClr val="EDB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593553" y="3429000"/>
            <a:ext cx="79618" cy="457200"/>
          </a:xfrm>
          <a:prstGeom prst="rect">
            <a:avLst/>
          </a:prstGeom>
          <a:solidFill>
            <a:srgbClr val="EDB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4668599" y="3429000"/>
            <a:ext cx="79618" cy="457200"/>
          </a:xfrm>
          <a:prstGeom prst="rect">
            <a:avLst/>
          </a:prstGeom>
          <a:solidFill>
            <a:srgbClr val="ECB7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743645" y="3429000"/>
            <a:ext cx="79618" cy="457200"/>
          </a:xfrm>
          <a:prstGeom prst="rect">
            <a:avLst/>
          </a:prstGeom>
          <a:solidFill>
            <a:srgbClr val="ECB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818692" y="3429000"/>
            <a:ext cx="79618" cy="457200"/>
          </a:xfrm>
          <a:prstGeom prst="rect">
            <a:avLst/>
          </a:prstGeom>
          <a:solidFill>
            <a:srgbClr val="EBB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893738" y="3429000"/>
            <a:ext cx="79618" cy="457200"/>
          </a:xfrm>
          <a:prstGeom prst="rect">
            <a:avLst/>
          </a:prstGeom>
          <a:solidFill>
            <a:srgbClr val="EBBC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968784" y="3429000"/>
            <a:ext cx="79618" cy="457200"/>
          </a:xfrm>
          <a:prstGeom prst="rect">
            <a:avLst/>
          </a:prstGeom>
          <a:solidFill>
            <a:srgbClr val="EABD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5043830" y="3429000"/>
            <a:ext cx="79618" cy="457200"/>
          </a:xfrm>
          <a:prstGeom prst="rect">
            <a:avLst/>
          </a:prstGeom>
          <a:solidFill>
            <a:srgbClr val="EAB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118876" y="3429000"/>
            <a:ext cx="79618" cy="457200"/>
          </a:xfrm>
          <a:prstGeom prst="rect">
            <a:avLst/>
          </a:prstGeom>
          <a:solidFill>
            <a:srgbClr val="E9C1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193922" y="3429000"/>
            <a:ext cx="79618" cy="457200"/>
          </a:xfrm>
          <a:prstGeom prst="rect">
            <a:avLst/>
          </a:prstGeom>
          <a:solidFill>
            <a:srgbClr val="E9C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268968" y="3429000"/>
            <a:ext cx="79618" cy="457200"/>
          </a:xfrm>
          <a:prstGeom prst="rect">
            <a:avLst/>
          </a:prstGeom>
          <a:solidFill>
            <a:srgbClr val="E8C4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344014" y="3429000"/>
            <a:ext cx="79618" cy="457200"/>
          </a:xfrm>
          <a:prstGeom prst="rect">
            <a:avLst/>
          </a:prstGeom>
          <a:solidFill>
            <a:srgbClr val="E1C4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5419060" y="3429000"/>
            <a:ext cx="79618" cy="457200"/>
          </a:xfrm>
          <a:prstGeom prst="rect">
            <a:avLst/>
          </a:prstGeom>
          <a:solidFill>
            <a:srgbClr val="D2C2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494107" y="3429000"/>
            <a:ext cx="79618" cy="457200"/>
          </a:xfrm>
          <a:prstGeom prst="rect">
            <a:avLst/>
          </a:prstGeom>
          <a:solidFill>
            <a:srgbClr val="C4C0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569153" y="3429000"/>
            <a:ext cx="79618" cy="457200"/>
          </a:xfrm>
          <a:prstGeom prst="rect">
            <a:avLst/>
          </a:prstGeom>
          <a:solidFill>
            <a:srgbClr val="B6BE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644199" y="3429000"/>
            <a:ext cx="79618" cy="457200"/>
          </a:xfrm>
          <a:prstGeom prst="rect">
            <a:avLst/>
          </a:prstGeom>
          <a:solidFill>
            <a:srgbClr val="A7B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719245" y="3429000"/>
            <a:ext cx="79618" cy="457200"/>
          </a:xfrm>
          <a:prstGeom prst="rect">
            <a:avLst/>
          </a:prstGeom>
          <a:solidFill>
            <a:srgbClr val="99B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5794291" y="3429000"/>
            <a:ext cx="79618" cy="457200"/>
          </a:xfrm>
          <a:prstGeom prst="rect">
            <a:avLst/>
          </a:prstGeom>
          <a:solidFill>
            <a:srgbClr val="8AB7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869337" y="3429000"/>
            <a:ext cx="79618" cy="457200"/>
          </a:xfrm>
          <a:prstGeom prst="rect">
            <a:avLst/>
          </a:prstGeom>
          <a:solidFill>
            <a:srgbClr val="7CB5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944383" y="3429000"/>
            <a:ext cx="79618" cy="457200"/>
          </a:xfrm>
          <a:prstGeom prst="rect">
            <a:avLst/>
          </a:prstGeom>
          <a:solidFill>
            <a:srgbClr val="6EB3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6019429" y="3429000"/>
            <a:ext cx="79618" cy="457200"/>
          </a:xfrm>
          <a:prstGeom prst="rect">
            <a:avLst/>
          </a:prstGeom>
          <a:solidFill>
            <a:srgbClr val="5FB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6094476" y="3429000"/>
            <a:ext cx="79618" cy="457200"/>
          </a:xfrm>
          <a:prstGeom prst="rect">
            <a:avLst/>
          </a:prstGeom>
          <a:solidFill>
            <a:srgbClr val="56AF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169522" y="3429000"/>
            <a:ext cx="79618" cy="457200"/>
          </a:xfrm>
          <a:prstGeom prst="rect">
            <a:avLst/>
          </a:prstGeom>
          <a:solidFill>
            <a:srgbClr val="52AE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244568" y="3429000"/>
            <a:ext cx="79618" cy="457200"/>
          </a:xfrm>
          <a:prstGeom prst="rect">
            <a:avLst/>
          </a:prstGeom>
          <a:solidFill>
            <a:srgbClr val="4EA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6319614" y="3429000"/>
            <a:ext cx="79618" cy="457200"/>
          </a:xfrm>
          <a:prstGeom prst="rect">
            <a:avLst/>
          </a:prstGeom>
          <a:solidFill>
            <a:srgbClr val="4AA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6394660" y="3429000"/>
            <a:ext cx="79618" cy="457200"/>
          </a:xfrm>
          <a:prstGeom prst="rect">
            <a:avLst/>
          </a:prstGeom>
          <a:solidFill>
            <a:srgbClr val="46A9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469706" y="3429000"/>
            <a:ext cx="79618" cy="457200"/>
          </a:xfrm>
          <a:prstGeom prst="rect">
            <a:avLst/>
          </a:prstGeom>
          <a:solidFill>
            <a:srgbClr val="41A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6544752" y="3429000"/>
            <a:ext cx="79618" cy="457200"/>
          </a:xfrm>
          <a:prstGeom prst="rect">
            <a:avLst/>
          </a:prstGeom>
          <a:solidFill>
            <a:srgbClr val="3DA6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6619798" y="3429000"/>
            <a:ext cx="79618" cy="457200"/>
          </a:xfrm>
          <a:prstGeom prst="rect">
            <a:avLst/>
          </a:prstGeom>
          <a:solidFill>
            <a:srgbClr val="39A4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6694844" y="3429000"/>
            <a:ext cx="79618" cy="457200"/>
          </a:xfrm>
          <a:prstGeom prst="rect">
            <a:avLst/>
          </a:prstGeom>
          <a:solidFill>
            <a:srgbClr val="35A2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6769891" y="3429000"/>
            <a:ext cx="79618" cy="457200"/>
          </a:xfrm>
          <a:prstGeom prst="rect">
            <a:avLst/>
          </a:prstGeom>
          <a:solidFill>
            <a:srgbClr val="31A1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6844937" y="3429000"/>
            <a:ext cx="79618" cy="457200"/>
          </a:xfrm>
          <a:prstGeom prst="rect">
            <a:avLst/>
          </a:prstGeom>
          <a:solidFill>
            <a:srgbClr val="2F9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6919983" y="3429000"/>
            <a:ext cx="79618" cy="457200"/>
          </a:xfrm>
          <a:prstGeom prst="rect">
            <a:avLst/>
          </a:prstGeom>
          <a:solidFill>
            <a:srgbClr val="2F9C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6995029" y="3429000"/>
            <a:ext cx="79618" cy="457200"/>
          </a:xfrm>
          <a:prstGeom prst="rect">
            <a:avLst/>
          </a:prstGeom>
          <a:solidFill>
            <a:srgbClr val="2F9A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7070075" y="3429000"/>
            <a:ext cx="79618" cy="457200"/>
          </a:xfrm>
          <a:prstGeom prst="rect">
            <a:avLst/>
          </a:prstGeom>
          <a:solidFill>
            <a:srgbClr val="2F97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145121" y="3429000"/>
            <a:ext cx="79618" cy="457200"/>
          </a:xfrm>
          <a:prstGeom prst="rect">
            <a:avLst/>
          </a:prstGeom>
          <a:solidFill>
            <a:srgbClr val="2F95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7220167" y="3429000"/>
            <a:ext cx="79618" cy="457200"/>
          </a:xfrm>
          <a:prstGeom prst="rect">
            <a:avLst/>
          </a:prstGeom>
          <a:solidFill>
            <a:srgbClr val="2F93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7295213" y="3429000"/>
            <a:ext cx="79618" cy="457200"/>
          </a:xfrm>
          <a:prstGeom prst="rect">
            <a:avLst/>
          </a:prstGeom>
          <a:solidFill>
            <a:srgbClr val="2F90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7370259" y="3429000"/>
            <a:ext cx="79618" cy="457200"/>
          </a:xfrm>
          <a:prstGeom prst="rect">
            <a:avLst/>
          </a:prstGeom>
          <a:solidFill>
            <a:srgbClr val="2F8E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7445306" y="3429000"/>
            <a:ext cx="79618" cy="457200"/>
          </a:xfrm>
          <a:prstGeom prst="rect">
            <a:avLst/>
          </a:prstGeom>
          <a:solidFill>
            <a:srgbClr val="2F8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7520352" y="3429000"/>
            <a:ext cx="79618" cy="457200"/>
          </a:xfrm>
          <a:prstGeom prst="rect">
            <a:avLst/>
          </a:prstGeom>
          <a:solidFill>
            <a:srgbClr val="2F89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7595398" y="3429000"/>
            <a:ext cx="79618" cy="457200"/>
          </a:xfrm>
          <a:prstGeom prst="rect">
            <a:avLst/>
          </a:prstGeom>
          <a:solidFill>
            <a:srgbClr val="2F8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7670444" y="3429000"/>
            <a:ext cx="79618" cy="457200"/>
          </a:xfrm>
          <a:prstGeom prst="rect">
            <a:avLst/>
          </a:prstGeom>
          <a:solidFill>
            <a:srgbClr val="2F84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7745490" y="3429000"/>
            <a:ext cx="79618" cy="457200"/>
          </a:xfrm>
          <a:prstGeom prst="rect">
            <a:avLst/>
          </a:prstGeom>
          <a:solidFill>
            <a:srgbClr val="2F8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7820536" y="3429000"/>
            <a:ext cx="79618" cy="457200"/>
          </a:xfrm>
          <a:prstGeom prst="rect">
            <a:avLst/>
          </a:prstGeom>
          <a:solidFill>
            <a:srgbClr val="2F7F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7895582" y="3429000"/>
            <a:ext cx="79618" cy="457200"/>
          </a:xfrm>
          <a:prstGeom prst="rect">
            <a:avLst/>
          </a:prstGeom>
          <a:solidFill>
            <a:srgbClr val="2F7C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7970628" y="3429000"/>
            <a:ext cx="79618" cy="457200"/>
          </a:xfrm>
          <a:prstGeom prst="rect">
            <a:avLst/>
          </a:prstGeom>
          <a:solidFill>
            <a:srgbClr val="2F7A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8045674" y="3429000"/>
            <a:ext cx="79618" cy="457200"/>
          </a:xfrm>
          <a:prstGeom prst="rect">
            <a:avLst/>
          </a:prstGeom>
          <a:solidFill>
            <a:srgbClr val="2F78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8120721" y="3429000"/>
            <a:ext cx="79618" cy="457200"/>
          </a:xfrm>
          <a:prstGeom prst="rect">
            <a:avLst/>
          </a:prstGeom>
          <a:solidFill>
            <a:srgbClr val="2F75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195767" y="3429000"/>
            <a:ext cx="79618" cy="457200"/>
          </a:xfrm>
          <a:prstGeom prst="rect">
            <a:avLst/>
          </a:prstGeom>
          <a:solidFill>
            <a:srgbClr val="2F73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8270813" y="3429000"/>
            <a:ext cx="79618" cy="457200"/>
          </a:xfrm>
          <a:prstGeom prst="rect">
            <a:avLst/>
          </a:prstGeom>
          <a:solidFill>
            <a:srgbClr val="2F7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345859" y="3429000"/>
            <a:ext cx="79618" cy="457200"/>
          </a:xfrm>
          <a:prstGeom prst="rect">
            <a:avLst/>
          </a:prstGeom>
          <a:solidFill>
            <a:srgbClr val="306E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8420905" y="3429000"/>
            <a:ext cx="79618" cy="457200"/>
          </a:xfrm>
          <a:prstGeom prst="rect">
            <a:avLst/>
          </a:prstGeom>
          <a:solidFill>
            <a:srgbClr val="316B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8495951" y="3429000"/>
            <a:ext cx="79618" cy="457200"/>
          </a:xfrm>
          <a:prstGeom prst="rect">
            <a:avLst/>
          </a:prstGeom>
          <a:solidFill>
            <a:srgbClr val="3269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8570997" y="3429000"/>
            <a:ext cx="79618" cy="457200"/>
          </a:xfrm>
          <a:prstGeom prst="rect">
            <a:avLst/>
          </a:prstGeom>
          <a:solidFill>
            <a:srgbClr val="3467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8646043" y="3429000"/>
            <a:ext cx="79618" cy="457200"/>
          </a:xfrm>
          <a:prstGeom prst="rect">
            <a:avLst/>
          </a:prstGeom>
          <a:solidFill>
            <a:srgbClr val="356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8721090" y="3429000"/>
            <a:ext cx="79618" cy="457200"/>
          </a:xfrm>
          <a:prstGeom prst="rect">
            <a:avLst/>
          </a:prstGeom>
          <a:solidFill>
            <a:srgbClr val="3762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8796136" y="3429000"/>
            <a:ext cx="79618" cy="457200"/>
          </a:xfrm>
          <a:prstGeom prst="rect">
            <a:avLst/>
          </a:prstGeom>
          <a:solidFill>
            <a:srgbClr val="385F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8871182" y="3429000"/>
            <a:ext cx="79618" cy="457200"/>
          </a:xfrm>
          <a:prstGeom prst="rect">
            <a:avLst/>
          </a:prstGeom>
          <a:solidFill>
            <a:srgbClr val="3A5D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8946228" y="3429000"/>
            <a:ext cx="79618" cy="457200"/>
          </a:xfrm>
          <a:prstGeom prst="rect">
            <a:avLst/>
          </a:prstGeom>
          <a:solidFill>
            <a:srgbClr val="3B5B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021274" y="3429000"/>
            <a:ext cx="79618" cy="457200"/>
          </a:xfrm>
          <a:prstGeom prst="rect">
            <a:avLst/>
          </a:prstGeom>
          <a:solidFill>
            <a:srgbClr val="3C58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096320" y="3429000"/>
            <a:ext cx="79618" cy="457200"/>
          </a:xfrm>
          <a:prstGeom prst="rect">
            <a:avLst/>
          </a:prstGeom>
          <a:solidFill>
            <a:srgbClr val="3E56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171366" y="3429000"/>
            <a:ext cx="79618" cy="457200"/>
          </a:xfrm>
          <a:prstGeom prst="rect">
            <a:avLst/>
          </a:prstGeom>
          <a:solidFill>
            <a:srgbClr val="3F53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246412" y="3429000"/>
            <a:ext cx="79618" cy="457200"/>
          </a:xfrm>
          <a:prstGeom prst="rect">
            <a:avLst/>
          </a:prstGeom>
          <a:solidFill>
            <a:srgbClr val="4051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321458" y="3429000"/>
            <a:ext cx="79618" cy="457200"/>
          </a:xfrm>
          <a:prstGeom prst="rect">
            <a:avLst/>
          </a:prstGeom>
          <a:solidFill>
            <a:srgbClr val="424F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396505" y="3429000"/>
            <a:ext cx="79618" cy="457200"/>
          </a:xfrm>
          <a:prstGeom prst="rect">
            <a:avLst/>
          </a:prstGeom>
          <a:solidFill>
            <a:srgbClr val="434C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471551" y="3429000"/>
            <a:ext cx="79618" cy="457200"/>
          </a:xfrm>
          <a:prstGeom prst="rect">
            <a:avLst/>
          </a:prstGeom>
          <a:solidFill>
            <a:srgbClr val="454A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546597" y="3429000"/>
            <a:ext cx="79618" cy="457200"/>
          </a:xfrm>
          <a:prstGeom prst="rect">
            <a:avLst/>
          </a:prstGeom>
          <a:solidFill>
            <a:srgbClr val="4647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621643" y="3429000"/>
            <a:ext cx="79618" cy="457200"/>
          </a:xfrm>
          <a:prstGeom prst="rect">
            <a:avLst/>
          </a:prstGeom>
          <a:solidFill>
            <a:srgbClr val="4845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696689" y="3429000"/>
            <a:ext cx="79618" cy="457200"/>
          </a:xfrm>
          <a:prstGeom prst="rect">
            <a:avLst/>
          </a:prstGeom>
          <a:solidFill>
            <a:srgbClr val="494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771735" y="3429000"/>
            <a:ext cx="79618" cy="457200"/>
          </a:xfrm>
          <a:prstGeom prst="rect">
            <a:avLst/>
          </a:prstGeom>
          <a:solidFill>
            <a:srgbClr val="4A40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846781" y="3429000"/>
            <a:ext cx="79618" cy="457200"/>
          </a:xfrm>
          <a:prstGeom prst="rect">
            <a:avLst/>
          </a:prstGeom>
          <a:solidFill>
            <a:srgbClr val="4C3F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921827" y="3429000"/>
            <a:ext cx="79618" cy="457200"/>
          </a:xfrm>
          <a:prstGeom prst="rect">
            <a:avLst/>
          </a:prstGeom>
          <a:solidFill>
            <a:srgbClr val="4D3E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9996873" y="3429000"/>
            <a:ext cx="79618" cy="457200"/>
          </a:xfrm>
          <a:prstGeom prst="rect">
            <a:avLst/>
          </a:prstGeom>
          <a:solidFill>
            <a:srgbClr val="4F3D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071920" y="3429000"/>
            <a:ext cx="79618" cy="457200"/>
          </a:xfrm>
          <a:prstGeom prst="rect">
            <a:avLst/>
          </a:prstGeom>
          <a:solidFill>
            <a:srgbClr val="503C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0146966" y="3429000"/>
            <a:ext cx="79618" cy="457200"/>
          </a:xfrm>
          <a:prstGeom prst="rect">
            <a:avLst/>
          </a:prstGeom>
          <a:solidFill>
            <a:srgbClr val="523B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222012" y="3429000"/>
            <a:ext cx="79618" cy="457200"/>
          </a:xfrm>
          <a:prstGeom prst="rect">
            <a:avLst/>
          </a:prstGeom>
          <a:solidFill>
            <a:srgbClr val="54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297058" y="3429000"/>
            <a:ext cx="79618" cy="457200"/>
          </a:xfrm>
          <a:prstGeom prst="rect">
            <a:avLst/>
          </a:prstGeom>
          <a:solidFill>
            <a:srgbClr val="5539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372104" y="3429000"/>
            <a:ext cx="79618" cy="457200"/>
          </a:xfrm>
          <a:prstGeom prst="rect">
            <a:avLst/>
          </a:prstGeom>
          <a:solidFill>
            <a:srgbClr val="5738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447150" y="3429000"/>
            <a:ext cx="79618" cy="457200"/>
          </a:xfrm>
          <a:prstGeom prst="rect">
            <a:avLst/>
          </a:prstGeom>
          <a:solidFill>
            <a:srgbClr val="583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522196" y="3429000"/>
            <a:ext cx="79618" cy="457200"/>
          </a:xfrm>
          <a:prstGeom prst="rect">
            <a:avLst/>
          </a:prstGeom>
          <a:solidFill>
            <a:srgbClr val="5A36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0597242" y="3429000"/>
            <a:ext cx="79618" cy="457200"/>
          </a:xfrm>
          <a:prstGeom prst="rect">
            <a:avLst/>
          </a:prstGeom>
          <a:solidFill>
            <a:srgbClr val="5B35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672288" y="3429000"/>
            <a:ext cx="79618" cy="457200"/>
          </a:xfrm>
          <a:prstGeom prst="rect">
            <a:avLst/>
          </a:prstGeom>
          <a:solidFill>
            <a:srgbClr val="5D3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747335" y="3429000"/>
            <a:ext cx="79618" cy="457200"/>
          </a:xfrm>
          <a:prstGeom prst="rect">
            <a:avLst/>
          </a:prstGeom>
          <a:solidFill>
            <a:srgbClr val="5E33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822381" y="3429000"/>
            <a:ext cx="79618" cy="457200"/>
          </a:xfrm>
          <a:prstGeom prst="rect">
            <a:avLst/>
          </a:prstGeom>
          <a:solidFill>
            <a:srgbClr val="603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897427" y="3429000"/>
            <a:ext cx="79618" cy="457200"/>
          </a:xfrm>
          <a:prstGeom prst="rect">
            <a:avLst/>
          </a:prstGeom>
          <a:solidFill>
            <a:srgbClr val="613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972473" y="3429000"/>
            <a:ext cx="79618" cy="457200"/>
          </a:xfrm>
          <a:prstGeom prst="rect">
            <a:avLst/>
          </a:prstGeom>
          <a:solidFill>
            <a:srgbClr val="6330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1047519" y="3429000"/>
            <a:ext cx="79618" cy="457200"/>
          </a:xfrm>
          <a:prstGeom prst="rect">
            <a:avLst/>
          </a:prstGeom>
          <a:solidFill>
            <a:srgbClr val="652F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1122565" y="3429000"/>
            <a:ext cx="79618" cy="457200"/>
          </a:xfrm>
          <a:prstGeom prst="rect">
            <a:avLst/>
          </a:prstGeom>
          <a:solidFill>
            <a:srgbClr val="662E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1197611" y="3429000"/>
            <a:ext cx="79618" cy="457200"/>
          </a:xfrm>
          <a:prstGeom prst="rect">
            <a:avLst/>
          </a:prstGeom>
          <a:solidFill>
            <a:srgbClr val="682D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1272657" y="3429000"/>
            <a:ext cx="79618" cy="457200"/>
          </a:xfrm>
          <a:prstGeom prst="rect">
            <a:avLst/>
          </a:prstGeom>
          <a:solidFill>
            <a:srgbClr val="692C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566927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0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317389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2067850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2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2818311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3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3568772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4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4319233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5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5069694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6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5820156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570617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321078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8071539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8822000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9572461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322922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1073384" y="3904487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14</a:t>
            </a:r>
          </a:p>
        </p:txBody>
      </p:sp>
      <p:cxnSp>
        <p:nvCxnSpPr>
          <p:cNvPr id="161" name="Connector 160"/>
          <p:cNvCxnSpPr/>
          <p:nvPr/>
        </p:nvCxnSpPr>
        <p:spPr>
          <a:xfrm flipV="1">
            <a:off x="1966939" y="3310127"/>
            <a:ext cx="0" cy="118873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1121119" y="25603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Suco gástrico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1,5</a:t>
            </a:r>
          </a:p>
        </p:txBody>
      </p:sp>
      <p:cxnSp>
        <p:nvCxnSpPr>
          <p:cNvPr id="163" name="Connector 162"/>
          <p:cNvCxnSpPr/>
          <p:nvPr/>
        </p:nvCxnSpPr>
        <p:spPr>
          <a:xfrm>
            <a:off x="2492262" y="3886200"/>
            <a:ext cx="0" cy="411480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1646442" y="429768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Limão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2,2</a:t>
            </a:r>
          </a:p>
        </p:txBody>
      </p:sp>
      <p:cxnSp>
        <p:nvCxnSpPr>
          <p:cNvPr id="165" name="Connector 164"/>
          <p:cNvCxnSpPr/>
          <p:nvPr/>
        </p:nvCxnSpPr>
        <p:spPr>
          <a:xfrm flipV="1">
            <a:off x="2717400" y="2395728"/>
            <a:ext cx="0" cy="1033272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871580" y="16459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Vinagre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2,5</a:t>
            </a:r>
          </a:p>
        </p:txBody>
      </p:sp>
      <p:cxnSp>
        <p:nvCxnSpPr>
          <p:cNvPr id="167" name="Connector 166"/>
          <p:cNvCxnSpPr/>
          <p:nvPr/>
        </p:nvCxnSpPr>
        <p:spPr>
          <a:xfrm flipV="1">
            <a:off x="4593553" y="3310127"/>
            <a:ext cx="0" cy="118873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3747733" y="25603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Café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5,0</a:t>
            </a:r>
          </a:p>
        </p:txBody>
      </p:sp>
      <p:cxnSp>
        <p:nvCxnSpPr>
          <p:cNvPr id="169" name="Connector 168"/>
          <p:cNvCxnSpPr/>
          <p:nvPr/>
        </p:nvCxnSpPr>
        <p:spPr>
          <a:xfrm>
            <a:off x="5043830" y="3886200"/>
            <a:ext cx="0" cy="411480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TextBox 169"/>
          <p:cNvSpPr txBox="1"/>
          <p:nvPr/>
        </p:nvSpPr>
        <p:spPr>
          <a:xfrm>
            <a:off x="4198010" y="429768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Chuva normal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5,6</a:t>
            </a:r>
          </a:p>
        </p:txBody>
      </p:sp>
      <p:cxnSp>
        <p:nvCxnSpPr>
          <p:cNvPr id="171" name="Connector 170"/>
          <p:cNvCxnSpPr/>
          <p:nvPr/>
        </p:nvCxnSpPr>
        <p:spPr>
          <a:xfrm flipV="1">
            <a:off x="6094476" y="2395728"/>
            <a:ext cx="0" cy="1033272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5248656" y="16459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Água pura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7,0</a:t>
            </a:r>
          </a:p>
        </p:txBody>
      </p:sp>
      <p:cxnSp>
        <p:nvCxnSpPr>
          <p:cNvPr id="173" name="Connector 172"/>
          <p:cNvCxnSpPr/>
          <p:nvPr/>
        </p:nvCxnSpPr>
        <p:spPr>
          <a:xfrm flipV="1">
            <a:off x="6394660" y="3310127"/>
            <a:ext cx="0" cy="118873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5548840" y="25603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Sangue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7,4</a:t>
            </a:r>
          </a:p>
        </p:txBody>
      </p:sp>
      <p:cxnSp>
        <p:nvCxnSpPr>
          <p:cNvPr id="175" name="Connector 174"/>
          <p:cNvCxnSpPr/>
          <p:nvPr/>
        </p:nvCxnSpPr>
        <p:spPr>
          <a:xfrm>
            <a:off x="6919983" y="3886200"/>
            <a:ext cx="0" cy="411480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6074163" y="429768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Água do mar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8,1</a:t>
            </a:r>
          </a:p>
        </p:txBody>
      </p:sp>
      <p:cxnSp>
        <p:nvCxnSpPr>
          <p:cNvPr id="177" name="Connector 176"/>
          <p:cNvCxnSpPr/>
          <p:nvPr/>
        </p:nvCxnSpPr>
        <p:spPr>
          <a:xfrm flipV="1">
            <a:off x="8721090" y="3310127"/>
            <a:ext cx="0" cy="118873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8" name="TextBox 177"/>
          <p:cNvSpPr txBox="1"/>
          <p:nvPr/>
        </p:nvSpPr>
        <p:spPr>
          <a:xfrm>
            <a:off x="7875269" y="25603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Leite de magnésia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10,5</a:t>
            </a:r>
          </a:p>
        </p:txBody>
      </p:sp>
      <p:cxnSp>
        <p:nvCxnSpPr>
          <p:cNvPr id="179" name="Connector 178"/>
          <p:cNvCxnSpPr/>
          <p:nvPr/>
        </p:nvCxnSpPr>
        <p:spPr>
          <a:xfrm>
            <a:off x="10222012" y="3886200"/>
            <a:ext cx="0" cy="411480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9376192" y="429768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Água sanitária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12,5</a:t>
            </a:r>
          </a:p>
        </p:txBody>
      </p:sp>
      <p:cxnSp>
        <p:nvCxnSpPr>
          <p:cNvPr id="181" name="Connector 180"/>
          <p:cNvCxnSpPr/>
          <p:nvPr/>
        </p:nvCxnSpPr>
        <p:spPr>
          <a:xfrm flipV="1">
            <a:off x="11347704" y="3310127"/>
            <a:ext cx="0" cy="118873"/>
          </a:xfrm>
          <a:prstGeom prst="line">
            <a:avLst/>
          </a:prstGeom>
          <a:ln w="15875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9933127" y="2560320"/>
            <a:ext cx="1691640" cy="749808"/>
          </a:xfrm>
          <a:prstGeom prst="rect">
            <a:avLst/>
          </a:prstGeom>
          <a:noFill/>
        </p:spPr>
        <p:txBody>
          <a:bodyPr wrap="square" lIns="36576" rIns="36576" tIns="18288" bIns="18288" anchor="b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Soda cáustica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pH 14,0</a:t>
            </a:r>
          </a:p>
        </p:txBody>
      </p:sp>
      <p:sp>
        <p:nvSpPr>
          <p:cNvPr id="183" name="Rounded Rectangle 182"/>
          <p:cNvSpPr/>
          <p:nvPr/>
        </p:nvSpPr>
        <p:spPr>
          <a:xfrm>
            <a:off x="566928" y="5559552"/>
            <a:ext cx="11055096" cy="71323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731520" y="5687568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1353312" y="5650992"/>
            <a:ext cx="10140696" cy="53035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Escala logarítmica: o limão (pH 2,2) tem cerca de 60 mil vezes mais H⁺ que a água pura.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7 é neutro só a 25 °C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676656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2011680"/>
                <a:gridCol w="1371600"/>
                <a:gridCol w="1645920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Temperatura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Kw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pKw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pH neutro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1,1 × 10⁻¹⁵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14,94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7,47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10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2,9 × 10⁻¹⁵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14,53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7,27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25 °C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× 10⁻¹⁴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14,00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7,00</a:t>
                      </a:r>
                    </a:p>
                  </a:txBody>
                  <a:tcPr marL="73152" marR="73152" marT="36576" marB="36576" anchor="ctr">
                    <a:solidFill>
                      <a:srgbClr val="FDF4D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37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2,4 × 10⁻¹⁴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13,62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6,81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50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5,5 × 10⁻¹⁴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13,26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6,63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100 °C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5,1 × 10⁻¹³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12,29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6,14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7680960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1664208"/>
            <a:ext cx="3246120" cy="100279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autoionização da água é endotérmica: aquecendo, Kw aumenta.</a:t>
            </a:r>
          </a:p>
        </p:txBody>
      </p:sp>
      <p:sp>
        <p:nvSpPr>
          <p:cNvPr id="9" name="Oval 8"/>
          <p:cNvSpPr/>
          <p:nvPr/>
        </p:nvSpPr>
        <p:spPr>
          <a:xfrm>
            <a:off x="7680960" y="29138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895600"/>
            <a:ext cx="3246120" cy="100279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37 °C a água pura tem pH 6,8 — e continua neutra, porque [H⁺] = [OH⁻].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PH · EXEMPLO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ácido forte e diluição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Calcule o pH de uma solução de HCl 0,010 mol/L. Em seguida, 10 mL dela são diluídos com água até 1,0 L. Qual o novo pH?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PH · EXEMPLO 10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ácido forte e diluição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[HCl] = 0,010 mol/L (ácido forte: ioniza 100%)  ·  V₁ = 10 mL  ·  V₂ = 1 000 mL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pH = −log [H⁺]   ·   C₁ · V₁ = C₂ · V₂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[H⁺] = 0,010 = 10⁻² mol/L   →   pH =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C₂ = 0,010 × 10 ÷ 1 000 = 1,0 × 10⁻⁴ mol/L   →   pH =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2 antes e pH 4 depois da diluição de 100 vezes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Cada unidade de pH é um fator 10 em [H⁺]: diluir 100 vezes sobe o pH em 2 unidades.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INDICADORES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Indicadores ácido-base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27048"/>
            <a:ext cx="11055096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Indicadores são ácidos fracos: HIn (cor ácida) </a:t>
            </a:r>
            <a:r>
              <a:rPr sz="21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H⁺ + In⁻ (cor básica).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2075688"/>
          <a:ext cx="1105509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/>
                <a:gridCol w="2560320"/>
                <a:gridCol w="2551176"/>
                <a:gridCol w="256032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Indicador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Meio ácido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Viragem (pH)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Meio básico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Alaranjado de metila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vermelho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3,1 – 4,4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amarelo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Vermelho de metila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vermelho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4,4 – 6,2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amarelo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Azul de bromotimol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amarelo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6,0 – 7,6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azul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Tornassol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vermelho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4,5 – 8,3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azul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Fenolftaleína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incolor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8,2 – 10,0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rosa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4178808" y="2638044"/>
            <a:ext cx="246888" cy="246888"/>
          </a:xfrm>
          <a:prstGeom prst="ellipse">
            <a:avLst/>
          </a:prstGeom>
          <a:solidFill>
            <a:srgbClr val="D7263D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290303" y="2638044"/>
            <a:ext cx="246888" cy="246888"/>
          </a:xfrm>
          <a:prstGeom prst="ellipse">
            <a:avLst/>
          </a:prstGeom>
          <a:solidFill>
            <a:srgbClr val="F2A33A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178808" y="3095244"/>
            <a:ext cx="246888" cy="246888"/>
          </a:xfrm>
          <a:prstGeom prst="ellipse">
            <a:avLst/>
          </a:prstGeom>
          <a:solidFill>
            <a:srgbClr val="D7263D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290303" y="3095244"/>
            <a:ext cx="246888" cy="246888"/>
          </a:xfrm>
          <a:prstGeom prst="ellipse">
            <a:avLst/>
          </a:prstGeom>
          <a:solidFill>
            <a:srgbClr val="F2C14E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178808" y="3552444"/>
            <a:ext cx="246888" cy="246888"/>
          </a:xfrm>
          <a:prstGeom prst="ellipse">
            <a:avLst/>
          </a:prstGeom>
          <a:solidFill>
            <a:srgbClr val="E8C547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290303" y="3552444"/>
            <a:ext cx="246888" cy="246888"/>
          </a:xfrm>
          <a:prstGeom prst="ellipse">
            <a:avLst/>
          </a:prstGeom>
          <a:solidFill>
            <a:srgbClr val="2F6FD0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178808" y="4009644"/>
            <a:ext cx="246888" cy="246888"/>
          </a:xfrm>
          <a:prstGeom prst="ellipse">
            <a:avLst/>
          </a:prstGeom>
          <a:solidFill>
            <a:srgbClr val="C8364B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290303" y="4009644"/>
            <a:ext cx="246888" cy="246888"/>
          </a:xfrm>
          <a:prstGeom prst="ellipse">
            <a:avLst/>
          </a:prstGeom>
          <a:solidFill>
            <a:srgbClr val="3F5FC4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178808" y="4466844"/>
            <a:ext cx="246888" cy="246888"/>
          </a:xfrm>
          <a:prstGeom prst="ellipse">
            <a:avLst/>
          </a:prstGeom>
          <a:solidFill>
            <a:srgbClr val="F4F1EC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90303" y="4466844"/>
            <a:ext cx="246888" cy="246888"/>
          </a:xfrm>
          <a:prstGeom prst="ellipse">
            <a:avLst/>
          </a:prstGeom>
          <a:solidFill>
            <a:srgbClr val="E0408A"/>
          </a:solidFill>
          <a:ln w="9525">
            <a:solidFill>
              <a:srgbClr val="6B7F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66928" y="500176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523570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5093207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Repolho roxo: vermelho (ácido), roxo (neutro), verde e amarelo (básico) — um indicador caseiro.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HIDRÓLISE SALINA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Sais que mudam o pH da água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04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2743200"/>
                <a:gridCol w="1828800"/>
                <a:gridCol w="3831336"/>
              </a:tblGrid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O sal vem de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Exemplos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Solução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Por quê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forte + base forte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NaCl, KNO₃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neutra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nenhum íon reage com a água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forte + base fraca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NH₄Cl, NH₄NO₃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ácida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NH₄⁺ ⇌ NH₃ + H⁺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fraco + base forte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CH₃COONa, NaHCO₃, Na₂CO₃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básica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CH₃COO⁻ + H₂O ⇌ CH₃COOH +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fraco + base fraca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NH₄CN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depende de Ka e Kb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vence o íon mais forte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66928" y="500176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523570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5093207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Íons que vêm de ácidos ou bases fracos reagem com a água; os de ácidos e bases fortes, não.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HIDRÓLISE · EXEMPLO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Hidrólise: o acetato de sódio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Calcule o pH de uma solução de acetato de sódio 0,10 mol/L. Ka(ácido acético) = 1,8 × 10⁻⁵; Kw = 1,0 × 10⁻¹⁴; log 7,5 ≈ 0,87.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HIDRÓLISE · EXEMPLO 11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Hidrólise: o acetato de sódio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 = 0,10 mol/L  ·  Ka = 1,8 × 10⁻⁵  ·  Kw = 1,0 × 10⁻¹⁴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146989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146989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CH₃COO⁻ + H₂O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600" b="1" i="0">
                <a:solidFill>
                  <a:srgbClr val="11263A"/>
                </a:solidFill>
                <a:latin typeface="Cambria"/>
              </a:rPr>
              <a:t> CH₃COOH + OH⁻
Kh = Kw / Ka
[OH⁻] ≈ √(Kh · 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4026408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Kh = 1,0 × 10⁻¹⁴ ÷ 1,8 × 10⁻⁵ = 5,6 × 10⁻¹⁰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HIDRÓLISE · EXEMPLO 11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Hidrólise: o acetato de sódio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[OH⁻] = √(5,6 × 10⁻¹¹) = 7,5 × 10⁻⁶   →   pOH = 6 − 0,87 = 5,13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1569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1569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8,9: a solução é básica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Sal de ácido fraco com base forte → solução básica. Sal de ácido forte com base fraca (NH₄Cl) → ácida.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TAMPÃO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Solução-tampão: o pH que resiste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09728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09728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pH = pK</a:t>
            </a:r>
            <a:r>
              <a:rPr sz="32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+ log ([A⁻] ÷ [HA])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990088"/>
            <a:ext cx="5413248" cy="17373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3127248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Chega ácido (H⁺)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675887"/>
            <a:ext cx="493776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base do par o consome: A⁻ + H⁺ → HA. O pH quase não cai.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2990088"/>
            <a:ext cx="5413248" cy="17373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83096" y="3127248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Chega base (OH⁻)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3675887"/>
            <a:ext cx="493776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ácido do par a consome: HA + OH⁻ → A⁻ + H₂O. O pH quase não sobe.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00176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23570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093207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Tampão = ácido fraco + sua base conjugada em quantidades parecidas. Funciona bem até cerca de 1 unidade de pH em torno do pKa.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TAMPÃO · EXEMPLO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Tampão: o sangue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No sangue, a razão [HCO₃⁻]/[H₂CO₃] é 20 e o pKa efetivo do par é 6,1 (contando o CO₂ dissolvido). Calcule o pH. log 20 ≈ 1,30.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TAMPÃO · EXEMPLO 12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Tampão: o sangue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pKa = 6,1  ·  [HCO₃⁻] / [H₂CO₃] = 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pH = pKa + log ([A⁻] / [HA])   (Henderson-Hasselbalch)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pH = 6,1 + log 20 = 6,1 + 1,30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= 7,4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Ácido extra é consumido pelo HCO₃⁻; base extra, pelo H₂CO₃. Os pulmões ajustam o CO₂ e os rins, o HCO₃⁻.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TAMPÃO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Mesma dose de ácido: água × tampão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5413248" cy="34290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541324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847088"/>
            <a:ext cx="493776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1 L de água pura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670048"/>
            <a:ext cx="4937760" cy="109728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4000" b="1" i="0">
                <a:solidFill>
                  <a:srgbClr val="C2410C"/>
                </a:solidFill>
                <a:latin typeface="Cambria"/>
              </a:rPr>
              <a:t>pH 7,00  →  2,00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904487"/>
            <a:ext cx="4937760" cy="10972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pH caiu 5 unidades: [H⁺] ficou 100 000 vezes maior.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1618488"/>
            <a:ext cx="5413248" cy="34290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08776" y="1618488"/>
            <a:ext cx="541324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83096" y="1847088"/>
            <a:ext cx="493776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1 L de tampão acetato 0,10/0,10 mol/L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3096" y="2670048"/>
            <a:ext cx="4937760" cy="109728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4000" b="1" i="0">
                <a:solidFill>
                  <a:srgbClr val="1C7C48"/>
                </a:solidFill>
                <a:latin typeface="Cambria"/>
              </a:rPr>
              <a:t>pH 4,74  →  4,65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3096" y="3904487"/>
            <a:ext cx="4937760" cy="10972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pH caiu 0,09: o acetato consumiu o H⁺ (HA 0,11; A⁻ 0,09).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321807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1520" y="5555741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5413247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Nos dois casos: + 0,010 mol de HCl. No sangue, o tampão H₂CO₃/HCO₃⁻ mantém o pH entre 7,35 e 7,45.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Produto de solubilidade (Kps)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7373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64208"/>
            <a:ext cx="11055096" cy="1645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000" b="0" i="0">
                <a:solidFill>
                  <a:srgbClr val="11263A"/>
                </a:solidFill>
                <a:latin typeface="Cambria"/>
              </a:rPr>
              <a:t>A</a:t>
            </a:r>
            <a:r>
              <a:rPr sz="3000" b="0" i="0" baseline="-25000">
                <a:solidFill>
                  <a:srgbClr val="11263A"/>
                </a:solidFill>
                <a:latin typeface="Cambria"/>
              </a:rPr>
              <a:t>x</a:t>
            </a:r>
            <a:r>
              <a:rPr sz="3000" b="0" i="0">
                <a:solidFill>
                  <a:srgbClr val="11263A"/>
                </a:solidFill>
                <a:latin typeface="Cambria"/>
              </a:rPr>
              <a:t>B</a:t>
            </a:r>
            <a:r>
              <a:rPr sz="3000" b="0" i="0" baseline="-25000">
                <a:solidFill>
                  <a:srgbClr val="11263A"/>
                </a:solidFill>
                <a:latin typeface="Cambria"/>
              </a:rPr>
              <a:t>y</a:t>
            </a:r>
            <a:r>
              <a:rPr sz="3000" b="0" i="0">
                <a:solidFill>
                  <a:srgbClr val="11263A"/>
                </a:solidFill>
                <a:latin typeface="Cambria"/>
              </a:rPr>
              <a:t>(s) ⇌ x A</a:t>
            </a:r>
            <a:r>
              <a:rPr sz="3000" b="0" i="0" baseline="30000">
                <a:solidFill>
                  <a:srgbClr val="11263A"/>
                </a:solidFill>
                <a:latin typeface="Cambria"/>
              </a:rPr>
              <a:t>y+</a:t>
            </a:r>
            <a:r>
              <a:rPr sz="3000" b="0" i="0">
                <a:solidFill>
                  <a:srgbClr val="11263A"/>
                </a:solidFill>
                <a:latin typeface="Cambria"/>
              </a:rPr>
              <a:t> + y B</a:t>
            </a:r>
            <a:r>
              <a:rPr sz="3000" b="0" i="0" baseline="30000">
                <a:solidFill>
                  <a:srgbClr val="11263A"/>
                </a:solidFill>
                <a:latin typeface="Cambria"/>
              </a:rPr>
              <a:t>x−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K</a:t>
            </a:r>
            <a:r>
              <a:rPr sz="3200" b="1" i="0" baseline="-25000">
                <a:solidFill>
                  <a:srgbClr val="11263A"/>
                </a:solidFill>
                <a:latin typeface="Cambria"/>
              </a:rPr>
              <a:t>ps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= [A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y+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x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 · [B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x−</a:t>
            </a:r>
            <a:r>
              <a:rPr sz="3200" b="1" i="0">
                <a:solidFill>
                  <a:srgbClr val="11263A"/>
                </a:solidFill>
                <a:latin typeface="Cambria"/>
              </a:rPr>
              <a:t>]</a:t>
            </a:r>
            <a:r>
              <a:rPr sz="3200" b="1" i="0" baseline="30000">
                <a:solidFill>
                  <a:srgbClr val="11263A"/>
                </a:solidFill>
                <a:latin typeface="Cambria"/>
              </a:rPr>
              <a:t>y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6941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675887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sólido não entra: Kps é o produto das concentrações dos íons na solução saturada.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43799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43616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Sal 1 : 1 (AgCl): Kps = s².   Sal 1 : 2 (CaF₂) ou 2 : 1 (Ag₂CrO₄): Kps = 4s³.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50657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504748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Q &lt; Kps: dissolve mais;  Q = Kps: saturada;  Q &gt; Kps: precipita.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Valores de Kps a 25 °C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35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566160"/>
                <a:gridCol w="1828800"/>
                <a:gridCol w="29169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Sal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Kps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Onde aparece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Sulfato de cálcio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CaSO₄ ⇌ Ca²⁺ + SO₄²⁻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2,4 × 10⁻⁵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gesso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Sulfato de chumbo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PbSO₄ ⇌ Pb²⁺ + SO₄²⁻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6,3 × 10⁻⁷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bateria de carro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Carbonato de cálcio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CaCO₃ ⇌ Ca²⁺ + CO₃²⁻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4,5 × 10⁻⁹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calcário, conchas, estalactites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Cloreto de prata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AgCl ⇌ Ag⁺ + Cl⁻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10⁻¹⁰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teste de cloreto, fotografia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Sulfato de bário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BaSO₄ ⇌ Ba²⁺ + SO₄²⁻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1,1 × 10⁻¹⁰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contraste de raio 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Fluoreto de cálcio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CaF₂ ⇌ Ca²⁺ + 2 F⁻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3,9 × 10⁻¹¹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fluorita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Hidróxido de magnésio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Mg(OH)₂ ⇌ Mg²⁺ + 2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1,8 × 10⁻¹¹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leite de magnésia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Cromato de prata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Ag₂CrO₄ ⇌ 2 Ag⁺ + CrO₄²⁻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1,2 × 10⁻¹²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indicador de Mohr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Valores de Kps a 25 °C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2070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566160"/>
                <a:gridCol w="1828800"/>
                <a:gridCol w="291693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Sal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Equilíbrio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Kps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Onde aparece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Brometo de prata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AgBr ⇌ Ag⁺ + Br⁻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5,0 × 10⁻¹³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filme fotográfico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Iodeto de prata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AgI ⇌ Ag⁺ + I⁻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8,3 × 10⁻¹⁷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semeadura de nuvens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Hidróxido de ferro(III)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Fe(OH)₃ ⇌ Fe³⁺ + 3 OH⁻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4 × 10⁻³⁸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ferrugem, tratamento de água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Kps e solubilidade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Calcule a solubilidade do AgCl (Kps = 1,8 × 10⁻¹⁰; M = 143,5 g/mol) em mol/L e em mg/L, e a do CaF₂ (Kps = 3,9 × 10⁻¹¹) em mol/L.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Kps e solubilidade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Kps(AgCl) = 1,8 × 10⁻¹⁰  ·  Kps(CaF₂) = 3,9 × 10⁻¹¹  ·  M(AgCl) = 143,5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AgCl: Kps = s · s = s²   ·   CaF₂: Kps = s · (2s)² = 4s³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AgCl: s = √(1,8 × 10⁻¹⁰) = 1,3 × 10⁻⁵ mol/L × 143,5 g/mol = 1,9 × 10⁻³ g/L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CaF₂: s = ∛(3,9 × 10⁻¹¹ ÷ 4) = ∛(9,75 × 10⁻¹²) = 2,1 × 10⁻⁴ mol/L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AgCl: 1,3 × 10⁻⁵ mol/L (1,9 mg/L)   ·   CaF₂: 2,1 × 10⁻⁴ mol/L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CaF₂ tem Kps menor e, mesmo assim, é mais solúvel: só compare Kps diretamente entre sais com a mesma proporção de íons.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Efeito do íon comum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Qual é a solubilidade do AgCl numa solução de NaCl 0,10 mol/L? Compare com a solubilidade em água pura (1,3 × 10⁻⁵ mol/L).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Efeito do íon comum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Kps = 1,8 × 10⁻¹⁰  ·  [Cl⁻] vindo do NaCl = 0,10 mol/L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Kps = [Ag⁺] · [Cl⁻] = s · (0,10 + s) ≈ s · 0,10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s = 1,8 × 10⁻¹⁰ ÷ 0,10 = 1,8 × 10⁻⁹ mol/L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s = 1,8 × 10⁻⁹ mol/L: mais de 7 000 vezes menor que em água pura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Cl⁻ já presente desloca AgCl(s)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Ag⁺ + Cl⁻ para a esquerda. É assim que se precipita quase toda a prata de um resíduo.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Vai precipitar?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Misturam-se 100 mL de AgNO₃ 1,0 × 10⁻⁴ mol/L com 100 mL de NaCl 1,0 × 10⁻⁴ mol/L. Forma-se precipitado de AgCl (Kps = 1,8 × 10⁻¹⁰)?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Vai precipitar?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volumes iguais: cada concentração cai à metade  ·  [Ag⁺] = [Cl⁻] = 5,0 × 10⁻⁵ mol/L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Q = [Ag⁺] · [Cl⁻]   ·   Q &gt; Kps → precipita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Q = (5,0 × 10⁻⁵)² = 2,5 × 10⁻⁹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Q = 2,5 × 10⁻⁹ &gt; Kps = 1,8 × 10⁻¹⁰: forma-se precipitado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Não esqueça a diluição da mistura. Q &lt; Kps: solução insaturada; Q = Kps: saturada; Q &gt; Kps: precipita até Q = Kps.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pH do leite de magnésia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35432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64208"/>
            <a:ext cx="109728" cy="13543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64208"/>
            <a:ext cx="10415016" cy="135432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11263A"/>
                </a:solidFill>
                <a:latin typeface="Calibri"/>
              </a:rPr>
              <a:t>Calcule o pH de uma solução saturada de Mg(OH)₂ a 25 °C. Kps = 1,8 × 10⁻¹¹; </a:t>
            </a:r>
            <a:r>
              <a:rPr sz="2600" b="0" i="0">
                <a:solidFill>
                  <a:srgbClr val="11263A"/>
                </a:solidFill>
                <a:latin typeface="Cambria"/>
              </a:rPr>
              <a:t>∛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4,5 ≈ 1,65; log 3,3 ≈ 0,52.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8448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cada número com seu símbolo e unidade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529584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6512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 relação geral, antes da conta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63056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27648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4576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5936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troque os símbolos pelos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41664" y="379577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61119" y="3338576"/>
            <a:ext cx="2606040" cy="1463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25711" y="35031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3484880"/>
            <a:ext cx="178308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3999" y="4051808"/>
            <a:ext cx="228600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com unidade e uma frase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fazer os quatro passos no caderno.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· EXEMPLO 16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pH do leite de magnésia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Kps = 1,8 × 10⁻¹¹  ·  Mg(OH)₂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Mg²⁺ + 2 OH⁻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Kps = s · (2s)² = 4s³   ·   [OH⁻] = 2s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s = ∛(1,8 × 10⁻¹¹ ÷ 4) = ∛(4,5 × 10⁻¹²) = 1,65 × 10⁻⁴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[OH⁻] = 3,3 × 10⁻⁴   →   pOH = 4 − 0,52 = 3,48   →   pH = 14 − 3,48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10,5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É o pH medido no leite de magnésia. No estômago, o H⁺ consome o OH⁻ e desloca o equilíbrio: o Mg(OH)₂ se dissolve e neutraliza o ácido.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NO DIA A 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Kps no cotidiano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Contraste de raio 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BaSO₄(s) ⇌ Ba²⁺ + SO₄²⁻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O BaSO₄ é tão pouco solúvel que atravessa o intestino sem envenenar. Em 2003, um contraste contaminado com BaCO₃ (que se dissolve no ácido do estômago) causou mais de vinte mortes no Brasil.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Pedras nos rins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Ca²⁺ + C₂O₄²⁻ ⇌ CaC₂O₄(s)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Se o produto das concentrações de cálcio e oxalato na urina passa do Kps, o sal precipita. Beber água dilui a urina e mantém Q &lt; Kps.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6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Cárie e flúor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6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Ca₅(PO₄)₃OH(s) ⇌ 5 Ca²⁺ + 3 PO₄³⁻ + OH⁻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Ácidos da placa consomem OH⁻ e PO₄³⁻ e dissolvem o esmalte. O flúor forma fluorapatita, menos solúvel.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KPS NO DIA A 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Kps no cotidiano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Água dura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Ca²⁺ + 2 HCO₃⁻ ⇌ CaCO₃(s) + CO₂ + H₂O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Ao ferver, o CO₂ escapa e o equilíbrio se desloca para o CaCO₃: a crosta de chaleiras e chuveiros.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Leite de magnésia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Mg(OH)₂(s) ⇌ Mg²⁺ + 2 OH⁻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Pouco solúvel, deixa o líquido com pH ≈ 10,5. No estômago, o H⁺ consome o OH⁻ e o sólido se dissolve aos poucos.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18488"/>
            <a:ext cx="3538728" cy="45262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1896" y="1801368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Tratamento de água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1896" y="2350008"/>
            <a:ext cx="3108960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0B62B8"/>
                </a:solidFill>
                <a:latin typeface="Cambria"/>
              </a:rPr>
              <a:t>Al³⁺ + 3 OH⁻ ⇌ Al(OH)₃(s)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3355848"/>
            <a:ext cx="3108960" cy="2697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Sulfato de alumínio e cal formam Al(OH)₃, um sólido gelatinoso que arrasta a sujeira para o fundo.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88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Equilíbrio no vestibular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25 questões reais da FUVEST e da Unicamp e um simulado com 12 questões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já caiu (FUVEST e Unicamp, 2021–2026)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64208"/>
            <a:ext cx="39319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pH, ácidos e bases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681728" y="1755648"/>
            <a:ext cx="576072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33888" y="1664208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231136"/>
            <a:ext cx="39319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Deslocamento (Le Chatelier)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81728" y="2322576"/>
            <a:ext cx="4608576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81744" y="2231136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798064"/>
            <a:ext cx="39319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Kps e solubilidade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81728" y="2889504"/>
            <a:ext cx="2304288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77456" y="2798064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364991"/>
            <a:ext cx="39319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Tampão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81728" y="3456432"/>
            <a:ext cx="1152144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25312" y="3364991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931920"/>
            <a:ext cx="39319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Constante e frações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81728" y="4023359"/>
            <a:ext cx="576072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49240" y="3931920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68172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1520" y="491566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773168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25 questões (16 FUVEST, 9 Unicamp), quase todas com contexto — saúde lidera, com 8. Acerto oficial: de 29% a 56%.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1ª fase · Q31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Camada de NaOH contra a corrosão do aço: neutraliza a umidade ácida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1ª fase · Q32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Descalcificante de cafeteira: ácido cítrico e o equilíbrio do CaCO₃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2ª fase · Q03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Água sanitária, vinagre e amônia: equilíbrio do cloro e NCl₃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1ª fase · Q67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Acidificação dos oceanos e corais: equilíbrio CO₂/carbonato e pH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2ª fase · Q18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Cálcio no sangue: frações em 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1ª fase · Q58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Chumbo da anglesita na água potável: Kps do PbSO₄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1ª fase · Q72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Bromação da sulfanilamida: mols a partir da variação do pH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2ª fase · Q02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Água dura: Kps e precipitação de Ca²⁺ e Mg²⁺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2024 · 1ª fase · Q21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Existe pH negativo? Avaliando a resposta de uma IA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2024 · 2ª fase · Q05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Monóxido de carbono: equilíbrio com a hemoglobina e garagem fechada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2024 · 1ª fase · Q22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Acidulante de refrigerante: massa molar e pKa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2024 · 2ª fase · Q19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Oxalato de cálcio e pedras nos rins: Kps e citrato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2023 · 1ª fase · Q14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Cheiro de peixe (metilamina) e limão: produto da reação ácido-base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2023 · 1ª fase · Q80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Hemoglobina, CO₂ e pH: acidose e alcalose respiratória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2023 · 2ª fase · Q15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Autocura do concreto e bioconcreto: carbonato e pH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2022 · 1ª fase · Q74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Cálculo renal: Kps do oxalato de cálcio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2022 · 1ª fase · Q76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Al(OH)₃ no tratamento de água: espécies conforme o pH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2022 · 2ª fase · Q02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Reação de Sabatier em Marte: temperatura, catalisador e 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2022 · 1ª fase · Q36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Tinta que “some”: indicador ácido-base e pH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2022 · 2ª fase · Q18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pH do rúmen bovino e tampão da saliva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2022 · 2ª fase · Q19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Cocaína: cloridrato × base livre, equilíbrio e solubilidade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2021 · 1ª fase · Q30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CO₂ na água do mar: alcalinidade e esqueletos de carbonato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2021 · 1ª fase · Q87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Equilíbrio do cobalto: efeito de cada sal na cor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2021 · 2ª fase · Q06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Retrotitulação do CaCO₃ do creme dental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2021 · 1ª fase · Q32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Oxímetro: equilíbrio Hb + O₂ e absorção de luz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SIMULADO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usar o simulado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93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6420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12 questões inéditas no estilo do ENEM, da FUVEST e da Unicamp, com 5 alternativas.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140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39572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Cerca de 3 minutos por questão: 36 minutos no total, sem calculadora.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4553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2724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Cada questão vem seguida da resolução comentada, no roteiro dados → fórmula → substituição → resultado.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174743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156456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versão interativa, com cronômetro, está em aquitemquimica.com.br/equilibrio.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 Chatelier no organismo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2628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400" b="0" i="0">
                <a:solidFill>
                  <a:srgbClr val="22374B"/>
                </a:solidFill>
                <a:latin typeface="Calibri"/>
              </a:rPr>
              <a:t>No verão, galinhas poedeiras ofegam para perder calor. Com a respiração acelerada, eliminam mais CO₂ do que o normal, e os criadores observam ovos de casca mais fina. A casca é feita de carbonato de cálcio, formado a partir dos equilíbrios abaixo.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899664"/>
            <a:ext cx="11055096" cy="182067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991104"/>
            <a:ext cx="10597896" cy="163779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CO₂(g) ⇌ CO₂(aq)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CO₂(aq) + H₂O(l) ⇌ H⁺(aq) + HCO₃⁻(aq)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HCO₃⁻(aq) ⇌ H⁺(aq) + CO₃²⁻(aq)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Ca²⁺(aq) + CO₃²⁻(aq) ⇌ CaCO₃(s)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 DE 12 · ESTILO ENEM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 Chatelier no organismo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Uma medida que ajuda a recuperar a espessura das cascas no verão 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492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dar às galinhas água com vinagre, para aumentar a acidez do sangue.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52831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57403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dar às galinhas água gaseificada, rica em CO₂ dissolvido.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02742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07314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aquecer o galinheiro, para acelerar a formação do CaCO₃.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2653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57225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retirar o cálcio da ração, para deslocar o último equilíbrio.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02564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071365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dar às galinhas um catalisador que desloque os equilíbrios para a direita.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96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Ofegando, a galinha perde CO₂: o primeiro equilíbrio se desloca para a esquerda e, em cadeia, falta HCO₃⁻ e CO₃²⁻.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 menos CO₃²⁻, o último equilíbrio se desloca para a esquerda: forma-se menos CaCO₃ e a casca afina.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314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313176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Repor CO₂ (água gaseificada) desloca toda a cadeia para a direita. Vinagre forneceria H⁺, que consome CO₃²⁻ — piora. Catalisador não desloca equilíbrio.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22910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22910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Água gaseificada: o CO₂ desloca os equilíbrios no sentido da formação de CaCO₃.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2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Gráfico e constante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4937760" cy="470001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300" b="0" i="0">
                <a:solidFill>
                  <a:srgbClr val="22374B"/>
                </a:solidFill>
                <a:latin typeface="Calibri"/>
              </a:rPr>
              <a:t>Num recipiente de 1,0 L, a uma temperatura constante, ocorre a reação A(g) </a:t>
            </a:r>
            <a:r>
              <a:rPr sz="23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2 B(g). O gráfico mostra as concentrações de A e B ao longo do tempo.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647688" y="1847088"/>
            <a:ext cx="0" cy="342900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647688" y="5276088"/>
            <a:ext cx="4698746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79008" y="1572768"/>
            <a:ext cx="584301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concentração (mol/L)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8914" y="5660136"/>
            <a:ext cx="30175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tempo (min)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647688" y="2283506"/>
            <a:ext cx="4607306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79008" y="2100626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1,0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647688" y="2882022"/>
            <a:ext cx="4607306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79008" y="2699142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0,80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647688" y="4079055"/>
            <a:ext cx="4607306" cy="0"/>
          </a:xfrm>
          <a:prstGeom prst="line">
            <a:avLst/>
          </a:prstGeom>
          <a:ln w="15875">
            <a:solidFill>
              <a:srgbClr val="D9E1E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79008" y="3896175"/>
            <a:ext cx="804672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0,40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534924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5194" y="534924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77021" y="534924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8847" y="534924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80674" y="534924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22" name="Freeform 21"/>
          <p:cNvSpPr/>
          <p:nvPr/>
        </p:nvSpPr>
        <p:spPr>
          <a:xfrm>
            <a:off x="6647688" y="2283506"/>
            <a:ext cx="4607306" cy="598217"/>
          </a:xfrm>
          <a:custGeom>
            <a:avLst/>
            <a:gdLst/>
            <a:ahLst/>
            <a:cxnLst/>
            <a:rect l="l" t="t" r="r" b="b"/>
            <a:pathLst>
              <a:path w="4607306" h="598217">
                <a:moveTo>
                  <a:pt x="0" y="0"/>
                </a:moveTo>
                <a:lnTo>
                  <a:pt x="57591" y="52071"/>
                </a:lnTo>
                <a:lnTo>
                  <a:pt x="115182" y="99353"/>
                </a:lnTo>
                <a:lnTo>
                  <a:pt x="172773" y="142746"/>
                </a:lnTo>
                <a:lnTo>
                  <a:pt x="230365" y="182547"/>
                </a:lnTo>
                <a:lnTo>
                  <a:pt x="287956" y="218757"/>
                </a:lnTo>
                <a:lnTo>
                  <a:pt x="345547" y="251676"/>
                </a:lnTo>
                <a:lnTo>
                  <a:pt x="403139" y="281901"/>
                </a:lnTo>
                <a:lnTo>
                  <a:pt x="460730" y="309433"/>
                </a:lnTo>
                <a:lnTo>
                  <a:pt x="518321" y="334570"/>
                </a:lnTo>
                <a:lnTo>
                  <a:pt x="575913" y="357314"/>
                </a:lnTo>
                <a:lnTo>
                  <a:pt x="633504" y="378262"/>
                </a:lnTo>
                <a:lnTo>
                  <a:pt x="691095" y="397415"/>
                </a:lnTo>
                <a:lnTo>
                  <a:pt x="748687" y="415071"/>
                </a:lnTo>
                <a:lnTo>
                  <a:pt x="806278" y="430931"/>
                </a:lnTo>
                <a:lnTo>
                  <a:pt x="863869" y="445595"/>
                </a:lnTo>
                <a:lnTo>
                  <a:pt x="921461" y="458762"/>
                </a:lnTo>
                <a:lnTo>
                  <a:pt x="979052" y="471032"/>
                </a:lnTo>
                <a:lnTo>
                  <a:pt x="1036643" y="482105"/>
                </a:lnTo>
                <a:lnTo>
                  <a:pt x="1094235" y="491980"/>
                </a:lnTo>
                <a:lnTo>
                  <a:pt x="1151826" y="501257"/>
                </a:lnTo>
                <a:lnTo>
                  <a:pt x="1209417" y="509936"/>
                </a:lnTo>
                <a:lnTo>
                  <a:pt x="1267009" y="517417"/>
                </a:lnTo>
                <a:lnTo>
                  <a:pt x="1324600" y="524599"/>
                </a:lnTo>
                <a:lnTo>
                  <a:pt x="1382191" y="530884"/>
                </a:lnTo>
                <a:lnTo>
                  <a:pt x="1439783" y="536869"/>
                </a:lnTo>
                <a:lnTo>
                  <a:pt x="1497374" y="542256"/>
                </a:lnTo>
                <a:lnTo>
                  <a:pt x="1554965" y="547044"/>
                </a:lnTo>
                <a:lnTo>
                  <a:pt x="1612557" y="551533"/>
                </a:lnTo>
                <a:lnTo>
                  <a:pt x="1670148" y="555722"/>
                </a:lnTo>
                <a:lnTo>
                  <a:pt x="1727739" y="559313"/>
                </a:lnTo>
                <a:lnTo>
                  <a:pt x="1785331" y="562904"/>
                </a:lnTo>
                <a:lnTo>
                  <a:pt x="1842922" y="565897"/>
                </a:lnTo>
                <a:lnTo>
                  <a:pt x="1900513" y="568590"/>
                </a:lnTo>
                <a:lnTo>
                  <a:pt x="1958105" y="571284"/>
                </a:lnTo>
                <a:lnTo>
                  <a:pt x="2015696" y="573678"/>
                </a:lnTo>
                <a:lnTo>
                  <a:pt x="2073287" y="575772"/>
                </a:lnTo>
                <a:lnTo>
                  <a:pt x="2130879" y="577867"/>
                </a:lnTo>
                <a:lnTo>
                  <a:pt x="2188470" y="579663"/>
                </a:lnTo>
                <a:lnTo>
                  <a:pt x="2246061" y="581159"/>
                </a:lnTo>
                <a:lnTo>
                  <a:pt x="2303653" y="582655"/>
                </a:lnTo>
                <a:lnTo>
                  <a:pt x="2361244" y="584152"/>
                </a:lnTo>
                <a:lnTo>
                  <a:pt x="2418835" y="585349"/>
                </a:lnTo>
                <a:lnTo>
                  <a:pt x="2476426" y="586546"/>
                </a:lnTo>
                <a:lnTo>
                  <a:pt x="2534018" y="587443"/>
                </a:lnTo>
                <a:lnTo>
                  <a:pt x="2591609" y="588641"/>
                </a:lnTo>
                <a:lnTo>
                  <a:pt x="2649200" y="589239"/>
                </a:lnTo>
                <a:lnTo>
                  <a:pt x="2706792" y="590137"/>
                </a:lnTo>
                <a:lnTo>
                  <a:pt x="2764383" y="591035"/>
                </a:lnTo>
                <a:lnTo>
                  <a:pt x="2821974" y="591633"/>
                </a:lnTo>
                <a:lnTo>
                  <a:pt x="2879566" y="592232"/>
                </a:lnTo>
                <a:lnTo>
                  <a:pt x="2937157" y="592830"/>
                </a:lnTo>
                <a:lnTo>
                  <a:pt x="2994748" y="593129"/>
                </a:lnTo>
                <a:lnTo>
                  <a:pt x="3052340" y="593728"/>
                </a:lnTo>
                <a:lnTo>
                  <a:pt x="3109931" y="594027"/>
                </a:lnTo>
                <a:lnTo>
                  <a:pt x="3167522" y="594626"/>
                </a:lnTo>
                <a:lnTo>
                  <a:pt x="3225114" y="594925"/>
                </a:lnTo>
                <a:lnTo>
                  <a:pt x="3282705" y="595224"/>
                </a:lnTo>
                <a:lnTo>
                  <a:pt x="3340296" y="595523"/>
                </a:lnTo>
                <a:lnTo>
                  <a:pt x="3397888" y="595823"/>
                </a:lnTo>
                <a:lnTo>
                  <a:pt x="3455479" y="595823"/>
                </a:lnTo>
                <a:lnTo>
                  <a:pt x="3513070" y="596122"/>
                </a:lnTo>
                <a:lnTo>
                  <a:pt x="3570662" y="596421"/>
                </a:lnTo>
                <a:lnTo>
                  <a:pt x="3628253" y="596421"/>
                </a:lnTo>
                <a:lnTo>
                  <a:pt x="3685844" y="596720"/>
                </a:lnTo>
                <a:lnTo>
                  <a:pt x="3743436" y="597020"/>
                </a:lnTo>
                <a:lnTo>
                  <a:pt x="3801027" y="597020"/>
                </a:lnTo>
                <a:lnTo>
                  <a:pt x="3858618" y="597020"/>
                </a:lnTo>
                <a:lnTo>
                  <a:pt x="3916210" y="597319"/>
                </a:lnTo>
                <a:lnTo>
                  <a:pt x="3973801" y="597319"/>
                </a:lnTo>
                <a:lnTo>
                  <a:pt x="4031392" y="597618"/>
                </a:lnTo>
                <a:lnTo>
                  <a:pt x="4088984" y="597618"/>
                </a:lnTo>
                <a:lnTo>
                  <a:pt x="4146575" y="597618"/>
                </a:lnTo>
                <a:lnTo>
                  <a:pt x="4204166" y="597618"/>
                </a:lnTo>
                <a:lnTo>
                  <a:pt x="4261758" y="597918"/>
                </a:lnTo>
                <a:lnTo>
                  <a:pt x="4319349" y="597918"/>
                </a:lnTo>
                <a:lnTo>
                  <a:pt x="4376940" y="597918"/>
                </a:lnTo>
                <a:lnTo>
                  <a:pt x="4434532" y="597918"/>
                </a:lnTo>
                <a:lnTo>
                  <a:pt x="4492123" y="597918"/>
                </a:lnTo>
                <a:lnTo>
                  <a:pt x="4549714" y="597918"/>
                </a:lnTo>
                <a:lnTo>
                  <a:pt x="4607306" y="598217"/>
                </a:lnTo>
              </a:path>
            </a:pathLst>
          </a:custGeom>
          <a:noFill/>
          <a:ln w="41275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6647688" y="4079953"/>
            <a:ext cx="4607306" cy="1196135"/>
          </a:xfrm>
          <a:custGeom>
            <a:avLst/>
            <a:gdLst/>
            <a:ahLst/>
            <a:cxnLst/>
            <a:rect l="l" t="t" r="r" b="b"/>
            <a:pathLst>
              <a:path w="4607306" h="1196135">
                <a:moveTo>
                  <a:pt x="0" y="1196135"/>
                </a:moveTo>
                <a:lnTo>
                  <a:pt x="57591" y="1091993"/>
                </a:lnTo>
                <a:lnTo>
                  <a:pt x="115182" y="997128"/>
                </a:lnTo>
                <a:lnTo>
                  <a:pt x="172773" y="910343"/>
                </a:lnTo>
                <a:lnTo>
                  <a:pt x="230365" y="831339"/>
                </a:lnTo>
                <a:lnTo>
                  <a:pt x="287956" y="758918"/>
                </a:lnTo>
                <a:lnTo>
                  <a:pt x="345547" y="692782"/>
                </a:lnTo>
                <a:lnTo>
                  <a:pt x="403139" y="632631"/>
                </a:lnTo>
                <a:lnTo>
                  <a:pt x="460730" y="577568"/>
                </a:lnTo>
                <a:lnTo>
                  <a:pt x="518321" y="527292"/>
                </a:lnTo>
                <a:lnTo>
                  <a:pt x="575913" y="481506"/>
                </a:lnTo>
                <a:lnTo>
                  <a:pt x="633504" y="439610"/>
                </a:lnTo>
                <a:lnTo>
                  <a:pt x="691095" y="401305"/>
                </a:lnTo>
                <a:lnTo>
                  <a:pt x="748687" y="366292"/>
                </a:lnTo>
                <a:lnTo>
                  <a:pt x="806278" y="334271"/>
                </a:lnTo>
                <a:lnTo>
                  <a:pt x="863869" y="305243"/>
                </a:lnTo>
                <a:lnTo>
                  <a:pt x="921461" y="278609"/>
                </a:lnTo>
                <a:lnTo>
                  <a:pt x="979052" y="254369"/>
                </a:lnTo>
                <a:lnTo>
                  <a:pt x="1036643" y="232224"/>
                </a:lnTo>
                <a:lnTo>
                  <a:pt x="1094235" y="211874"/>
                </a:lnTo>
                <a:lnTo>
                  <a:pt x="1151826" y="193320"/>
                </a:lnTo>
                <a:lnTo>
                  <a:pt x="1209417" y="176562"/>
                </a:lnTo>
                <a:lnTo>
                  <a:pt x="1267009" y="161000"/>
                </a:lnTo>
                <a:lnTo>
                  <a:pt x="1324600" y="146935"/>
                </a:lnTo>
                <a:lnTo>
                  <a:pt x="1382191" y="134067"/>
                </a:lnTo>
                <a:lnTo>
                  <a:pt x="1439783" y="122396"/>
                </a:lnTo>
                <a:lnTo>
                  <a:pt x="1497374" y="111623"/>
                </a:lnTo>
                <a:lnTo>
                  <a:pt x="1554965" y="102047"/>
                </a:lnTo>
                <a:lnTo>
                  <a:pt x="1612557" y="93069"/>
                </a:lnTo>
                <a:lnTo>
                  <a:pt x="1670148" y="84690"/>
                </a:lnTo>
                <a:lnTo>
                  <a:pt x="1727739" y="77507"/>
                </a:lnTo>
                <a:lnTo>
                  <a:pt x="1785331" y="70624"/>
                </a:lnTo>
                <a:lnTo>
                  <a:pt x="1842922" y="64340"/>
                </a:lnTo>
                <a:lnTo>
                  <a:pt x="1900513" y="58654"/>
                </a:lnTo>
                <a:lnTo>
                  <a:pt x="1958105" y="53567"/>
                </a:lnTo>
                <a:lnTo>
                  <a:pt x="2015696" y="48779"/>
                </a:lnTo>
                <a:lnTo>
                  <a:pt x="2073287" y="44589"/>
                </a:lnTo>
                <a:lnTo>
                  <a:pt x="2130879" y="40399"/>
                </a:lnTo>
                <a:lnTo>
                  <a:pt x="2188470" y="36808"/>
                </a:lnTo>
                <a:lnTo>
                  <a:pt x="2246061" y="33516"/>
                </a:lnTo>
                <a:lnTo>
                  <a:pt x="2303653" y="30524"/>
                </a:lnTo>
                <a:lnTo>
                  <a:pt x="2361244" y="27831"/>
                </a:lnTo>
                <a:lnTo>
                  <a:pt x="2418835" y="25436"/>
                </a:lnTo>
                <a:lnTo>
                  <a:pt x="2476426" y="23042"/>
                </a:lnTo>
                <a:lnTo>
                  <a:pt x="2534018" y="20948"/>
                </a:lnTo>
                <a:lnTo>
                  <a:pt x="2591609" y="19152"/>
                </a:lnTo>
                <a:lnTo>
                  <a:pt x="2649200" y="17357"/>
                </a:lnTo>
                <a:lnTo>
                  <a:pt x="2706792" y="15860"/>
                </a:lnTo>
                <a:lnTo>
                  <a:pt x="2764383" y="14364"/>
                </a:lnTo>
                <a:lnTo>
                  <a:pt x="2821974" y="13167"/>
                </a:lnTo>
                <a:lnTo>
                  <a:pt x="2879566" y="11671"/>
                </a:lnTo>
                <a:lnTo>
                  <a:pt x="2937157" y="10773"/>
                </a:lnTo>
                <a:lnTo>
                  <a:pt x="2994748" y="9576"/>
                </a:lnTo>
                <a:lnTo>
                  <a:pt x="3052340" y="8678"/>
                </a:lnTo>
                <a:lnTo>
                  <a:pt x="3109931" y="8080"/>
                </a:lnTo>
                <a:lnTo>
                  <a:pt x="3167522" y="7182"/>
                </a:lnTo>
                <a:lnTo>
                  <a:pt x="3225114" y="6583"/>
                </a:lnTo>
                <a:lnTo>
                  <a:pt x="3282705" y="5685"/>
                </a:lnTo>
                <a:lnTo>
                  <a:pt x="3340296" y="5386"/>
                </a:lnTo>
                <a:lnTo>
                  <a:pt x="3397888" y="4788"/>
                </a:lnTo>
                <a:lnTo>
                  <a:pt x="3455479" y="4189"/>
                </a:lnTo>
                <a:lnTo>
                  <a:pt x="3513070" y="3890"/>
                </a:lnTo>
                <a:lnTo>
                  <a:pt x="3570662" y="3291"/>
                </a:lnTo>
                <a:lnTo>
                  <a:pt x="3628253" y="2992"/>
                </a:lnTo>
                <a:lnTo>
                  <a:pt x="3685844" y="2693"/>
                </a:lnTo>
                <a:lnTo>
                  <a:pt x="3743436" y="2394"/>
                </a:lnTo>
                <a:lnTo>
                  <a:pt x="3801027" y="2094"/>
                </a:lnTo>
                <a:lnTo>
                  <a:pt x="3858618" y="1795"/>
                </a:lnTo>
                <a:lnTo>
                  <a:pt x="3916210" y="1496"/>
                </a:lnTo>
                <a:lnTo>
                  <a:pt x="3973801" y="1496"/>
                </a:lnTo>
                <a:lnTo>
                  <a:pt x="4031392" y="1197"/>
                </a:lnTo>
                <a:lnTo>
                  <a:pt x="4088984" y="897"/>
                </a:lnTo>
                <a:lnTo>
                  <a:pt x="4146575" y="897"/>
                </a:lnTo>
                <a:lnTo>
                  <a:pt x="4204166" y="598"/>
                </a:lnTo>
                <a:lnTo>
                  <a:pt x="4261758" y="598"/>
                </a:lnTo>
                <a:lnTo>
                  <a:pt x="4319349" y="299"/>
                </a:lnTo>
                <a:lnTo>
                  <a:pt x="4376940" y="299"/>
                </a:lnTo>
                <a:lnTo>
                  <a:pt x="4434532" y="299"/>
                </a:lnTo>
                <a:lnTo>
                  <a:pt x="4492123" y="0"/>
                </a:lnTo>
                <a:lnTo>
                  <a:pt x="4549714" y="0"/>
                </a:lnTo>
                <a:lnTo>
                  <a:pt x="4607306" y="0"/>
                </a:lnTo>
              </a:path>
            </a:pathLst>
          </a:custGeom>
          <a:noFill/>
          <a:ln w="41275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346434" y="2698843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46434" y="3897073"/>
            <a:ext cx="36703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B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2 DE 12 · ESTILO FUVEST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Gráfico e constante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valor da constante de equilíbrio Kc, nessa temperatura, 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566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0,10.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202920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91656" y="20566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0,20.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5321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5595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0,50.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8776" y="25321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91656" y="25595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2,0.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03504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306247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5,0.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 equilíbrio (curvas horizontais): [A] = 0,80 mol/L  ·  [B] = 0,40 mol/L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Kc = [B]² / [A]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Kc = (0,40)² ÷ 0,80 = 0,16 ÷ 0,80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Kc = 0,20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0,50 é o resultado de quem esquece o expoente 2; 5,0 é o inverso de K. Leia as concentrações onde as curvas ficam horizontais.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3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Quociente de reação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448 °C, a constante de equilíbrio da reação H₂(g) + I₂(g) </a:t>
            </a:r>
            <a:r>
              <a:rPr sz="21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2 HI(g) vale Kc = 50. Um técnico prepara, nessa temperatura, uma mistura com [H₂] = 0,10 mol/L, [I₂] = 0,20 mol/L e [HI] = 0,50 mol/L. O iodo gasoso é violeta; o H₂ e o HI são incolores.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Logo após a mistura, observa-se que a cor violeta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54679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permanece constante, pois o sistema já está em equilíbrio.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60807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65379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fica mais intensa, pois Q &gt; K e o HI se decompõe.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10718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15290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fica mais clara, pois Q &lt; K e o I₂ é consumido.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60629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65201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fica mais clara, pois Q &gt; K e o HI é consumido.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10540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15112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fica mais intensa, pois Q &lt; K e se forma mais I₂.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[H₂] = 0,10  ·  [I₂] = 0,20  ·  [HI] = 0,50 mol/L  ·  Kc = 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Q = [HI]² / ([H₂] · [I₂])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Q = 0,25 ÷ 0,020 = 12,5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78377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778377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Q = 12,5 &lt; K = 50: a reação direta consome I₂ e a cor violeta fica mais clara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Compare sempre Q com K antes de decidir o sentido. Q só é igual a K quando o sistema já está em equilíbrio.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4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Indústria: Haber-Bosch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2628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400" b="0" i="0">
                <a:solidFill>
                  <a:srgbClr val="22374B"/>
                </a:solidFill>
                <a:latin typeface="Calibri"/>
              </a:rPr>
              <a:t>Estima-se que quase metade da população mundial se alimente graças a fertilizantes nitrogenados feitos a partir da amônia. Ela é produzida pelo processo Haber-Bosch, representado pelo equilíbrio exotérmico abaixo.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899664"/>
            <a:ext cx="11055096" cy="674624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991104"/>
            <a:ext cx="10597896" cy="49174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N₂(g) + 3 H₂(g) ⇌ 2 NH₃(g)      ΔH = −92 kJ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4 DE 12 · ESTILO ENEM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Indústria: Haber-Bosch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Considerando apenas o rendimento no equilíbrio, as condições que mais favorecem a produção de amônia são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5458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40030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temperatura alta, pressão alta e adição de catalisador.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85369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89941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temperatura alta, pressão baixa e retirada da amônia formada.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35280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39852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temperatura baixa, pressão baixa e adição de catalisador.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85191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89763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temperatura baixa, pressão alta e retirada da amônia formada.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35102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39674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temperatura baixa, pressão alta e adição de gás nobre a volume constante.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104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Reação exotérmica: baixar a temperatura desloca para a direita (o sistema “repõe” o calor retirado).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4 mols de gás → 2 mols: pressão alta favorece o lado com menos mols de gás. Retirar NH₃ também desloca para a direita.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314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313176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Catalisador não muda o rendimento, só a rapidez. Gás nobre a volume constante não altera as pressões parciais: não desloca.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22910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22910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Temperatura baixa, pressão alta e retirada da amônia.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Na prática usa-se cerca de 450 °C: a temperatura baixa daria mais amônia, mas tão devagar que a produção por hora seria menor.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5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Efeito da pressão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Cada sistema abaixo está em equilíbrio num cilindro com êmbolo, a temperatura constante. Em seguida, o volume de cada cilindro é reduzido à metade.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45436"/>
            <a:ext cx="11055096" cy="1642364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436876"/>
            <a:ext cx="10597896" cy="14594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I.   2 SO₂(g) + O₂(g) ⇌ 2 SO₃(g)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II.  H₂(g) + I₂(g) ⇌ 2 HI(g)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III. CaCO₃(s) ⇌ CaO(s) + CO₂(g)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IV.  N₂O₄(g) ⇌ 2 NO₂(g)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07924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equilíbrio NÃO se desloca no(s) sistema(s)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51739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454482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I, apenas.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8776" y="451739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91656" y="454482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II, apenas.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02031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504774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III, apenas.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8776" y="502031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91656" y="504774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II e III, apenas.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2323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555066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I, III e IV, apenas.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106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Conte só os mols de gás de cada lado. I: 3 → 2 (desloca para a direita). IV: 1 → 2 (desloca para a esquerda).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III: 0 → 1 mol de gás (os sólidos não contam): a compressão desloca para a esquerda.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379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1962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II: 2 → 2 mols de gás. A compressão aumenta todas as concentrações na mesma proporção e Q continua igual a 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35552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035552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Apenas II, em que Δn(gás) = 0.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6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Temperatura e cor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634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400" b="0" i="0">
                <a:solidFill>
                  <a:srgbClr val="22374B"/>
                </a:solidFill>
                <a:latin typeface="Calibri"/>
              </a:rPr>
              <a:t>O “galinho do tempo” é um enfeite que muda de cor com a umidade do ar, graças ao cloreto de cobalto(II) que impregna sua superfície. Em laboratório, um equilíbrio semelhante ocorre em solução: aquecendo um tubo com a mistura abaixo, a cor passa de rosa para azul; resfriando, volta a ficar rosa.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71519"/>
            <a:ext cx="11055096" cy="1056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3362960"/>
            <a:ext cx="10597896" cy="87375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[Co(H₂O)₆]²⁺(aq) + 4 Cl⁻(aq) ⇌ [CoCl₄]²⁻(aq) + 6 H₂O(l)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         rosa                                         azul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6 DE 12 · ESTILO ENEM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Temperatura e cor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Com base nessas observações, é correto afirmar que a reação direta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492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é exotérmica, e o aquecimento aumenta o valor de 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52831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57403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é endotérmica, e o aquecimento aumenta o valor de 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02742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07314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é endotérmica, e o aquecimento não altera o valor de 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2653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57225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é exotérmica, e adicionar água deixaria a solução azul.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02564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4071365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é endotérmica, e adicionar água deixaria a solução azul.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109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Aquecer favorece o sentido que absorve calor. Como o aquecimento forma o complexo azul, a reação direta é endotérmica.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Temperatura é o único fator que muda K. Para reação endotérmica, K aumenta com a temperatura.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314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313176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Água é produto: adicionar água (diluir) desloca para a esquerda — a solução fica mais rosa.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35552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035552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Endotérmica, e o aquecimento aumenta K.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7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Hemoglobina e altitude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Atletas que treinam em cidades de grande altitude, como La Paz (3 600 m), sentem cansaço nos primeiros dias, porque a pressão parcial de O₂ no ar é menor. O transporte de oxigênio pelo sangue pode ser representado de forma simplificada por Hb(aq) + O₂(aq) </a:t>
            </a:r>
            <a:r>
              <a:rPr sz="21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HbO₂(aq).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Após algumas semanas na altitude, o organismo se adapta porque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54679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o valor de K aumenta, já que a pressão do ar é menor.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60807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65379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produz mais hemoglobina, o que desloca o equilíbrio para a formação de HbO₂.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10718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15290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passa a respirar mais devagar, o que aumenta a concentração de O₂ no sangue.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60629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65201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a hemoglobina passa a atuar como catalisador, deslocando o equilíbrio.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10540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15112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o equilíbrio deixa de existir, e todo o O₂ se liga à hemoglobina.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111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Menos O₂ disponível desloca o equilíbrio para a esquerda: menos HbO₂ chega aos tecidos e vem o cansaço.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Produzindo mais Hb (mais hemácias), o organismo aumenta um reagente e desloca o equilíbrio de volta para a direita.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3314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313176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K só muda com a temperatura; a hemoglobina é reagente, não catalisador.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35552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035552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Mais hemoglobina desloca o equilíbrio para a formação de HbO₂.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8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pH de ácido fraco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vinagre comercial contém cerca de 4% (m/V) de ácido acético, CH₃COOH (massa molar 60 g/mol), um ácido fraco.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390905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Dados: Ka = 1,8 × 10⁻⁵; log 3,5 ≈ 0,54; para ácido fraco pouco ionizado, [H⁺] ≈ √(Ka · C).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690622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pH aproximado desse vinagre 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0,2.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1656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2,5.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3,5.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1656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4,7.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13461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16204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5,0.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4% (m/V) = 40 g/L  ·  C = 40 ÷ 60 = 0,67 mol/L  ·  Ka = 1,8 × 10⁻⁵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[H⁺] ≈ √(Ka · C)   ·   pH = −log [H⁺]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[H⁺] = √(1,8 × 10⁻⁵ × 0,67) = √(1,2 × 10⁻⁵) = 3,5 × 10⁻³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pH = 3 − 0,54 = 2,46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2,5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0,2 seria o pH se o ácido fosse forte; 4,7 é o pKa; 5,0 sai de quem esquece a raiz quadrada.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9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pKa e espécies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cloro usado em piscinas forma o ácido hipocloroso, HClO, que é o agente desinfetante mais eficiente: HClO(aq) </a:t>
            </a:r>
            <a:r>
              <a:rPr sz="2100" b="0" i="0">
                <a:solidFill>
                  <a:srgbClr val="22374B"/>
                </a:solidFill>
                <a:latin typeface="Cambria"/>
              </a:rPr>
              <a:t>⇌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H⁺(aq) + ClO⁻(aq), pKa = 7,5. O íon ClO⁻ desinfeta cerca de cem vezes menos.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390905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Dado: pH = pKa + log ([ClO⁻] / [HClO]).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690622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Se o pH da água subir de 7,5 para 8,5, a fração do cloro na forma HClO passa 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50% para cerca de 9%.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1656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50% para cerca de 91%.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50% para 40%.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1656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9% para 50%.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13461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16204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91% para 50%.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pKa = 7,5  ·  pH inicial 7,5  ·  pH final 8,5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pH = pKa + log ([ClO⁻] / [HClO])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pH 7,5: log (razão) = 0   →   [ClO⁻] = [HClO]   →   50% de HClO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pH 8,5: log (razão) = 1   →   [ClO⁻] / [HClO] = 10   →   HClO = 1 ÷ 11 ≈ 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De 50% para cerca de 9% de HClO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Por isso as piscinas são mantidas com pH entre 7,2 e 7,6: acima disso, quase todo o cloro vira ClO⁻ e desinfeta mal.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10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Tampão do sangue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Numa crise de ansiedade, uma pessoa passa a respirar muito rápido (hiperventilação) e elimina CO₂ em excesso. O pH do sangue é controlado principalmente pelo equilíbrio abaixo.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45436"/>
            <a:ext cx="11055096" cy="630047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436876"/>
            <a:ext cx="10597896" cy="44716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CO₂(aq) + H₂O(l) ⇌ H₂CO₃(aq) ⇌ H⁺(aq) + HCO₃⁻(aq)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066923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Durante a hiperventilação, o sangue tende a sofrer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505072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550792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acidose, pois a perda de CO₂ aumenta a concentração de H⁺.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04182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049902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alcalose, pois a perda de CO₂ diminui a concentração de H⁺.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503292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549012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acidose, pois a perda de CO₂ aumenta a concentração de HCO₃⁻.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002402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048122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alcalose, pois a perda de CO₂ aumenta a concentração de H₂CO₃.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01512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5547232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nenhuma alteração, pois o sangue é uma solução-tampão.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117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Retirar CO₂ desloca os equilíbrios para a esquerda: H⁺ é consumido, [H⁺] diminui e o pH sobe.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2677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249424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pH acima de 7,45 é alcalose. Respirar dentro de um saco de papel faz a pessoa reinalar CO₂ e corrige o desvio.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379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1962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tampão reduz as variações de pH, mas não as anula quando a perturbação é grande.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84200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84200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Alcalose: com menos CO₂, cai a concentração de H⁺.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11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Hidrólise salina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professor preparou cinco soluções aquosas 0,1 mol/L e adicionou a cada uma gotas de fenolftaleína, que fica rosa em meio básico (pH acima de cerca de 8,2) e incolor em meio ácido ou neutro.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670810"/>
            <a:ext cx="11055096" cy="630047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762250"/>
            <a:ext cx="10597896" cy="44716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1. NaCl     2. NH₄Cl     3. Na₂CO₃     4. KNO₃     5. CH₃COONa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92297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Ficaram rosa apenas as soluções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30447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857879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1 e 4.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8776" y="3830447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91656" y="3857879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2 e 3.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333367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360799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3 e 5.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8776" y="4333367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91656" y="4360799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2, 3 e 5.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8362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863719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1, 3 e 5.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119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NaCl e KNO₃: sais de ácido forte e base forte — não sofrem hidrólise, pH ≈ 7 (incolor).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2677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249424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NH₄Cl: o NH₄⁺ (ácido conjugado de base fraca) libera H⁺ — solução ácida (incolor).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9443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2926080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Na₂CO₃ e CH₃COONa: CO₃²⁻ e CH₃COO⁻ (bases conjugadas de ácidos fracos) captam H⁺ da água e liberam OH⁻ — soluções básicas (rosa).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842004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842004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Soluções 3 e 5.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12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Kps e 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leite de magnésia é uma suspensão de hidróxido de magnésio, Mg(OH)₂, usada como antiácido. O líquido em contato com o sólido é uma solução saturada.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390905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Dados: Kps do Mg(OH)₂ = 1,8 × 10⁻¹¹ a 25 °C; </a:t>
            </a:r>
            <a:r>
              <a:rPr sz="1900" b="0" i="0">
                <a:solidFill>
                  <a:srgbClr val="6B7F92"/>
                </a:solidFill>
                <a:latin typeface="Cambria"/>
              </a:rPr>
              <a:t>∛</a:t>
            </a:r>
            <a:r>
              <a:rPr sz="1900" b="0" i="0">
                <a:solidFill>
                  <a:srgbClr val="6B7F92"/>
                </a:solidFill>
                <a:latin typeface="Calibri"/>
              </a:rPr>
              <a:t>4,5 ≈ 1,65; log 3,3 ≈ 0,52.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690622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pH da solução saturada de Mg(OH)₂ é, aproximadamente,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3,5.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312877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1656" y="3156203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8,6.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10,2.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63169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1656" y="365912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10,5.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134612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162044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12,0.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Kps = 1,8 × 10⁻¹¹  ·  Mg(OH)₂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⇌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Mg²⁺ + 2 OH⁻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Kps = s · (2s)² = 4s³   ·   [OH⁻] = 2s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s = ∛(4,5 × 10⁻¹²) = 1,65 × 10⁻⁴ mol/L   →   [OH⁻] = 3,3 × 10⁻⁴ mol/L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pOH = 4 − 0,52 = 3,48   →   pH = 14 − 3,48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≈ 10,5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Usar Kps = s² (como num sal 1:1) leva a 8,6; esquecer que [OH⁻] = 2s leva a 10,2. 3,5 é o pOH.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REVISÃO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Leve isto para a prova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Equilíbrio Químico · 2ª série do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1847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1618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Equilíbrio: v direta = v inversa ≠ 0; concentrações constantes, não iguais.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72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391656" y="1847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31736" y="1618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Kc: produtos ÷ reagentes, expoentes = coeficientes; sólido e líquido puro fora.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15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2990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9888" y="2761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Kp = Kc · (RT)</a:t>
            </a:r>
            <a:r>
              <a:rPr sz="2000" b="0" i="0" baseline="30000">
                <a:solidFill>
                  <a:srgbClr val="22374B"/>
                </a:solidFill>
                <a:latin typeface="Calibri"/>
              </a:rPr>
              <a:t>Δn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; Δn só com gases.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2715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91656" y="2990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1736" y="2761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Q &lt; K → direita; Q &gt; K → esquerda.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858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4133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904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Só a temperatura muda K; catalisador não desloca.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08776" y="3858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391656" y="4133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31736" y="3904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Comprimir → lado com menos mols de gás.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001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49808" y="5276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89888" y="5047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pH = −log [H⁺]; pH + pOH = 14 (25 °C); ácido fraco: [H⁺] ≈ √(Ka·M).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08776" y="5001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391656" y="5276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31736" y="5047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Tampão: pH = pKa + log([A⁻]/[HA]); Kps: AB → s², AB₂ → 4s³.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46304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PARA ESTUDAR MAIS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20240"/>
            <a:ext cx="11055096" cy="10972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aquitemquimica.com.br/equilibrio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0"/>
            <a:ext cx="11055096" cy="21945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2200" b="0" i="0">
                <a:solidFill>
                  <a:srgbClr val="C6D8E6"/>
                </a:solidFill>
                <a:latin typeface="Calibri"/>
              </a:rPr>
              <a:t>8 laboratórios interativos: frasco de N₂O₄, Q × K, Le Chatelier, fábrica de amônia, ácidos, indicadores, tampão e Kps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C6D8E6"/>
                </a:solidFill>
                <a:latin typeface="Calibri"/>
              </a:rPr>
              <a:t>Teste rápido, simulado com cronômetro, discursivas com autocorreção e a lista de exercícios em PDF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