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  <p:sldId id="406" r:id="rId157"/>
    <p:sldId id="407" r:id="rId158"/>
    <p:sldId id="408" r:id="rId159"/>
    <p:sldId id="409" r:id="rId160"/>
    <p:sldId id="410" r:id="rId161"/>
    <p:sldId id="411" r:id="rId162"/>
    <p:sldId id="412" r:id="rId163"/>
    <p:sldId id="413" r:id="rId164"/>
    <p:sldId id="414" r:id="rId165"/>
    <p:sldId id="415" r:id="rId166"/>
    <p:sldId id="416" r:id="rId16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Relationship Id="rId87" Type="http://schemas.openxmlformats.org/officeDocument/2006/relationships/slide" Target="slides/slide81.xml"/><Relationship Id="rId88" Type="http://schemas.openxmlformats.org/officeDocument/2006/relationships/slide" Target="slides/slide82.xml"/><Relationship Id="rId89" Type="http://schemas.openxmlformats.org/officeDocument/2006/relationships/slide" Target="slides/slide83.xml"/><Relationship Id="rId90" Type="http://schemas.openxmlformats.org/officeDocument/2006/relationships/slide" Target="slides/slide84.xml"/><Relationship Id="rId91" Type="http://schemas.openxmlformats.org/officeDocument/2006/relationships/slide" Target="slides/slide85.xml"/><Relationship Id="rId92" Type="http://schemas.openxmlformats.org/officeDocument/2006/relationships/slide" Target="slides/slide86.xml"/><Relationship Id="rId93" Type="http://schemas.openxmlformats.org/officeDocument/2006/relationships/slide" Target="slides/slide87.xml"/><Relationship Id="rId94" Type="http://schemas.openxmlformats.org/officeDocument/2006/relationships/slide" Target="slides/slide88.xml"/><Relationship Id="rId95" Type="http://schemas.openxmlformats.org/officeDocument/2006/relationships/slide" Target="slides/slide89.xml"/><Relationship Id="rId96" Type="http://schemas.openxmlformats.org/officeDocument/2006/relationships/slide" Target="slides/slide90.xml"/><Relationship Id="rId97" Type="http://schemas.openxmlformats.org/officeDocument/2006/relationships/slide" Target="slides/slide91.xml"/><Relationship Id="rId98" Type="http://schemas.openxmlformats.org/officeDocument/2006/relationships/slide" Target="slides/slide92.xml"/><Relationship Id="rId99" Type="http://schemas.openxmlformats.org/officeDocument/2006/relationships/slide" Target="slides/slide93.xml"/><Relationship Id="rId100" Type="http://schemas.openxmlformats.org/officeDocument/2006/relationships/slide" Target="slides/slide94.xml"/><Relationship Id="rId101" Type="http://schemas.openxmlformats.org/officeDocument/2006/relationships/slide" Target="slides/slide95.xml"/><Relationship Id="rId102" Type="http://schemas.openxmlformats.org/officeDocument/2006/relationships/slide" Target="slides/slide96.xml"/><Relationship Id="rId103" Type="http://schemas.openxmlformats.org/officeDocument/2006/relationships/slide" Target="slides/slide97.xml"/><Relationship Id="rId104" Type="http://schemas.openxmlformats.org/officeDocument/2006/relationships/slide" Target="slides/slide98.xml"/><Relationship Id="rId105" Type="http://schemas.openxmlformats.org/officeDocument/2006/relationships/slide" Target="slides/slide99.xml"/><Relationship Id="rId106" Type="http://schemas.openxmlformats.org/officeDocument/2006/relationships/slide" Target="slides/slide100.xml"/><Relationship Id="rId107" Type="http://schemas.openxmlformats.org/officeDocument/2006/relationships/slide" Target="slides/slide101.xml"/><Relationship Id="rId108" Type="http://schemas.openxmlformats.org/officeDocument/2006/relationships/slide" Target="slides/slide102.xml"/><Relationship Id="rId109" Type="http://schemas.openxmlformats.org/officeDocument/2006/relationships/slide" Target="slides/slide103.xml"/><Relationship Id="rId110" Type="http://schemas.openxmlformats.org/officeDocument/2006/relationships/slide" Target="slides/slide104.xml"/><Relationship Id="rId111" Type="http://schemas.openxmlformats.org/officeDocument/2006/relationships/slide" Target="slides/slide105.xml"/><Relationship Id="rId112" Type="http://schemas.openxmlformats.org/officeDocument/2006/relationships/slide" Target="slides/slide106.xml"/><Relationship Id="rId113" Type="http://schemas.openxmlformats.org/officeDocument/2006/relationships/slide" Target="slides/slide107.xml"/><Relationship Id="rId114" Type="http://schemas.openxmlformats.org/officeDocument/2006/relationships/slide" Target="slides/slide108.xml"/><Relationship Id="rId115" Type="http://schemas.openxmlformats.org/officeDocument/2006/relationships/slide" Target="slides/slide109.xml"/><Relationship Id="rId116" Type="http://schemas.openxmlformats.org/officeDocument/2006/relationships/slide" Target="slides/slide110.xml"/><Relationship Id="rId117" Type="http://schemas.openxmlformats.org/officeDocument/2006/relationships/slide" Target="slides/slide111.xml"/><Relationship Id="rId118" Type="http://schemas.openxmlformats.org/officeDocument/2006/relationships/slide" Target="slides/slide112.xml"/><Relationship Id="rId119" Type="http://schemas.openxmlformats.org/officeDocument/2006/relationships/slide" Target="slides/slide113.xml"/><Relationship Id="rId120" Type="http://schemas.openxmlformats.org/officeDocument/2006/relationships/slide" Target="slides/slide114.xml"/><Relationship Id="rId121" Type="http://schemas.openxmlformats.org/officeDocument/2006/relationships/slide" Target="slides/slide115.xml"/><Relationship Id="rId122" Type="http://schemas.openxmlformats.org/officeDocument/2006/relationships/slide" Target="slides/slide116.xml"/><Relationship Id="rId123" Type="http://schemas.openxmlformats.org/officeDocument/2006/relationships/slide" Target="slides/slide117.xml"/><Relationship Id="rId124" Type="http://schemas.openxmlformats.org/officeDocument/2006/relationships/slide" Target="slides/slide118.xml"/><Relationship Id="rId125" Type="http://schemas.openxmlformats.org/officeDocument/2006/relationships/slide" Target="slides/slide119.xml"/><Relationship Id="rId126" Type="http://schemas.openxmlformats.org/officeDocument/2006/relationships/slide" Target="slides/slide120.xml"/><Relationship Id="rId127" Type="http://schemas.openxmlformats.org/officeDocument/2006/relationships/slide" Target="slides/slide121.xml"/><Relationship Id="rId128" Type="http://schemas.openxmlformats.org/officeDocument/2006/relationships/slide" Target="slides/slide122.xml"/><Relationship Id="rId129" Type="http://schemas.openxmlformats.org/officeDocument/2006/relationships/slide" Target="slides/slide123.xml"/><Relationship Id="rId130" Type="http://schemas.openxmlformats.org/officeDocument/2006/relationships/slide" Target="slides/slide124.xml"/><Relationship Id="rId131" Type="http://schemas.openxmlformats.org/officeDocument/2006/relationships/slide" Target="slides/slide125.xml"/><Relationship Id="rId132" Type="http://schemas.openxmlformats.org/officeDocument/2006/relationships/slide" Target="slides/slide126.xml"/><Relationship Id="rId133" Type="http://schemas.openxmlformats.org/officeDocument/2006/relationships/slide" Target="slides/slide127.xml"/><Relationship Id="rId134" Type="http://schemas.openxmlformats.org/officeDocument/2006/relationships/slide" Target="slides/slide128.xml"/><Relationship Id="rId135" Type="http://schemas.openxmlformats.org/officeDocument/2006/relationships/slide" Target="slides/slide129.xml"/><Relationship Id="rId136" Type="http://schemas.openxmlformats.org/officeDocument/2006/relationships/slide" Target="slides/slide130.xml"/><Relationship Id="rId137" Type="http://schemas.openxmlformats.org/officeDocument/2006/relationships/slide" Target="slides/slide131.xml"/><Relationship Id="rId138" Type="http://schemas.openxmlformats.org/officeDocument/2006/relationships/slide" Target="slides/slide132.xml"/><Relationship Id="rId139" Type="http://schemas.openxmlformats.org/officeDocument/2006/relationships/slide" Target="slides/slide133.xml"/><Relationship Id="rId140" Type="http://schemas.openxmlformats.org/officeDocument/2006/relationships/slide" Target="slides/slide134.xml"/><Relationship Id="rId141" Type="http://schemas.openxmlformats.org/officeDocument/2006/relationships/slide" Target="slides/slide135.xml"/><Relationship Id="rId142" Type="http://schemas.openxmlformats.org/officeDocument/2006/relationships/slide" Target="slides/slide136.xml"/><Relationship Id="rId143" Type="http://schemas.openxmlformats.org/officeDocument/2006/relationships/slide" Target="slides/slide137.xml"/><Relationship Id="rId144" Type="http://schemas.openxmlformats.org/officeDocument/2006/relationships/slide" Target="slides/slide138.xml"/><Relationship Id="rId145" Type="http://schemas.openxmlformats.org/officeDocument/2006/relationships/slide" Target="slides/slide139.xml"/><Relationship Id="rId146" Type="http://schemas.openxmlformats.org/officeDocument/2006/relationships/slide" Target="slides/slide140.xml"/><Relationship Id="rId147" Type="http://schemas.openxmlformats.org/officeDocument/2006/relationships/slide" Target="slides/slide141.xml"/><Relationship Id="rId148" Type="http://schemas.openxmlformats.org/officeDocument/2006/relationships/slide" Target="slides/slide142.xml"/><Relationship Id="rId149" Type="http://schemas.openxmlformats.org/officeDocument/2006/relationships/slide" Target="slides/slide143.xml"/><Relationship Id="rId150" Type="http://schemas.openxmlformats.org/officeDocument/2006/relationships/slide" Target="slides/slide144.xml"/><Relationship Id="rId151" Type="http://schemas.openxmlformats.org/officeDocument/2006/relationships/slide" Target="slides/slide145.xml"/><Relationship Id="rId152" Type="http://schemas.openxmlformats.org/officeDocument/2006/relationships/slide" Target="slides/slide146.xml"/><Relationship Id="rId153" Type="http://schemas.openxmlformats.org/officeDocument/2006/relationships/slide" Target="slides/slide147.xml"/><Relationship Id="rId154" Type="http://schemas.openxmlformats.org/officeDocument/2006/relationships/slide" Target="slides/slide148.xml"/><Relationship Id="rId155" Type="http://schemas.openxmlformats.org/officeDocument/2006/relationships/slide" Target="slides/slide149.xml"/><Relationship Id="rId156" Type="http://schemas.openxmlformats.org/officeDocument/2006/relationships/slide" Target="slides/slide150.xml"/><Relationship Id="rId157" Type="http://schemas.openxmlformats.org/officeDocument/2006/relationships/slide" Target="slides/slide151.xml"/><Relationship Id="rId158" Type="http://schemas.openxmlformats.org/officeDocument/2006/relationships/slide" Target="slides/slide152.xml"/><Relationship Id="rId159" Type="http://schemas.openxmlformats.org/officeDocument/2006/relationships/slide" Target="slides/slide153.xml"/><Relationship Id="rId160" Type="http://schemas.openxmlformats.org/officeDocument/2006/relationships/slide" Target="slides/slide154.xml"/><Relationship Id="rId161" Type="http://schemas.openxmlformats.org/officeDocument/2006/relationships/slide" Target="slides/slide155.xml"/><Relationship Id="rId162" Type="http://schemas.openxmlformats.org/officeDocument/2006/relationships/slide" Target="slides/slide156.xml"/><Relationship Id="rId163" Type="http://schemas.openxmlformats.org/officeDocument/2006/relationships/slide" Target="slides/slide157.xml"/><Relationship Id="rId164" Type="http://schemas.openxmlformats.org/officeDocument/2006/relationships/slide" Target="slides/slide158.xml"/><Relationship Id="rId165" Type="http://schemas.openxmlformats.org/officeDocument/2006/relationships/slide" Target="slides/slide159.xml"/><Relationship Id="rId166" Type="http://schemas.openxmlformats.org/officeDocument/2006/relationships/slide" Target="slides/slide160.xml"/><Relationship Id="rId167" Type="http://schemas.openxmlformats.org/officeDocument/2006/relationships/slide" Target="slides/slide16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1097280"/>
            <a:ext cx="694944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QUÍMICA · ENSINO MÉDIO E PRÉ-VESTIBULAR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554480"/>
            <a:ext cx="6949440" cy="12801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90000"/>
              </a:lnSpc>
              <a:spcAft>
                <a:spcPts val="0"/>
              </a:spcAft>
            </a:pPr>
            <a:r>
              <a:rPr sz="6000" b="1" i="0">
                <a:solidFill>
                  <a:srgbClr val="FFFFFF"/>
                </a:solidFill>
                <a:latin typeface="Cambria"/>
              </a:rPr>
              <a:t>Estequiometria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697480"/>
            <a:ext cx="6583680" cy="12801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0" i="0">
                <a:solidFill>
                  <a:srgbClr val="C6D8E6"/>
                </a:solidFill>
                <a:latin typeface="Calibri"/>
              </a:rPr>
              <a:t>A receita da química: mol, balanceamento, cálculo, limitante, pureza e rendimento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4572000"/>
            <a:ext cx="6949440" cy="12801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0" i="0">
                <a:solidFill>
                  <a:srgbClr val="7FA7C4"/>
                </a:solidFill>
                <a:latin typeface="Calibri"/>
              </a:rPr>
              <a:t>Exemplos resolvidos · saúde, indústria e ambiente · vestibular · simulado</a:t>
            </a: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F2B705"/>
                </a:solidFill>
                <a:latin typeface="Calibri"/>
              </a:rPr>
              <a:t>aquitemquimica.com.br/estequiometria</a:t>
            </a:r>
          </a:p>
        </p:txBody>
      </p:sp>
      <p:sp>
        <p:nvSpPr>
          <p:cNvPr id="6" name="Oval 5"/>
          <p:cNvSpPr/>
          <p:nvPr/>
        </p:nvSpPr>
        <p:spPr>
          <a:xfrm>
            <a:off x="8001000" y="1234440"/>
            <a:ext cx="3566160" cy="3566160"/>
          </a:xfrm>
          <a:prstGeom prst="ellipse">
            <a:avLst/>
          </a:prstGeom>
          <a:noFill/>
          <a:ln w="31750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01000" y="1828800"/>
            <a:ext cx="3566160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2B705"/>
                </a:solidFill>
                <a:latin typeface="Cambria"/>
              </a:rPr>
              <a:t>1 mol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0" y="2697480"/>
            <a:ext cx="3566160" cy="6400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3400" b="1" i="0">
                <a:solidFill>
                  <a:srgbClr val="FFFFFF"/>
                </a:solidFill>
                <a:latin typeface="Cambria"/>
              </a:rPr>
              <a:t>6,02 × 10²³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01000" y="3383280"/>
            <a:ext cx="35661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C6D8E6"/>
                </a:solidFill>
                <a:latin typeface="Calibri"/>
              </a:rPr>
              <a:t>partículas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589520" y="4983480"/>
            <a:ext cx="438912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Cambria"/>
              </a:rPr>
              <a:t>n = m ÷ 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ROTEIRO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que vamos ver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64208"/>
            <a:ext cx="5413248" cy="20116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841247" y="193852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72768" y="1865376"/>
            <a:ext cx="4251960" cy="7315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1263A"/>
                </a:solidFill>
                <a:latin typeface="Cambria"/>
              </a:rPr>
              <a:t>Mol, fórmulas e balanceamento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72768" y="2624328"/>
            <a:ext cx="4251960" cy="9601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Massa atômica e molar, Avogadro, volume molar, composição, fórmula mínima, Lavoisier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1664208"/>
            <a:ext cx="5413248" cy="20116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483096" y="193852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214616" y="1865376"/>
            <a:ext cx="4251960" cy="7315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1263A"/>
                </a:solidFill>
                <a:latin typeface="Cambria"/>
              </a:rPr>
              <a:t>O cálculo estequiométrico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14616" y="2624328"/>
            <a:ext cx="4251960" cy="9601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A proporção da equação e os seis tipos: mol, massa, volume e partículas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904488"/>
            <a:ext cx="5413248" cy="20116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41247" y="417880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72768" y="4105656"/>
            <a:ext cx="4251960" cy="7315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1263A"/>
                </a:solidFill>
                <a:latin typeface="Cambria"/>
              </a:rPr>
              <a:t>O mundo real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72768" y="4864608"/>
            <a:ext cx="4251960" cy="9601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Reagente limitante, pureza, rendimento, economia atômica e reações em etapas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08776" y="3904488"/>
            <a:ext cx="5413248" cy="20116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483096" y="4178808"/>
            <a:ext cx="566928" cy="566928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22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14616" y="4105656"/>
            <a:ext cx="4251960" cy="7315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1263A"/>
                </a:solidFill>
                <a:latin typeface="Cambria"/>
              </a:rPr>
              <a:t>Casos e vestibular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214616" y="4864608"/>
            <a:ext cx="4251960" cy="9601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Saúde, indústria e ambiente, 25 questões reais e um simulado resolvido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10312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PARTE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560320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Mol e massa molar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840480"/>
            <a:ext cx="11055096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C6D8E6"/>
                </a:solidFill>
                <a:latin typeface="Calibri"/>
              </a:rPr>
              <a:t>Contando o que não se vê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MOL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Por que contar em pacotes?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68249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664208"/>
            <a:ext cx="10369296" cy="785875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libri"/>
              </a:rPr>
              <a:t>Átomos são pequenos demais para contar um a um: 18 g de água têm 602 mil trilhões de trilhões de moléculas.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74269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724404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libri"/>
              </a:rPr>
              <a:t>A padaria conta pães em dúzias; a química conta partículas em mols.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4742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3455924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libri"/>
              </a:rPr>
              <a:t>1 mol = 6,02 × 10²³ partículas: a constante de Avogadro (Nₐ).</a:t>
            </a:r>
          </a:p>
        </p:txBody>
      </p:sp>
      <p:sp>
        <p:nvSpPr>
          <p:cNvPr id="12" name="Oval 11"/>
          <p:cNvSpPr/>
          <p:nvPr/>
        </p:nvSpPr>
        <p:spPr>
          <a:xfrm>
            <a:off x="566928" y="420573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2728" y="4187444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libri"/>
              </a:rPr>
              <a:t>Massa de 1 mol (em g) = massa da partícula (em u). É a massa molar, M.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230368"/>
            <a:ext cx="11055096" cy="95605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479796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321807"/>
            <a:ext cx="10140696" cy="77317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Uma molécula de água tem 18 u. Um mol de água tem 18 g. Esse é o truque que liga o mundo dos átomos à balança.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MOL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Massa atômica, molecular e molar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5486400" cy="3803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</a:tblGrid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Elemento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Massa atômica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 u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12 u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14 u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16 u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Na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23 u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S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32 u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Cl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35,5 u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6400800" y="1572768"/>
            <a:ext cx="5221224" cy="196596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0" y="1682495"/>
            <a:ext cx="484632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9A6B00"/>
                </a:solidFill>
                <a:latin typeface="Calibri"/>
              </a:rPr>
              <a:t>Massa molecular da água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0" y="2139696"/>
            <a:ext cx="4846320" cy="12801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2800" b="1" i="0">
                <a:solidFill>
                  <a:srgbClr val="11263A"/>
                </a:solidFill>
                <a:latin typeface="Cambria"/>
              </a:rPr>
              <a:t>H₂O = 2 × 1 + 16 = 18 u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800" b="1" i="0">
                <a:solidFill>
                  <a:srgbClr val="11263A"/>
                </a:solidFill>
                <a:latin typeface="Cambria"/>
              </a:rPr>
              <a:t>M(H₂O) = 18 g/mol</a:t>
            </a:r>
          </a:p>
        </p:txBody>
      </p:sp>
      <p:sp>
        <p:nvSpPr>
          <p:cNvPr id="10" name="Oval 9"/>
          <p:cNvSpPr/>
          <p:nvPr/>
        </p:nvSpPr>
        <p:spPr>
          <a:xfrm>
            <a:off x="6400800" y="3831335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86600" y="3813048"/>
            <a:ext cx="4535424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u = 1/12 da massa do carbono-12.</a:t>
            </a:r>
          </a:p>
        </p:txBody>
      </p:sp>
      <p:sp>
        <p:nvSpPr>
          <p:cNvPr id="12" name="Oval 11"/>
          <p:cNvSpPr/>
          <p:nvPr/>
        </p:nvSpPr>
        <p:spPr>
          <a:xfrm>
            <a:off x="6400800" y="441655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086600" y="4398264"/>
            <a:ext cx="4535424" cy="69291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Some os átomos da fórmula, com os índices.</a:t>
            </a:r>
          </a:p>
        </p:txBody>
      </p:sp>
      <p:sp>
        <p:nvSpPr>
          <p:cNvPr id="14" name="Oval 13"/>
          <p:cNvSpPr/>
          <p:nvPr/>
        </p:nvSpPr>
        <p:spPr>
          <a:xfrm>
            <a:off x="6400800" y="5237479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086600" y="5219192"/>
            <a:ext cx="4535424" cy="69291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Em g/mol, o mesmo número: é a massa molar.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MOL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As três fórmulas do mol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37160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618488"/>
            <a:ext cx="11055096" cy="13716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3400" b="1" i="0">
                <a:solidFill>
                  <a:srgbClr val="11263A"/>
                </a:solidFill>
                <a:latin typeface="Cambria"/>
              </a:rPr>
              <a:t>n = m ÷ M      N = n · N</a:t>
            </a:r>
            <a:r>
              <a:rPr sz="3400" b="1" i="0" baseline="-25000">
                <a:solidFill>
                  <a:srgbClr val="11263A"/>
                </a:solidFill>
                <a:latin typeface="Cambria"/>
              </a:rPr>
              <a:t>A</a:t>
            </a:r>
            <a:r>
              <a:rPr sz="3400" b="1" i="0">
                <a:solidFill>
                  <a:srgbClr val="11263A"/>
                </a:solidFill>
                <a:latin typeface="Cambria"/>
              </a:rPr>
              <a:t>      V = n · V</a:t>
            </a:r>
            <a:r>
              <a:rPr sz="3400" b="1" i="0" baseline="-25000">
                <a:solidFill>
                  <a:srgbClr val="11263A"/>
                </a:solidFill>
                <a:latin typeface="Cambria"/>
              </a:rPr>
              <a:t>m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218688"/>
            <a:ext cx="3538728" cy="29718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3218688"/>
            <a:ext cx="3538728" cy="10972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8" y="3474720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B62B8"/>
                </a:solidFill>
                <a:latin typeface="Calibri"/>
              </a:rPr>
              <a:t>Massa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387705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n = m ÷ 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4425696"/>
            <a:ext cx="3108960" cy="1691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m em gramas, M em g/mol. Ex.: 36 g de água ÷ 18 g/mol = 2 mol.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25112" y="3218688"/>
            <a:ext cx="3538728" cy="29718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25112" y="3218688"/>
            <a:ext cx="3538728" cy="10972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53712" y="3474720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Partículas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3712" y="387705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N = n × 6,02 × 10²³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3712" y="4425696"/>
            <a:ext cx="3108960" cy="1691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2 mol de água = 1,2 × 10²⁴ moléculas. Átomos: multiplique pelo índice.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83296" y="3218688"/>
            <a:ext cx="3538728" cy="29718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83296" y="3218688"/>
            <a:ext cx="3538728" cy="109728"/>
          </a:xfrm>
          <a:prstGeom prst="rect">
            <a:avLst/>
          </a:prstGeom>
          <a:solidFill>
            <a:srgbClr val="1C7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1896" y="3474720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C7C48"/>
                </a:solidFill>
                <a:latin typeface="Calibri"/>
              </a:rPr>
              <a:t>Volume de gás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387705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V = n × Vm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11896" y="4425696"/>
            <a:ext cx="3108960" cy="1691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Vm = 22,4 L/mol (0 °C, 1 atm) ou 24,5 L/mol (25 °C, 1 atm).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MOL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Quanto é 1 mol?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728216"/>
            <a:ext cx="493776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6B7F92"/>
                </a:solidFill>
                <a:latin typeface="Calibri"/>
              </a:rPr>
              <a:t>1 mol de água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157984"/>
            <a:ext cx="4937760" cy="6400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 i="0">
                <a:solidFill>
                  <a:srgbClr val="0B62B8"/>
                </a:solidFill>
                <a:latin typeface="Cambria"/>
              </a:rPr>
              <a:t>18 g = 18 mL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852928"/>
            <a:ext cx="4937760" cy="8686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Pouco mais que uma colher de sopa. E são 6,02 × 10²³ moléculas.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159105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3096" y="1728216"/>
            <a:ext cx="493776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6B7F92"/>
                </a:solidFill>
                <a:latin typeface="Calibri"/>
              </a:rPr>
              <a:t>1 mol de sal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3096" y="2157984"/>
            <a:ext cx="4937760" cy="6400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 i="0">
                <a:solidFill>
                  <a:srgbClr val="0B62B8"/>
                </a:solidFill>
                <a:latin typeface="Cambria"/>
              </a:rPr>
              <a:t>58,5 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83096" y="2852928"/>
            <a:ext cx="4937760" cy="8686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Cerca de três colheres de sopa de sal de cozinha.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92277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7" y="4059936"/>
            <a:ext cx="493776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6B7F92"/>
                </a:solidFill>
                <a:latin typeface="Calibri"/>
              </a:rPr>
              <a:t>1 mol de açúcar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7" y="4489704"/>
            <a:ext cx="4937760" cy="6400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 i="0">
                <a:solidFill>
                  <a:srgbClr val="0B62B8"/>
                </a:solidFill>
                <a:latin typeface="Cambria"/>
              </a:rPr>
              <a:t>342 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5184648"/>
            <a:ext cx="4937760" cy="8686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Dois terços de um pacote de 500 g.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08776" y="392277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83096" y="4059936"/>
            <a:ext cx="493776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6B7F92"/>
                </a:solidFill>
                <a:latin typeface="Calibri"/>
              </a:rPr>
              <a:t>1 mol de ferro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83096" y="4489704"/>
            <a:ext cx="4937760" cy="6400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 i="0">
                <a:solidFill>
                  <a:srgbClr val="0B62B8"/>
                </a:solidFill>
                <a:latin typeface="Cambria"/>
              </a:rPr>
              <a:t>56 g = 7,1 cm³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83096" y="5184648"/>
            <a:ext cx="4937760" cy="8686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Um cubinho de 1,9 cm de lado.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MOL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Quanto é 1 mol?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728216"/>
            <a:ext cx="493776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6B7F92"/>
                </a:solidFill>
                <a:latin typeface="Calibri"/>
              </a:rPr>
              <a:t>1 mol de gás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157984"/>
            <a:ext cx="4937760" cy="6400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 i="0">
                <a:solidFill>
                  <a:srgbClr val="0B62B8"/>
                </a:solidFill>
                <a:latin typeface="Cambria"/>
              </a:rPr>
              <a:t>24,5 L a 25 °C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852928"/>
            <a:ext cx="4937760" cy="8686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Qualquer gás, a 1 atm: uma caixa de 29 cm de lado. A 0 °C, 22,4 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159105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3096" y="1728216"/>
            <a:ext cx="493776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6B7F92"/>
                </a:solidFill>
                <a:latin typeface="Calibri"/>
              </a:rPr>
              <a:t>6,02 × 10²³ segundos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83096" y="2157984"/>
            <a:ext cx="4937760" cy="6400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 i="0">
                <a:solidFill>
                  <a:srgbClr val="0B62B8"/>
                </a:solidFill>
                <a:latin typeface="Cambria"/>
              </a:rPr>
              <a:t>1,9 × 10¹⁶ anos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83096" y="2852928"/>
            <a:ext cx="4937760" cy="8686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Cerca de 1,4 milhão de vezes a idade do Universo.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92277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7" y="4059936"/>
            <a:ext cx="493776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6B7F92"/>
                </a:solidFill>
                <a:latin typeface="Calibri"/>
              </a:rPr>
              <a:t>6,02 × 10²³ folhas de papel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1247" y="4489704"/>
            <a:ext cx="4937760" cy="6400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 i="0">
                <a:solidFill>
                  <a:srgbClr val="0B62B8"/>
                </a:solidFill>
                <a:latin typeface="Cambria"/>
              </a:rPr>
              <a:t>6 400 anos-luz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5184648"/>
            <a:ext cx="4937760" cy="8686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Empilhadas (0,1 mm cada), passariam muito além do Sistema Solar.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08776" y="392277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83096" y="4059936"/>
            <a:ext cx="493776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6B7F92"/>
                </a:solidFill>
                <a:latin typeface="Calibri"/>
              </a:rPr>
              <a:t>1 molécula de água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83096" y="4489704"/>
            <a:ext cx="4937760" cy="6400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000" b="1" i="0">
                <a:solidFill>
                  <a:srgbClr val="0B62B8"/>
                </a:solidFill>
                <a:latin typeface="Cambria"/>
              </a:rPr>
              <a:t>3,0 × 10⁻²³ 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483096" y="5184648"/>
            <a:ext cx="4937760" cy="8686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18 g ÷ 6,02 × 10²³: é por isso que contamos em mols.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MOL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mapa do mol: tudo passa pelo mol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</a:t>
            </a:r>
          </a:p>
        </p:txBody>
      </p:sp>
      <p:sp>
        <p:nvSpPr>
          <p:cNvPr id="6" name="Oval 5"/>
          <p:cNvSpPr/>
          <p:nvPr/>
        </p:nvSpPr>
        <p:spPr>
          <a:xfrm>
            <a:off x="5044287" y="2852927"/>
            <a:ext cx="2103120" cy="2103120"/>
          </a:xfrm>
          <a:prstGeom prst="ellipse">
            <a:avLst/>
          </a:prstGeom>
          <a:solidFill>
            <a:srgbClr val="FDF4DF"/>
          </a:solidFill>
          <a:ln w="38100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044287" y="3401568"/>
            <a:ext cx="21031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9A6B00"/>
                </a:solidFill>
                <a:latin typeface="Calibri"/>
              </a:rPr>
              <a:t>quantidade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44287" y="3813048"/>
            <a:ext cx="210312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3000" b="1" i="0">
                <a:solidFill>
                  <a:srgbClr val="11263A"/>
                </a:solidFill>
                <a:latin typeface="Cambria"/>
              </a:rPr>
              <a:t>n (mol)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3218687"/>
            <a:ext cx="2926080" cy="13716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0B62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66928" y="3328415"/>
            <a:ext cx="292608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B62B8"/>
                </a:solidFill>
                <a:latin typeface="Calibri"/>
              </a:rPr>
              <a:t>massa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3675887"/>
            <a:ext cx="2926080" cy="8229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m (g)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98687" y="3218687"/>
            <a:ext cx="2926080" cy="13716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C241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98687" y="3328415"/>
            <a:ext cx="292608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partículas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98687" y="3675887"/>
            <a:ext cx="2926080" cy="8229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N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32807" y="1527048"/>
            <a:ext cx="2926080" cy="11430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1C7C4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32807" y="1636776"/>
            <a:ext cx="292608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C7C48"/>
                </a:solidFill>
                <a:latin typeface="Calibri"/>
              </a:rPr>
              <a:t>volume de gás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32807" y="1984248"/>
            <a:ext cx="2926080" cy="59436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200" b="1" i="0">
                <a:solidFill>
                  <a:srgbClr val="11263A"/>
                </a:solidFill>
                <a:latin typeface="Cambria"/>
              </a:rPr>
              <a:t>V (L)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3538728" y="3767327"/>
            <a:ext cx="1459839" cy="0"/>
          </a:xfrm>
          <a:prstGeom prst="line">
            <a:avLst/>
          </a:prstGeom>
          <a:ln w="31750">
            <a:solidFill>
              <a:srgbClr val="0B62B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584448" y="3355847"/>
            <a:ext cx="219456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B62B8"/>
                </a:solidFill>
                <a:latin typeface="Calibri"/>
              </a:rPr>
              <a:t>÷ M</a:t>
            </a:r>
          </a:p>
        </p:txBody>
      </p:sp>
      <p:cxnSp>
        <p:nvCxnSpPr>
          <p:cNvPr id="20" name="Connector 19"/>
          <p:cNvCxnSpPr/>
          <p:nvPr/>
        </p:nvCxnSpPr>
        <p:spPr>
          <a:xfrm flipH="1">
            <a:off x="3538728" y="4133087"/>
            <a:ext cx="1459839" cy="0"/>
          </a:xfrm>
          <a:prstGeom prst="line">
            <a:avLst/>
          </a:prstGeom>
          <a:ln w="31750">
            <a:solidFill>
              <a:srgbClr val="0B62B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584448" y="4178807"/>
            <a:ext cx="219456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B62B8"/>
                </a:solidFill>
                <a:latin typeface="Calibri"/>
              </a:rPr>
              <a:t>× M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7193127" y="3767327"/>
            <a:ext cx="1459840" cy="0"/>
          </a:xfrm>
          <a:prstGeom prst="line">
            <a:avLst/>
          </a:prstGeom>
          <a:ln w="31750">
            <a:solidFill>
              <a:srgbClr val="C2410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238847" y="3355847"/>
            <a:ext cx="274320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× 6,02 × 10²³</a:t>
            </a:r>
          </a:p>
        </p:txBody>
      </p:sp>
      <p:cxnSp>
        <p:nvCxnSpPr>
          <p:cNvPr id="24" name="Connector 23"/>
          <p:cNvCxnSpPr/>
          <p:nvPr/>
        </p:nvCxnSpPr>
        <p:spPr>
          <a:xfrm flipH="1">
            <a:off x="7193127" y="4133087"/>
            <a:ext cx="1459840" cy="0"/>
          </a:xfrm>
          <a:prstGeom prst="line">
            <a:avLst/>
          </a:prstGeom>
          <a:ln w="31750">
            <a:solidFill>
              <a:srgbClr val="C2410C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238847" y="4178807"/>
            <a:ext cx="274320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÷ 6,02 × 10²³</a:t>
            </a:r>
          </a:p>
        </p:txBody>
      </p:sp>
      <p:cxnSp>
        <p:nvCxnSpPr>
          <p:cNvPr id="26" name="Connector 25"/>
          <p:cNvCxnSpPr/>
          <p:nvPr/>
        </p:nvCxnSpPr>
        <p:spPr>
          <a:xfrm flipV="1">
            <a:off x="6370167" y="2715768"/>
            <a:ext cx="0" cy="109728"/>
          </a:xfrm>
          <a:prstGeom prst="line">
            <a:avLst/>
          </a:prstGeom>
          <a:ln w="31750">
            <a:solidFill>
              <a:srgbClr val="1C7C4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507327" y="2761488"/>
            <a:ext cx="128016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C7C48"/>
                </a:solidFill>
                <a:latin typeface="Calibri"/>
              </a:rPr>
              <a:t>× Vm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821527" y="2715768"/>
            <a:ext cx="0" cy="109728"/>
          </a:xfrm>
          <a:prstGeom prst="line">
            <a:avLst/>
          </a:prstGeom>
          <a:ln w="31750">
            <a:solidFill>
              <a:srgbClr val="1C7C48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4404207" y="2761488"/>
            <a:ext cx="128016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C7C48"/>
                </a:solidFill>
                <a:latin typeface="Calibri"/>
              </a:rPr>
              <a:t>÷ Vm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66928" y="5221224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31520" y="5455158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53312" y="5312664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De onde parto? Aonde quero chegar? Sempre passando pelo mol: massa </a:t>
            </a:r>
            <a:r>
              <a:rPr sz="2100" b="0" i="0">
                <a:solidFill>
                  <a:srgbClr val="11263A"/>
                </a:solidFill>
                <a:latin typeface="Cambria"/>
              </a:rPr>
              <a:t>⇄</a:t>
            </a:r>
            <a:r>
              <a:rPr sz="2100" b="0" i="0">
                <a:solidFill>
                  <a:srgbClr val="11263A"/>
                </a:solidFill>
                <a:latin typeface="Calibri"/>
              </a:rPr>
              <a:t> mol </a:t>
            </a:r>
            <a:r>
              <a:rPr sz="2100" b="0" i="0">
                <a:solidFill>
                  <a:srgbClr val="11263A"/>
                </a:solidFill>
                <a:latin typeface="Cambria"/>
              </a:rPr>
              <a:t>⇄</a:t>
            </a:r>
            <a:r>
              <a:rPr sz="2100" b="0" i="0">
                <a:solidFill>
                  <a:srgbClr val="11263A"/>
                </a:solidFill>
                <a:latin typeface="Calibri"/>
              </a:rPr>
              <a:t> partículas e mol </a:t>
            </a:r>
            <a:r>
              <a:rPr sz="2100" b="0" i="0">
                <a:solidFill>
                  <a:srgbClr val="11263A"/>
                </a:solidFill>
                <a:latin typeface="Cambria"/>
              </a:rPr>
              <a:t>⇄</a:t>
            </a:r>
            <a:r>
              <a:rPr sz="2100" b="0" i="0">
                <a:solidFill>
                  <a:srgbClr val="11263A"/>
                </a:solidFill>
                <a:latin typeface="Calibri"/>
              </a:rPr>
              <a:t> volume.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MOL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Volume molar dos gases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3538728" cy="28346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3538728" cy="10972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5528" y="1874519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B62B8"/>
                </a:solidFill>
                <a:latin typeface="Calibri"/>
              </a:rPr>
              <a:t>CNTP · 0 °C e 1 atm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8" y="227685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22,4 L/mol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825496"/>
            <a:ext cx="3108960" cy="1554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A condição clássica dos livros e de muitos vestibulares.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25112" y="1618488"/>
            <a:ext cx="3538728" cy="28346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25112" y="1618488"/>
            <a:ext cx="3538728" cy="10972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53712" y="1874519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25 °C e 1 atm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53712" y="227685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24,5 L/mol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3712" y="2825496"/>
            <a:ext cx="3108960" cy="1554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Condição ambiente. Alguns enunciados arredondam para 24 ou 25 L/mol.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83296" y="1618488"/>
            <a:ext cx="3538728" cy="28346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83296" y="1618488"/>
            <a:ext cx="3538728" cy="109728"/>
          </a:xfrm>
          <a:prstGeom prst="rect">
            <a:avLst/>
          </a:prstGeom>
          <a:solidFill>
            <a:srgbClr val="1C7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311896" y="1874519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C7C48"/>
                </a:solidFill>
                <a:latin typeface="Calibri"/>
              </a:rPr>
              <a:t>Qualquer outra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11896" y="227685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P·V = n·R·T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11896" y="2825496"/>
            <a:ext cx="3108960" cy="1554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R = 0,082 atm·L·mol⁻¹·K⁻¹; T sempre em kelvin (T = t + 273).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727448"/>
            <a:ext cx="11055096" cy="95605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31520" y="4976876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53312" y="4818888"/>
            <a:ext cx="10140696" cy="77317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Volume molar só vale para gases (Avogadro, 1811). 1 mol de água líquida ocupa 18 mL; para sólidos e líquidos, use a densidade.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MOL · EXEMPLO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Quantas moléculas há num copo de água?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Um copo contém 250 mL de água (densidade 1,0 g/mL). Quantas moléculas de água há no copo? E quantos átomos de hidrogênio? (H = 1; O = 16; constante de Avogadro = 6,02 × 10²³ mol⁻¹)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Cotidiano · massa × partículas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MOL · EXEMPLO 1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Quantas moléculas há num copo de água?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V = 250 mL → m = 250 g  ·  M(H₂O) = 2 × 1 + 16 = 18 g/mol  ·  Nₐ = 6,02 × 10²³ mol⁻¹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n = m ÷ M   ·   N = n × Nₐ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 = 250 ÷ 18 = 13,9 mol de H₂O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485769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 = 13,9 × 6,02 × 10²³ = 8,36 × 10²⁴ moléculas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7" y="391896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átomos de H = 2 × 8,36 × 10²⁴ = 1,67 × 10²⁵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38873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7" y="438873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≈ 8,4 × 10²⁴ moléculas de água e 1,7 × 10²⁵ átomos de H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Cada H₂O tem 2 átomos de H: multiplique pelo índice. Um só copo tem mais moléculas do que as estimativas de estrelas no Universo observável (10²² a 10²⁴).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MOL · EXEMPLO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Paracetamol: um comprimido em mols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Um comprimido de paracetamol (C₈H₉NO₂) contém 750 mg do princípio ativo. Calcule a quantidade em mol e o número de moléculas. A dose máxima para adultos é de 4 g por dia: quantos mols é isso? (H = 1; C = 12; N = 14; O = 16)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Saúde · massa × mol × partículas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MOL · EXEMPLO 2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Paracetamol: um comprimido em mols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888492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8884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6507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 = 750 mg = 0,750 g  ·  M(C₈H₉NO₂) = 8 × 12 + 9 + 14 + 2 × 16 = 151 g/mol  ·  Nₐ = 6,02 × 10²³ mol⁻¹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607564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607564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n = m ÷ M   ·   N = n × Nₐ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37794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 = 0,750 ÷ 151 = 4,97 × 10⁻³ mol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811143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 = 4,97 × 10⁻³ × 6,02 × 10²³ = 2,99 × 10²¹ moléculas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MOL · EXEMPLO 2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Paracetamol: um comprimido em mols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dose máxima: n = 4 ÷ 151 = 0,0265 mol por dia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≈ 5,0 × 10⁻³ mol e 3,0 × 10²¹ moléculas por comprimido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Converta mg para g antes de dividir pela massa molar. A dose máxima equivale a pouco mais de 5 comprimidos de 750 mg: passar disso pode lesar o fígado.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MOL · EXEMPLO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Botijão de gás: quantos litros cabem em 13 kg?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Um botijão de cozinha contém 13 kg de gás liquefeito. Considere que seja só butano (C₄H₁₀). Que volume esse gás ocuparia a 25 °C e 1 atm, quando o volume molar é 24,5 L/mol? (H = 1; C = 12)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Cotidiano · massa × volume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1 · MOL · EXEMPLO 3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Botijão de gás: quantos litros cabem em 13 kg?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 = 13 kg = 13 000 g  ·  M(C₄H₁₀) = 4 × 12 + 10 = 58 g/mol  ·  Vm = 24,5 L/mol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n = m ÷ M   ·   V = n × Vm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 = 13 000 ÷ 58 = 224 mol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485769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V = 224 × 24,5 = 5 490 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955542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3955542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≈ 5 500 L, ou 5,5 m³ de gás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Liquefeito, esse gás cabe num botijão de uns 30 L. Ao sair pela válvula, cada litro de líquido vira centenas de litros de gás.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18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10312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PARTE 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560320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Fórmulas e composição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840480"/>
            <a:ext cx="11055096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C6D8E6"/>
                </a:solidFill>
                <a:latin typeface="Calibri"/>
              </a:rPr>
              <a:t>Massa molar, porcentagem e fórmula mínima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MASSA MOLAR · EXEMPLO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Massa molar passo a passo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Calcule a massa molar da glicose (C₆H₁₂O₆), do hidróxido de cálcio (Ca(OH)₂) e do sulfato de cobre penta-hidratado (CuSO₄·5H₂O). (H = 1; C = 12; O = 16; S = 32; Ca = 40; Cu = 63,5)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Laboratório · massa molar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MASSA MOLAR · EXEMPLO 4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Massa molar passo a passo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massas atômicas: H = 1, C = 12, O = 16, S = 32, Ca = 40, Cu = 63,5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102870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10287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M = soma de (índice × massa atômica)
o índice fora do parêntese multiplica tudo o que está dentro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43890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C₆H₁₂O₆:  6 × 12 + 12 × 1 + 6 × 16 = 72 + 12 + 96 = 180 g/mol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872103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Ca(OH)₂:  40 + 2 × (16 + 1) = 40 + 34 = 74 g/mol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MASSA MOLAR · EXEMPLO 4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Massa molar passo a passo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CuSO₄·5H₂O:  63,5 + 32 + 4 × 16 + 5 × 18 = 159,5 + 90 = 249,5 g/mol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Glicose 180 g/mol · Ca(OH)₂ 74 g/mol · CuSO₄·5H₂O 249,5 g/mol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No hidrato, o ponto significa “mais”: as 5 moléculas de água fazem parte do cristal e entram na massa molar.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COMPOSIÇÃO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Composição centesimal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2344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618488"/>
            <a:ext cx="11055096" cy="12344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800" b="1" i="0">
                <a:solidFill>
                  <a:srgbClr val="11263A"/>
                </a:solidFill>
                <a:latin typeface="Cambria"/>
              </a:rPr>
              <a:t>% de X = massa de X na fórmula ÷ M × 100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66928" y="3127248"/>
          <a:ext cx="11055096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06240"/>
                <a:gridCol w="2194560"/>
                <a:gridCol w="2377440"/>
                <a:gridCol w="2276856"/>
              </a:tblGrid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Aspirina, C₉H₈O₄ (180 g/mol)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Átomos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Contribuição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% em massa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100" b="1" i="0">
                          <a:solidFill>
                            <a:srgbClr val="11263A"/>
                          </a:solidFill>
                          <a:latin typeface="Calibri"/>
                        </a:rPr>
                        <a:t>Carbono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9 × 12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108 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60,0%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100" b="1" i="0">
                          <a:solidFill>
                            <a:srgbClr val="11263A"/>
                          </a:solidFill>
                          <a:latin typeface="Calibri"/>
                        </a:rPr>
                        <a:t>Hidrogênio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8 × 1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8 g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4,4%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100" b="1" i="0">
                          <a:solidFill>
                            <a:srgbClr val="11263A"/>
                          </a:solidFill>
                          <a:latin typeface="Calibri"/>
                        </a:rPr>
                        <a:t>Oxigênio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4 × 16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64 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35,6%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566928" y="5367528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601462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58968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As porcentagens somam 100%. Elas não dependem do tamanho da amostra: a composição de uma substância é fixa (Proust).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COMPOSIÇÃO · EXEMPLO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nitrogênio dos fertilizantes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A ureia, CO(NH₂)₂, e o nitrato de amônio, NH₄NO₃, são fertilizantes nitrogenados. Qual dos dois tem maior porcentagem em massa de nitrogênio? (H = 1; C = 12; N = 14; O = 16)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Indústria · composição centesimal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COMPOSIÇÃO · EXEMPLO 5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nitrogênio dos fertilizantes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888492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8884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6507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M(ureia) = 12 + 16 + 2 × (14 + 2) = 60 g/mol  ·  M(NH₄NO₃) = 2 × 14 + 4 + 3 × 16 = 80 g/mol  ·  cada fórmula tem 2 N = 28 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607564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607564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% do elemento = massa do elemento na fórmula ÷ M × 100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37794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ureia: 28 ÷ 60 × 100 = 46,7% de 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811143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nitrato de amônio: 28 ÷ 80 × 100 = 35,0% de 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280916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280916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A ureia tem mais nitrogênio: 46,7% contra 35%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É por isso que a ureia é o fertilizante nitrogenado mais usado no mundo: cada tonelada transportada leva mais nitrogênio ao campo.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FÓRMULAS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Da porcentagem à fórmula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25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63677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618488"/>
            <a:ext cx="5349240" cy="7239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Considere 100 g de amostra: as porcentagens viram gramas.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56184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543556"/>
            <a:ext cx="5349240" cy="7239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Divida a massa de cada elemento pela massa atômica (mol de átomos).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48691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3468624"/>
            <a:ext cx="5349240" cy="7239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Divida tudo pelo menor valor. Se der 1,33, 1,5 ou 1,25, multiplique por 3, 2 ou 4.</a:t>
            </a:r>
          </a:p>
        </p:txBody>
      </p:sp>
      <p:sp>
        <p:nvSpPr>
          <p:cNvPr id="12" name="Oval 11"/>
          <p:cNvSpPr/>
          <p:nvPr/>
        </p:nvSpPr>
        <p:spPr>
          <a:xfrm>
            <a:off x="566928" y="4411979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2728" y="4393692"/>
            <a:ext cx="5349240" cy="7239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Com a massa molar: M ÷ M(mínima) = quantas vezes a fórmula mínima cabe na molecular.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6903720" y="1664208"/>
          <a:ext cx="4718304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360"/>
                <a:gridCol w="1463040"/>
                <a:gridCol w="1517904"/>
              </a:tblGrid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Substância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Mínima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Molecular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glicose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CH₂O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C₆H₁₂O₆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etileno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CH₂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C₂H₄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vitamina C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C₃H₄O₃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C₆H₈O₆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cafeína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C₄H₅N₂O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C₈H₁₀N₄O₂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água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H₂O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H₂O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FÓRMULAS · EXEMPLO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Detetive da fórmula: a vitamina 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A análise da vitamina C (ácido ascórbico) deu, em massa, 40,9% de C, 4,58% de H e 54,5% de O. A massa molar é 176 g/mol. Determine a fórmula mínima e a molecular. (H = 1; C = 12; O = 16)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Saúde · fórmula mínima e molecular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FÓRMULAS · EXEMPLO 6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Detetive da fórmula: a vitamina 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em 100 g: 40,9 g de C, 4,58 g de H e 54,5 g de O  ·  M = 176 g/mol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102870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10287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mol de cada elemento (m ÷ M)  →  divide pelo menor  →  multiplica até dar inteiros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43890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C: 40,9 ÷ 12 = 3,41   ·   H: 4,58 ÷ 1 = 4,58   ·   O: 54,5 ÷ 16 = 3,41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841247" y="3872103"/>
          <a:ext cx="649224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1463040"/>
                <a:gridCol w="1463040"/>
                <a:gridCol w="146304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C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H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÷ menor (3,41)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1,34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× 3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3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4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3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2 · FÓRMULAS · EXEMPLO 6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Detetive da fórmula: a vitamina C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fórmula mínima C₃H₄O₃: M = 36 + 4 + 48 = 88 g/mol   →   176 ÷ 88 = 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Fórmula mínima C₃H₄O₃ · fórmula molecular C₆H₈O₆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Quando a divisão dá 1,33 ou 1,5, não arredonde: multiplique tudo por 3 ou por 2 até chegar a inteiros.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29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10312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PARTE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560320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Lavoisier e balanceamento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840480"/>
            <a:ext cx="11055096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C6D8E6"/>
                </a:solidFill>
                <a:latin typeface="Calibri"/>
              </a:rPr>
              <a:t>Nada se perde, nada se cria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LEIS PONDERAIS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386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400" b="1" i="0">
                <a:solidFill>
                  <a:srgbClr val="11263A"/>
                </a:solidFill>
                <a:latin typeface="Cambria"/>
              </a:rPr>
              <a:t>As leis que tornaram a química uma ciência de medida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5413248" cy="27432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5413248" cy="10972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1892807"/>
            <a:ext cx="484632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B62B8"/>
                </a:solidFill>
                <a:latin typeface="Calibri"/>
              </a:rPr>
              <a:t>Lavoisier, 1774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322576"/>
            <a:ext cx="484632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Conservação da massa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2944368"/>
            <a:ext cx="4846320" cy="1371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Num sistema fechado, a massa dos reagentes é igual à dos produtos. Os átomos só trocam de parceiro.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08776" y="1618488"/>
            <a:ext cx="5413248" cy="27432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08776" y="1618488"/>
            <a:ext cx="5413248" cy="10972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83096" y="1892807"/>
            <a:ext cx="484632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Proust, 1797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83096" y="2322576"/>
            <a:ext cx="484632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Proporções definidas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83096" y="2944368"/>
            <a:ext cx="4846320" cy="13716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Cada substância tem composição fixa: a água tem sempre 1 g de H para 8 g de O, venha de onde vier.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636008"/>
            <a:ext cx="11055096" cy="95605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31520" y="4885436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53312" y="4727448"/>
            <a:ext cx="10140696" cy="77317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É por isso que a equação precisa ser balanceada: o mesmo número de átomos de cada elemento nos dois lados.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LEIS PONDERAIS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Aberto ou fechado: a balança muda?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31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24612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0480"/>
                <a:gridCol w="4480560"/>
                <a:gridCol w="2734056"/>
              </a:tblGrid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Experimento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Sistema aberto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Frasco fechado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2100" b="1" i="0">
                          <a:solidFill>
                            <a:srgbClr val="11263A"/>
                          </a:solidFill>
                          <a:latin typeface="Calibri"/>
                        </a:rPr>
                        <a:t>Palha de aço queimando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100" b="0" i="0">
                          <a:solidFill>
                            <a:srgbClr val="22374B"/>
                          </a:solidFill>
                          <a:latin typeface="Calibri"/>
                        </a:rPr>
                        <a:t>aumenta: o ferro ganha O do ar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libri"/>
                        </a:rPr>
                        <a:t>não muda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 wrap="square"/>
                    <a:lstStyle/>
                    <a:p>
                      <a:pPr algn="l"/>
                      <a:r>
                        <a:rPr sz="2100" b="1" i="0">
                          <a:solidFill>
                            <a:srgbClr val="11263A"/>
                          </a:solidFill>
                          <a:latin typeface="Calibri"/>
                        </a:rPr>
                        <a:t>Papel queimando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100" b="0" i="0">
                          <a:solidFill>
                            <a:srgbClr val="22374B"/>
                          </a:solidFill>
                          <a:latin typeface="Calibri"/>
                        </a:rPr>
                        <a:t>diminui: CO₂ e vapor escapam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libri"/>
                        </a:rPr>
                        <a:t>não muda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760476">
                <a:tc>
                  <a:txBody>
                    <a:bodyPr wrap="square"/>
                    <a:lstStyle/>
                    <a:p>
                      <a:pPr algn="l"/>
                      <a:r>
                        <a:rPr sz="2100" b="1" i="0">
                          <a:solidFill>
                            <a:srgbClr val="11263A"/>
                          </a:solidFill>
                          <a:latin typeface="Calibri"/>
                        </a:rPr>
                        <a:t>Comprimido efervescente na água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100" b="0" i="0">
                          <a:solidFill>
                            <a:srgbClr val="22374B"/>
                          </a:solidFill>
                          <a:latin typeface="Calibri"/>
                        </a:rPr>
                        <a:t>diminui: o CO₂ borbulha e sai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libri"/>
                        </a:rPr>
                        <a:t>não muda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566928" y="4087368"/>
            <a:ext cx="11055096" cy="956056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31520" y="433679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=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4178807"/>
            <a:ext cx="10140696" cy="77317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Quando “a massa muda”, algo entrou ou saiu do sistema. Num frasco fechado, Lavoisier sempre vale.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BALANCEAMENTO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Balancear é contar átomos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72768"/>
            <a:ext cx="11055096" cy="95605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31520" y="1822196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664208"/>
            <a:ext cx="10140696" cy="77317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Só os coeficientes mudam. Os índices nunca: trocar H₂O por H₂O₂ trocaria água por água oxigenada.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715768"/>
            <a:ext cx="2633472" cy="324612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66928" y="2715768"/>
            <a:ext cx="2633472" cy="10972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68096" y="2944368"/>
            <a:ext cx="2286000" cy="6858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mbria"/>
              </a:rPr>
              <a:t>1 · Metais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8096" y="3630168"/>
            <a:ext cx="2286000" cy="2240279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Comece pelos metais e pelos elementos que aparecem uma vez de cada lado.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64992" y="2715768"/>
            <a:ext cx="2633472" cy="324612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364992" y="2715768"/>
            <a:ext cx="2633472" cy="109728"/>
          </a:xfrm>
          <a:prstGeom prst="rect">
            <a:avLst/>
          </a:prstGeom>
          <a:solidFill>
            <a:srgbClr val="7A4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66160" y="2944368"/>
            <a:ext cx="2286000" cy="6858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mbria"/>
              </a:rPr>
              <a:t>2 · Ametais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66160" y="3630168"/>
            <a:ext cx="2286000" cy="2240279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Depois S, N, P, Cl. Grupos como SO₄ podem ir como bloco.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63056" y="2715768"/>
            <a:ext cx="2633472" cy="324612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163056" y="2715768"/>
            <a:ext cx="2633472" cy="10972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364224" y="2944368"/>
            <a:ext cx="2286000" cy="6858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mbria"/>
              </a:rPr>
              <a:t>3 · C e 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64224" y="3630168"/>
            <a:ext cx="2286000" cy="2240279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Em combustões, o C define o CO₂ e o H define a H₂O.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961119" y="2715768"/>
            <a:ext cx="2633472" cy="324612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961119" y="2715768"/>
            <a:ext cx="2633472" cy="109728"/>
          </a:xfrm>
          <a:prstGeom prst="rect">
            <a:avLst/>
          </a:prstGeom>
          <a:solidFill>
            <a:srgbClr val="1C7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62288" y="2944368"/>
            <a:ext cx="2286000" cy="6858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mbria"/>
              </a:rPr>
              <a:t>4 · Oxigênio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62288" y="3630168"/>
            <a:ext cx="2286000" cy="2240279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Por último. Se der fração, multiplique a equação inteira no fim.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BALANCEAMENTO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Equações balanceadas que vamos usar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33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4279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3360"/>
                <a:gridCol w="7031736"/>
              </a:tblGrid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Processo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Equação balanceada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Queima do gás natural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CH₄ + 2 O₂ → CO₂ + 2 H₂O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Queima do etanol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C₂H₅OH + 3 O₂ → 2 CO₂ + 3 H₂O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Respiração celular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C₆H₁₂O₆ + 6 O₂ → 6 CO₂ + 6 H₂O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Fermentação alcoólica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C₆H₁₂O₆ → 2 C₂H₅OH + 2 CO₂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Síntese da amônia (Haber-Bosch)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N₂ + 3 H₂ → 2 NH₃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Alto-forno (redução da hematita)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Fe₂O₃ + 3 CO → 2 Fe + 3 CO₂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Antiácido (leite de magnésia)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Mg(OH)₂ + 2 HCl → MgCl₂ + 2 H₂O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Airbag (azida de sódio)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2 NaN₃ → 2 Na + 3 N₂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BALANCEAMENTO · EXEMPLO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Balanceando a queima do etanol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2319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2319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2319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Acerte os coeficientes da combustão completa do etanol: C₂H₅OH + O₂ → CO₂ + H₂O.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98754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Energia · balanceamento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4904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59105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4904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6001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4904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59105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4904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6001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4904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59105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4904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6001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4904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59105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4904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BALANCEAMENTO · EXEMPLO 7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Balanceando a queima do etanol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102870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591056"/>
            <a:ext cx="10506456" cy="10287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método das tentativas: C → H → O por último (o O₂ é substância simples, fácil de ajustar)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7477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carbono: 2 C à esquerda   →   2 CO₂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3180969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hidrogênio: 6 H à esquerda   →   3 H₂O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3614165"/>
            <a:ext cx="10506456" cy="72009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oxigênio à direita: 2 × 2 + 3 = 7   ·   à esquerda já há 1 (no etanol)   →   faltam 6   →   3 O₂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4425696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7" y="4425696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C₂H₅OH + 3 O₂ → 2 CO₂ + 3 H₂O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Confira: C 2 = 2, H 6 = 6, O 7 = 7. Nunca mude os índices (o “5” de C₂H₅OH): isso mudaria a substância.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BALANCEAMENTO · EXEMPLO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Coeficientes fracionários: a gasolina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2319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2319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2319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Balanceie a combustão completa do octano, principal componente da gasolina: C₈H₁₈ + O₂ → CO₂ + H₂O.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98754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Ambiente · balanceamento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4904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59105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4904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6001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4904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59105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4904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6001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4904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59105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4904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6001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4904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59105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4904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3 · BALANCEAMENTO · EXEMPLO 8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Coeficientes fracionários: a gasolina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591056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C e H primeiro; o O₂ fica por último e pode receber uma fração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1247" y="2361438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C: 8 CO₂   ·   H: 18 H → 9 H₂O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94635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O à direita: 8 × 2 + 9 = 25 átomos   →   25/2 O₂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322783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C₈H₁₈ + 25/2 O₂ → 8 CO₂ + 9 H₂O   →   multiplica tudo por 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3697605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1247" y="3697605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2 C₈H₁₈ + 25 O₂ → 16 CO₂ + 18 H₂O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Fração é permitida durante as contas (½ O₂ é meio mol). No fim, multiplique para chegar aos menores inteiros.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38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10312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PARTE 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560320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Cálculo estequiométrico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840480"/>
            <a:ext cx="11055096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C6D8E6"/>
                </a:solidFill>
                <a:latin typeface="Calibri"/>
              </a:rPr>
              <a:t>A equação balanceada é uma receita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PROPORÇÃO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 equação é uma receita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39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4630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645920"/>
            <a:ext cx="11055096" cy="14173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3200" b="0" i="0">
                <a:solidFill>
                  <a:srgbClr val="11263A"/>
                </a:solidFill>
                <a:latin typeface="Cambria"/>
              </a:rPr>
              <a:t>2 H₂  +  O₂  →  2 H₂O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2800" b="1" i="0">
                <a:solidFill>
                  <a:srgbClr val="0B62B8"/>
                </a:solidFill>
                <a:latin typeface="Cambria"/>
              </a:rPr>
              <a:t>2 mol  :  1 mol  :  2 mol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310128"/>
            <a:ext cx="3538728" cy="27432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3310128"/>
            <a:ext cx="3538728" cy="10972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8" y="3566160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B62B8"/>
                </a:solidFill>
                <a:latin typeface="Calibri"/>
              </a:rPr>
              <a:t>Em mol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396849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2 : 1 :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4517136"/>
            <a:ext cx="3108960" cy="14630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Os coeficientes são a proporção em mol. É a ponte entre duas substâncias.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25112" y="3310128"/>
            <a:ext cx="3538728" cy="27432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25112" y="3310128"/>
            <a:ext cx="3538728" cy="10972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53712" y="3566160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Em massa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3712" y="396849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4 g : 32 g : 36 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3712" y="4517136"/>
            <a:ext cx="3108960" cy="14630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Coeficiente × massa molar. Repare: 4 + 32 = 36 (Lavoisier).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83296" y="3310128"/>
            <a:ext cx="3538728" cy="27432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83296" y="3310128"/>
            <a:ext cx="3538728" cy="109728"/>
          </a:xfrm>
          <a:prstGeom prst="rect">
            <a:avLst/>
          </a:prstGeom>
          <a:solidFill>
            <a:srgbClr val="1C7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1896" y="3566160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C7C48"/>
                </a:solidFill>
                <a:latin typeface="Calibri"/>
              </a:rPr>
              <a:t>Em volume (gases)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396849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2 L : 1 L : 2 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11896" y="4517136"/>
            <a:ext cx="3108960" cy="14630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Gases nas mesmas T e P: a proporção em mol vale em volume (Gay-Lussac).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PROPORÇÃO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Os quatro passos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2633472" cy="3291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2633472" cy="10972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8096" y="1847088"/>
            <a:ext cx="2286000" cy="6858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mbria"/>
              </a:rPr>
              <a:t>1 · Equação balanceada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" y="2532888"/>
            <a:ext cx="2286000" cy="22860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Sem ela, não há proporção. Confira os átomos antes de calcular.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364992" y="1618488"/>
            <a:ext cx="2633472" cy="3291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364992" y="1618488"/>
            <a:ext cx="2633472" cy="109728"/>
          </a:xfrm>
          <a:prstGeom prst="rect">
            <a:avLst/>
          </a:prstGeom>
          <a:solidFill>
            <a:srgbClr val="7A4FE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66160" y="1847088"/>
            <a:ext cx="2286000" cy="6858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mbria"/>
              </a:rPr>
              <a:t>2 · Proporção em mol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66160" y="2532888"/>
            <a:ext cx="2286000" cy="22860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Copie os coeficientes do dado e do pedido.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63056" y="1618488"/>
            <a:ext cx="2633472" cy="3291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163056" y="1618488"/>
            <a:ext cx="2633472" cy="10972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364224" y="1847088"/>
            <a:ext cx="2286000" cy="6858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mbria"/>
              </a:rPr>
              <a:t>3 · Ajuste as unidades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64224" y="2532888"/>
            <a:ext cx="2286000" cy="22860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Na linha da equação: × M (massa), × Vm (volume), × Nₐ (partículas).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61119" y="1618488"/>
            <a:ext cx="2633472" cy="3291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961119" y="1618488"/>
            <a:ext cx="2633472" cy="109728"/>
          </a:xfrm>
          <a:prstGeom prst="rect">
            <a:avLst/>
          </a:prstGeom>
          <a:solidFill>
            <a:srgbClr val="1C7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162288" y="1847088"/>
            <a:ext cx="2286000" cy="6858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mbria"/>
              </a:rPr>
              <a:t>4 · Regra de três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62288" y="2532888"/>
            <a:ext cx="2286000" cy="22860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Equação em cima, problema embaixo, cada coluna na mesma unidade.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66928" y="5184648"/>
            <a:ext cx="11055096" cy="95605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31520" y="5434076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53312" y="5276088"/>
            <a:ext cx="10140696" cy="77317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Massa de A nunca vira massa de B diretamente: a única ponte entre duas substâncias é a proporção em mol.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PROPORÇÃO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mapa do cálculo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2121408"/>
            <a:ext cx="233172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2231136"/>
            <a:ext cx="23317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dado de 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2578608"/>
            <a:ext cx="233172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g · L · 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447288" y="2121408"/>
            <a:ext cx="2331720" cy="1463040"/>
          </a:xfrm>
          <a:prstGeom prst="roundRect">
            <a:avLst>
              <a:gd name="adj" fmla="val 12000"/>
            </a:avLst>
          </a:prstGeom>
          <a:solidFill>
            <a:srgbClr val="FDF4DF"/>
          </a:solidFill>
          <a:ln w="25400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47288" y="2231136"/>
            <a:ext cx="23317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n(A)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47288" y="2578608"/>
            <a:ext cx="233172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mol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27648" y="2121408"/>
            <a:ext cx="2331720" cy="1463040"/>
          </a:xfrm>
          <a:prstGeom prst="roundRect">
            <a:avLst>
              <a:gd name="adj" fmla="val 12000"/>
            </a:avLst>
          </a:prstGeom>
          <a:solidFill>
            <a:srgbClr val="FDF4DF"/>
          </a:solidFill>
          <a:ln w="25400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27648" y="2231136"/>
            <a:ext cx="23317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n(B)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27648" y="2578608"/>
            <a:ext cx="233172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mol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9208007" y="2121408"/>
            <a:ext cx="233172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208007" y="2231136"/>
            <a:ext cx="2331720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pedido de 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208007" y="2578608"/>
            <a:ext cx="233172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g · L · N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2944368" y="2852928"/>
            <a:ext cx="457200" cy="0"/>
          </a:xfrm>
          <a:prstGeom prst="line">
            <a:avLst/>
          </a:prstGeom>
          <a:ln w="31750">
            <a:solidFill>
              <a:srgbClr val="0F766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167128" y="3721608"/>
            <a:ext cx="2011680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0F766E"/>
                </a:solidFill>
                <a:latin typeface="Calibri"/>
              </a:rPr>
              <a:t>÷ M  ·  ÷ Vm  ·  ÷ Nₐ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824728" y="2852928"/>
            <a:ext cx="457200" cy="0"/>
          </a:xfrm>
          <a:prstGeom prst="line">
            <a:avLst/>
          </a:prstGeom>
          <a:ln w="31750">
            <a:solidFill>
              <a:srgbClr val="0F766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047488" y="3721608"/>
            <a:ext cx="2011680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0F766E"/>
                </a:solidFill>
                <a:latin typeface="Calibri"/>
              </a:rPr>
              <a:t>× b/a (equação)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8705088" y="2852928"/>
            <a:ext cx="457200" cy="0"/>
          </a:xfrm>
          <a:prstGeom prst="line">
            <a:avLst/>
          </a:prstGeom>
          <a:ln w="31750">
            <a:solidFill>
              <a:srgbClr val="0F766E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927848" y="3721608"/>
            <a:ext cx="2011680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1900" b="1" i="0">
                <a:solidFill>
                  <a:srgbClr val="0F766E"/>
                </a:solidFill>
                <a:latin typeface="Calibri"/>
              </a:rPr>
              <a:t>× M  ·  × Vm  ·  × Nₐ</a:t>
            </a:r>
          </a:p>
        </p:txBody>
      </p:sp>
      <p:graphicFrame>
        <p:nvGraphicFramePr>
          <p:cNvPr id="24" name="Table 23"/>
          <p:cNvGraphicFramePr>
            <a:graphicFrameLocks noGrp="1"/>
          </p:cNvGraphicFramePr>
          <p:nvPr/>
        </p:nvGraphicFramePr>
        <p:xfrm>
          <a:off x="566928" y="4727448"/>
          <a:ext cx="11055096" cy="150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7440"/>
                <a:gridCol w="4343400"/>
                <a:gridCol w="4334256"/>
              </a:tblGrid>
              <a:tr h="502920"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B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100" b="1" i="0">
                          <a:solidFill>
                            <a:srgbClr val="11263A"/>
                          </a:solidFill>
                          <a:latin typeface="Calibri"/>
                        </a:rPr>
                        <a:t>Equação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a × (M, Vm ou Nₐ)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b × (M, Vm ou Nₐ)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100" b="1" i="0">
                          <a:solidFill>
                            <a:srgbClr val="11263A"/>
                          </a:solidFill>
                          <a:latin typeface="Calibri"/>
                        </a:rPr>
                        <a:t>Problema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dado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PROPORÇÃO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Seis tipos de pergunta, um só método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42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352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/>
                <a:gridCol w="4114800"/>
                <a:gridCol w="4471416"/>
              </a:tblGrid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Tipo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Linha da equação vira…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Exemplo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mol × mol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só os coeficientes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Haber-Bosch: H₂ para 10 mol de NH₃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massa × massa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coeficiente × M nas duas colunas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ferro a partir de hematita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massa × mol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M numa coluna, mol na outra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antiácido e HCl do estômago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mol × volume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coeficiente × Vm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O₂ consumido na respiração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massa × volume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M numa coluna, Vm na outra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gerador de oxigênio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50292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massa × partículas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coeficiente × 6,02 × 10²³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2000" b="0" i="0">
                          <a:solidFill>
                            <a:srgbClr val="22374B"/>
                          </a:solidFill>
                          <a:latin typeface="Calibri"/>
                        </a:rPr>
                        <a:t>moléculas de água na chama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MOL × MOL · EXEMPLO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Haber-Bosch: a receita da amônia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2319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2319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2319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Na síntese da amônia, N₂ + 3 H₂ → 2 NH₃. Quantos mols de H₂ e de N₂ são necessários para produzir 10 mol de NH₃?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98754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Indústria · mol × mol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4904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59105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4904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6001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4904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59105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4904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6001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4904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59105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4904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6001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4904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59105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4904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MOL × MOL · EXEMPLO 9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Haber-Bosch: a receita da amônia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n(NH₃) = 10 mol  ·  proporção: 1 N₂ : 3 H₂ : 2 NH₃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n(A) ÷ a = n(B) ÷ b   (os coeficientes são a proporção em mol)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841247" y="3052572"/>
          <a:ext cx="649224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1463040"/>
                <a:gridCol w="1463040"/>
                <a:gridCol w="146304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N₂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H₂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NH₃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Equação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 mol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3 mol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2 mol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Problema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y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10 mol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MOL × MOL · EXEMPLO 9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Haber-Bosch: a receita da amônia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H₂: x = 10 × 3 ÷ 2 = 15 mol   ·   N₂: y = 10 × 1 ÷ 2 = 5 mol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15 mol de H₂ e 5 mol de N₂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Mol × mol é a relação direta: só a proporção dos coeficientes, sem conversão nenhuma.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MASSA × MASSA · EXEMPLO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Alto-forno: ferro a partir da hematita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2319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2319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2319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No alto-forno, a hematita é reduzida: Fe₂O₃ + 3 CO → 2 Fe + 3 CO₂. Que massa de ferro se obtém a partir de 1,0 t de Fe₂O₃? (C = 12; O = 16; Fe = 56)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98754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Indústria · massa × massa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4904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59105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4904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6001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4904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59105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4904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6001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4904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59105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4904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6001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4904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591051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4904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MASSA × MASSA · EXEMPLO 10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Alto-forno: ferro a partir da hematita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m(Fe₂O₃) = 1,0 t  ·  M(Fe₂O₃) = 2 × 56 + 3 × 16 = 160 g/mol  ·  M(Fe) = 56 g/mol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coeficiente × massa molar   →   proporção em massa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841247" y="3052572"/>
          <a:ext cx="5391658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1463040"/>
                <a:gridCol w="1825498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Fe₂O₃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Fe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Equação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160 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2 × 56 = 112 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Problema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1,0 t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MASSA × MASSA · EXEMPLO 10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Alto-forno: ferro a partir da hematita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x = 1,0 t × 112 ÷ 160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x = 0,70 t = 700 kg de ferro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A unidade não muda a proporção: se 160 g dão 112 g, 160 t dão 112 t. Só mantenha a mesma unidade na coluna.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MASSA × MOL · EXEMPLO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Quanto ácido um antiácido neutraliza?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49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Um comprimido antiácido contém 0,58 g de hidróxido de magnésio, que reage com o ácido do estômago: Mg(OH)₂ + 2 HCl → MgCl₂ + 2 H₂O. Quantos mols de HCl um comprimido neutraliza? (H = 1; O = 16; Mg = 24)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Saúde · massa × mol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MASSA × MOL · EXEMPLO 11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Quanto ácido um antiácido neutraliza?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m(Mg(OH)₂) = 0,58 g  ·  M(Mg(OH)₂) = 24 + 2 × 17 = 58 g/mol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massa molar na coluna do dado   ·   mol na coluna do pedido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841247" y="3052572"/>
          <a:ext cx="50292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1463040"/>
                <a:gridCol w="146304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Mg(OH)₂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HCl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Equação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58 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2 mol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Problema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0,58 g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MASSA × MOL · EXEMPLO 11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Quanto ácido um antiácido neutraliza?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x = 0,58 × 2 ÷ 58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x = 0,020 mol de HCl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Na regra de três mista, cada coluna fica na sua unidade: gramas para o dado, mols para o pedido.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MOL × VOLUME · EXEMPLO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Respiração: o oxigênio de um 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Em um dia, o corpo de um adulto oxida o equivalente a cerca de 3,0 mol de glicose: C₆H₁₂O₆ + 6 O₂ → 6 CO₂ + 6 H₂O. Que volume de O₂, a 25 °C e 1 atm, é consumido? (volume molar = 24,5 L/mol)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Saúde · mol × volume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MOL × VOLUME · EXEMPLO 12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Respiração: o oxigênio de um 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n(glicose) = 3,0 mol  ·  Vm = 24,5 L/mol (25 °C, 1 atm)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V = n × Vm   ·   proporção 1 glicose : 6 O₂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841247" y="3052572"/>
          <a:ext cx="50292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1463040"/>
                <a:gridCol w="146304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C₆H₁₂O₆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O₂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Equação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 mol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6 × 24,5 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Problema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3,0 mol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MOL × VOLUME · EXEMPLO 12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Respiração: o oxigênio de um dia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n(O₂) = 3,0 × 6 = 18 mol   →   x = 18 × 24,5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x ≈ 441 L de O₂ por dia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O mesmo volume de CO₂ sai pela respiração (6 O₂ → 6 CO₂). Para gases nas mesmas T e P, a proporção em mol é também a proporção em volume.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MASSA × VOLUME · EXEMPLO 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Oxigênio de emergência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Geradores químicos de oxigênio, usados em aviões e em resgates, decompõem clorato de sódio: 2 NaClO₃ → 2 NaCl + 3 O₂. Que massa de NaClO₃ libera 24,5 L de O₂ a 25 °C e 1 atm? (O = 16; Na = 23; Cl = 35,5; Vm = 24,5 L/mol)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Saúde · massa × volume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MASSA × VOLUME · EXEMPLO 13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Oxigênio de emergência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V(O₂) = 24,5 L  ·  Vm = 24,5 L/mol  ·  M(NaClO₃) = 23 + 35,5 + 48 = 106,5 g/mol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massa na coluna do NaClO₃   ·   volume (n × Vm) na coluna do O₂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841247" y="3052572"/>
          <a:ext cx="6343395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2159507"/>
                <a:gridCol w="2080768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NaClO₃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O₂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Equação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2 × 106,5 = 213 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3 × 24,5 = 73,5 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Problema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24,5 L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MASSA × VOLUME · EXEMPLO 13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Oxigênio de emergência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x = 213 × 24,5 ÷ 73,5 = 213 ÷ 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x = 71 g de NaClO₃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Nos aviões, o gerador é acionado quando o passageiro puxa a máscara e libera O₂ por cerca de 15 minutos: tempo para descer a uma altitude segura.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MASSA × PARTÍCULAS · EXEMPLO 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Quantas moléculas de água a chama produz?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Na queima completa de 16 g de metano (gás natural), CH₄ + 2 O₂ → CO₂ + 2 H₂O, quantas moléculas de água se formam? (H = 1; C = 12; Nₐ = 6,02 × 10²³ mol⁻¹)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Energia · massa × partículas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MASSA × PARTÍCULAS · EXEMPLO 14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Quantas moléculas de água a chama produz?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59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m(CH₄) = 16 g  ·  M(CH₄) = 12 + 4 = 16 g/mol  ·  Nₐ = 6,02 × 10²³ mol⁻¹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N = n × Nₐ   ·   proporção 1 CH₄ : 2 H₂O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841247" y="3052572"/>
          <a:ext cx="5467858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1463040"/>
                <a:gridCol w="1901698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CH₄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H₂O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Equação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16 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2 × 6,02 × 10²³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Problema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16 g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4 · MASSA × PARTÍCULAS · EXEMPLO 14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259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600" b="1" i="0">
                <a:solidFill>
                  <a:srgbClr val="11263A"/>
                </a:solidFill>
                <a:latin typeface="Cambria"/>
              </a:rPr>
              <a:t>Quantas moléculas de água a chama produz?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x = 2 × 6,02 × 10²³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x ≈ 1,2 × 10²⁴ moléculas de H₂O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Por isso a panela fria “sua” por fora quando o fogão acende: o vapor da chama condensa no metal.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61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10312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PARTE 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560320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Volume dos gases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840480"/>
            <a:ext cx="11055096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C6D8E6"/>
                </a:solidFill>
                <a:latin typeface="Calibri"/>
              </a:rPr>
              <a:t>Um mol de gás, qualquer gás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GASES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Quando usar 22,4, 24,5 ou PV = nRT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62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68249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664208"/>
            <a:ext cx="10369296" cy="754887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Avogadro (1811): volumes iguais de gases, nas mesmas T e P, têm o mesmo número de moléculas.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69341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675128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CNTP (0 °C, 1 atm): 22,4 L/mol. Condição ambiente (25 °C, 1 atm): 24,5 L/mol.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40664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3388360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Qualquer outra condição: n = P·V ÷ (R·T), com T em kelvin e R = 0,082 atm·L·mol⁻¹·K⁻¹.</a:t>
            </a:r>
          </a:p>
        </p:txBody>
      </p:sp>
      <p:sp>
        <p:nvSpPr>
          <p:cNvPr id="12" name="Oval 11"/>
          <p:cNvSpPr/>
          <p:nvPr/>
        </p:nvSpPr>
        <p:spPr>
          <a:xfrm>
            <a:off x="566928" y="4119880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2728" y="4101592"/>
            <a:ext cx="10369296" cy="754887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Dado e pedido gasosos nas mesmas condições: a proporção dos coeficientes já é a de volume.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230368"/>
            <a:ext cx="11055096" cy="95605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479796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321807"/>
            <a:ext cx="10140696" cy="77317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Airbag: 2 NaN₃ → 2 Na + 3 N₂. Em 30 milésimos de segundo, cerca de 100 g de azida enchem 60 L.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GASES · EXEMPLO 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Airbag: quanto propelente enche a bolsa?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O airbag clássico infla com o N₂ da decomposição da azida de sódio: 2 NaN₃ → 2 Na + 3 N₂. Que massa de NaN₃ enche um airbag de 60 L a 25 °C e 1 atm? (N = 14; Na = 23; Vm = 24,5 L/mol)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Cotidiano · volume × massa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GASES · EXEMPLO 15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Airbag: quanto propelente enche a bolsa?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V(N₂) = 60 L  ·  Vm = 24,5 L/mol  ·  M(NaN₃) = 23 + 3 × 14 = 65 g/mol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n(N₂) = V ÷ Vm   ·   n(NaN₃) = n(N₂) × 2/3   ·   m = n × 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n(N₂) = 60 ÷ 24,5 = 2,45 mol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485769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n(NaN₃) = 2,45 × 2 ÷ 3 = 1,63 mol   →   m = 1,63 × 65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955542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3955542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m ≈ 106 g de NaN₃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Tudo acontece em cerca de 30 milésimos de segundo. O sódio formado é perigoso, por isso a mistura leva KNO₃ e SiO₂, que o transformam em vidro inofensivo.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GASES · EXEMPLO 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Fora das condições padrão: zinco e ácido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Num laboratório, zinco reage com ácido clorídrico: Zn + 2 HCl → ZnCl₂ + H₂. Recolheram-se 0,82 L de H₂ a 27 °C e 1,0 atm. Que massa de zinco reagiu? (Zn = 65; R = 0,082 atm·L·mol⁻¹·K⁻¹)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Laboratório · volume × massa (PV = nRT)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5 · GASES · EXEMPLO 16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Fora das condições padrão: zinco e ácido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V = 0,82 L  ·  T = 27 + 273 = 300 K  ·  P = 1,0 atm  ·  M(Zn) = 65 g/mol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P · V = n · R · T   →   n = P · V ÷ (R · T)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n(H₂) = 1,0 × 0,82 ÷ (0,082 × 300) = 0,82 ÷ 24,6 = 0,0333 mol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485769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proporção 1 Zn : 1 H₂   →   n(Zn) = 0,0333 mol   →   m = 0,0333 × 65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955542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3955542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m ≈ 2,2 g de zinco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Fora de 0 °C ou 25 °C a 1 atm, não use 22,4 nem 24,5: calcule n pela equação dos gases, sempre com T em kelvin.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67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10312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PARTE 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560320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O mundo real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840480"/>
            <a:ext cx="11055096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C6D8E6"/>
                </a:solidFill>
                <a:latin typeface="Calibri"/>
              </a:rPr>
              <a:t>Reagente limitante, pureza e rendimento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LIMITANTE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Quem acaba primeiro manda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18872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618488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3000" b="1" i="0">
                <a:solidFill>
                  <a:srgbClr val="11263A"/>
                </a:solidFill>
                <a:latin typeface="Cambria"/>
              </a:rPr>
              <a:t>2 pães + 1 hambúrguer → 1 sanduíche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035808"/>
            <a:ext cx="3538728" cy="301752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3035808"/>
            <a:ext cx="3538728" cy="109728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95528" y="3291840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C2410C"/>
                </a:solidFill>
                <a:latin typeface="Calibri"/>
              </a:rPr>
              <a:t>Na cozinha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369417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Sobram 4 pães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8" y="4242816"/>
            <a:ext cx="3108960" cy="17373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Com 10 pães e 3 hambúrgueres saem só 3 sanduíches: o hambúrguer é o limitante; o pão, o excesso.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25112" y="3035808"/>
            <a:ext cx="3538728" cy="301752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325112" y="3035808"/>
            <a:ext cx="3538728" cy="10972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53712" y="3291840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B62B8"/>
                </a:solidFill>
                <a:latin typeface="Calibri"/>
              </a:rPr>
              <a:t>Na química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53712" y="369417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n ÷ coeficiente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3712" y="4242816"/>
            <a:ext cx="3108960" cy="17373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Divida os mols de cada reagente pelo seu coeficiente. O menor resultado é o limitante.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83296" y="3035808"/>
            <a:ext cx="3538728" cy="301752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83296" y="3035808"/>
            <a:ext cx="3538728" cy="109728"/>
          </a:xfrm>
          <a:prstGeom prst="rect">
            <a:avLst/>
          </a:prstGeom>
          <a:solidFill>
            <a:srgbClr val="B23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11896" y="3291840"/>
            <a:ext cx="310896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B23A2F"/>
                </a:solidFill>
                <a:latin typeface="Calibri"/>
              </a:rPr>
              <a:t>Cuidado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11896" y="3694176"/>
            <a:ext cx="3108960" cy="5486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Massa engana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11896" y="4242816"/>
            <a:ext cx="3108960" cy="17373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Na termita, 81 g de Al sobram diante de 160 g de Fe₂O₃. Compare em mol.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LIMITANTE · EXEMPLO 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Termita: quem acaba primeiro?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69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A reação térmita solda trilhos de trem: Fe₂O₃ + 2 Al → Al₂O₃ + 2 Fe. Misturam-se 160 g de Fe₂O₃ e 81 g de Al. Qual é o reagente limitante, quanto sobra do outro e que massa de ferro se forma? (O = 16; Al = 27; Fe = 56)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Indústria · reagente limitante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LIMITANTE · EXEMPLO 17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Termita: quem acaba primeiro?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888492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8884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6507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n(Fe₂O₃) = 160 ÷ 160 = 1,0 mol  ·  n(Al) = 81 ÷ 27 = 3,0 mol  ·  proporção 1 Fe₂O₃ : 2 Al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607564"/>
            <a:ext cx="11055096" cy="102870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607564"/>
            <a:ext cx="10506456" cy="10287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divida o n de cada reagente pelo seu coeficiente: o menor resultado é o limitante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764280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Fe₂O₃: 1,0 ÷ 1 = 1,0   ·   Al: 3,0 ÷ 2 = 1,5   →   o Fe₂O₃ é o limitante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4197477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1,0 mol de Fe₂O₃ consome 2,0 mol de Al (54 g)   →   sobram 1,0 mol de Al = 27 g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LIMITANTE · EXEMPLO 17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Termita: quem acaba primeiro?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Fe formado = 2 × 1,0 = 2,0 mol   →   2,0 × 56 = 112 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Limitante: Fe₂O₃ · sobram 27 g de Al · formam-se 112 g de Fe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O limitante não é o de menor massa (aqui, o Al tem menos massa e sobra!): é o que acaba primeiro, levando em conta a proporção da equação.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LIMITANTE · EXEMPLO 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Célula a combustível: hidrogênio e oxigênio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Numa célula a combustível, 2 H₂ + O₂ → 2 H₂O. Reagem 4,0 g de H₂ com 40 g de O₂. Que massa de água se forma e quanto sobra do reagente em excesso? (H = 1; O = 16)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Energia · reagente limitante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LIMITANTE · EXEMPLO 18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Célula a combustível: hidrogênio e oxigênio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n(H₂) = 4,0 ÷ 2 = 2,0 mol  ·  n(O₂) = 40 ÷ 32 = 1,25 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n ÷ coeficiente: o menor valor indica o limitante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H₂: 2,0 ÷ 2 = 1,0   ·   O₂: 1,25 ÷ 1 = 1,25   →   o H₂ é o limitante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485769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2,0 mol de H₂ consomem 1,0 mol de O₂ (32 g)   →   sobram 40 − 32 = 8,0 g de O₂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41247" y="391896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água = 2,0 mol × 18 g/mol = 36 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38873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1247" y="438873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Formam-se 36 g de água e sobram 8,0 g de O₂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Confira pela conservação da massa: 4,0 + 40 = 44 g = 36 g de água + 8,0 g de O₂ que sobrou.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LIMITANTE · EXEMPLO 19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Síntese da aspirina no laboratório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20066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2006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20066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Na síntese do ácido acetilsalicílico (AAS), C₇H₆O₃ + C₄H₆O₃ → C₉H₈O₄ + C₂H₄O₂, um estudante usou 2,76 g de ácido salicílico e 5,10 g de anidrido acético e obteve 2,88 g de AAS. Qual o reagente limitante e o rendimento? (massas molares: ácido salicílico 138, anidrido acético 102, AAS 180 g/mol)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76224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Saúde · limitante e rendimento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LIMITANTE · EXEMPLO 19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Síntese da aspirina no laboratório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888492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8884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6507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n(ácido salicílico) = 2,76 ÷ 138 = 0,020 mol  ·  n(anidrido) = 5,10 ÷ 102 = 0,050 mol  ·  proporção 1 :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607564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607564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rendimento = massa obtida ÷ massa teórica × 100%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37794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proporção 1 : 1 e 0,020 &lt; 0,050   →   o ácido salicílico é o limitante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811143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AAS teórico = 0,020 mol × 180 g/mol = 3,60 g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LIMITANTE · EXEMPLO 19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Síntese da aspirina no laboratório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rendimento = 2,88 ÷ 3,60 × 100%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Limitante: ácido salicílico · rendimento de 80%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O anidrido acético vai em excesso de propósito: é mais barato e garante que o ácido salicílico, mais valioso, reaja todo.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PUREZA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Pureza: só a parte pura reage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18872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618488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3200" b="1" i="0">
                <a:solidFill>
                  <a:srgbClr val="11263A"/>
                </a:solidFill>
                <a:latin typeface="Cambria"/>
              </a:rPr>
              <a:t>m(pura) = pureza × m(amostra)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314553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3127248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Minérios vêm com areia e argila; o calcário, com argila; o bicarbonato, com umidade.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877055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3858768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A pureza entra no começo, no reagente, antes da proporção da equação.</a:t>
            </a:r>
          </a:p>
        </p:txBody>
      </p:sp>
      <p:sp>
        <p:nvSpPr>
          <p:cNvPr id="12" name="Oval 11"/>
          <p:cNvSpPr/>
          <p:nvPr/>
        </p:nvSpPr>
        <p:spPr>
          <a:xfrm>
            <a:off x="566928" y="4608575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2728" y="4590288"/>
            <a:ext cx="10369296" cy="754887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Sentido inverso (quanto minério comprar?): a pureza divide. m(amostra) = m(pura) ÷ pureza.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PUREZA · EXEMPLO 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Cal virgem a partir de calcário impuro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Uma indústria calcina 1,0 t de calcário com 80% de CaCO₃ (o resto são impurezas que não reagem): CaCO₃ → CaO + CO₂. Que massa de cal (CaO) se obtém e quanto CO₂ é liberado? (C = 12; O = 16; Ca = 40)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Indústria · pureza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PUREZA · EXEMPLO 20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Cal virgem a partir de calcário impuro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79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calcário = 1,0 t = 1 000 kg  ·  pureza = 80%  ·  M: CaCO₃ 100 · CaO 56 · CO₂ 44 g/mol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massa pura = pureza × massa da amostra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CaCO₃ puro = 0,80 × 1 000 kg = 800 kg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841247" y="3485769"/>
          <a:ext cx="649224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1463040"/>
                <a:gridCol w="1463040"/>
                <a:gridCol w="146304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CaCO₃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CaO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CO₂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Equação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100 kg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56 kg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44 kg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Problema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800 kg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y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PUREZA · EXEMPLO 20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Cal virgem a partir de calcário impuro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x = 800 × 56 ÷ 100 = 448 kg   ·   y = 800 × 44 ÷ 100 = 352 kg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448 kg de cal e 352 kg de CO₂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Só a parte pura reage: aplique a pureza antes da regra de três. Cal e cimento estão entre as grandes fontes industriais de CO₂.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PUREZA · EXEMPLO 21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Descobrindo a pureza do bicarbonato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20066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2006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20066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Uma amostra de 5,0 g de bicarbonato de sódio impuro reagiu com excesso de ácido: NaHCO₃ + HCl → NaCl + H₂O + CO₂. Formaram-se 1,12 L de CO₂ nas CNTP. Qual a pureza da amostra? (H = 1; C = 12; O = 16; Na = 23; Vm = 22,4 L/mol)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76224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Laboratório · pureza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PUREZA · EXEMPLO 21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Descobrindo a pureza do bicarbonato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amostra = 5,0 g  ·  V(CO₂) = 1,12 L (CNTP)  ·  M(NaHCO₃) = 84 g/mol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pureza = massa pura ÷ massa da amostra × 100%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n(CO₂) = 1,12 ÷ 22,4 = 0,050 mol   →   n(NaHCO₃) = 0,050 mol (proporção 1 : 1)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485769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NaHCO₃ puro = 0,050 × 84 = 4,2 g   →   pureza = 4,2 ÷ 5,0 × 100%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955542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3955542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Pureza de 84%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É assim que o controle de qualidade confere matérias-primas: mede-se um produto e volta-se até o reagente.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RENDIMENTO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513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200" b="1" i="0">
                <a:solidFill>
                  <a:srgbClr val="11263A"/>
                </a:solidFill>
                <a:latin typeface="Cambria"/>
              </a:rPr>
              <a:t>Rendimento: o que a equação promete e a fábrica entrega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37160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618488"/>
            <a:ext cx="11055096" cy="13716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3200" b="1" i="0">
                <a:solidFill>
                  <a:srgbClr val="11263A"/>
                </a:solidFill>
                <a:latin typeface="Cambria"/>
              </a:rPr>
              <a:t>R = massa obtida ÷ massa teórica × 100%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328269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3264408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Perdas: reações paralelas, reação incompleta, produto que fica no filtro.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4014215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3995928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O rendimento entra no fim, sobre o produto: m(real) = R × m(teórica).</a:t>
            </a:r>
          </a:p>
        </p:txBody>
      </p:sp>
      <p:sp>
        <p:nvSpPr>
          <p:cNvPr id="12" name="Oval 11"/>
          <p:cNvSpPr/>
          <p:nvPr/>
        </p:nvSpPr>
        <p:spPr>
          <a:xfrm>
            <a:off x="566928" y="474573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2728" y="4727448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Sentido inverso (quanto reagente usar?): o rendimento divide.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RENDIMENTO · EXEMPLO 22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Etanol da cana: quanto sai de 1 t de açúcar?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Nas usinas, a sacarose vira etanol: C₁₂H₂₂O₁₁ + H₂O → 4 C₂H₅OH + 4 CO₂. A partir de 1,0 t de sacarose, com rendimento de 90%, que massa e que volume de etanol se obtêm? (H = 1; C = 12; O = 16; densidade do etanol = 0,79 kg/L)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Indústria · rendimento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RENDIMENTO · EXEMPLO 22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Etanol da cana: quanto sai de 1 t de açúcar?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888492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8884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6507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sacarose = 1,0 t = 1 000 kg  ·  M: sacarose 342 · etanol 46 g/mol  ·  rendimento = 90%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607564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607564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massa real = rendimento × massa teórica   ·   V = m ÷ d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841247" y="3377946"/>
          <a:ext cx="5525007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1463040"/>
                <a:gridCol w="1958847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C₁₂H₂₂O₁₁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C₂H₅OH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Equação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342 kg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4 × 46 = 184 kg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Problema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1 000 kg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41247" y="4950714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x (teórico) = 1 000 × 184 ÷ 342 = 538 kg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RENDIMENTO · EXEMPLO 22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259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600" b="1" i="0">
                <a:solidFill>
                  <a:srgbClr val="11263A"/>
                </a:solidFill>
                <a:latin typeface="Cambria"/>
              </a:rPr>
              <a:t>Etanol da cana: quanto sai de 1 t de açúcar?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real = 0,90 × 538 = 484 kg   →   V = 484 ÷ 0,79 = 613 L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≈ 484 kg, ou cerca de 610 L de etanol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O Brasil faz etanol de cana desde os anos 1970 (Proálcool). O CO₂ da fermentação pode ser capturado e vendido para gaseificar bebidas.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RENDIMENTO · EXEMPLO 23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Do gás natural ao fertilizante: a ureia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A ureia é produzida a partir de amônia e CO₂: 2 NH₃ + CO₂ → CO(NH₂)₂ + H₂O. Que massa de ureia se obtém com 34 t de amônia, se o rendimento é de 85%? (H = 1; C = 12; N = 14; O = 16)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Indústria · rendimento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RENDIMENTO · EXEMPLO 23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Do gás natural ao fertilizante: a ureia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m(NH₃) = 34 t  ·  M: NH₃ 17 · ureia 60 g/mol  ·  rendimento = 85%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massa real = rendimento × massa teórica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841247" y="3052572"/>
          <a:ext cx="5211318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1645158"/>
                <a:gridCol w="146304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NH₃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CO(NH₂)₂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Equação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2 × 17 = 34 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60 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Problema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34 t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RENDIMENTO · EXEMPLO 23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Do gás natural ao fertilizante: a ureia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x (teórico) = 60 t   →   real = 0,85 × 60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51 t de ureia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O rendimento entra no fim, sobre o produto. Se a pergunta fosse “quanto NH₃ é preciso?”, você dividiria pelo rendimento.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RENDIMENTO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Várias etapas: as perdas se multiplicam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90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6766560" cy="3328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480"/>
                <a:gridCol w="1737360"/>
                <a:gridCol w="1737360"/>
                <a:gridCol w="1737360"/>
              </a:tblGrid>
              <a:tr h="475488"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Etapas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95% cada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90% cada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80% cada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ctr"/>
                      <a:r>
                        <a:rPr sz="2100" b="1" i="0">
                          <a:solidFill>
                            <a:srgbClr val="11263A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95%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90%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80%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ctr"/>
                      <a:r>
                        <a:rPr sz="2100" b="1" i="0">
                          <a:solidFill>
                            <a:srgbClr val="11263A"/>
                          </a:solidFill>
                          <a:latin typeface="Calibri"/>
                        </a:rPr>
                        <a:t>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90%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81%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64%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ctr"/>
                      <a:r>
                        <a:rPr sz="2100" b="1" i="0">
                          <a:solidFill>
                            <a:srgbClr val="11263A"/>
                          </a:solidFill>
                          <a:latin typeface="Calibri"/>
                        </a:rPr>
                        <a:t>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81%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66%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41%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ctr"/>
                      <a:r>
                        <a:rPr sz="2100" b="1" i="0">
                          <a:solidFill>
                            <a:srgbClr val="11263A"/>
                          </a:solidFill>
                          <a:latin typeface="Calibri"/>
                        </a:rPr>
                        <a:t>6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74%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53%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26%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ctr"/>
                      <a:r>
                        <a:rPr sz="2100" b="1" i="0">
                          <a:solidFill>
                            <a:srgbClr val="11263A"/>
                          </a:solidFill>
                          <a:latin typeface="Calibri"/>
                        </a:rPr>
                        <a:t>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66%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43%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17%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square"/>
                    <a:lstStyle/>
                    <a:p>
                      <a:pPr algn="ctr"/>
                      <a:r>
                        <a:rPr sz="2100" b="1" i="0">
                          <a:solidFill>
                            <a:srgbClr val="11263A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60%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35%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100" b="0" i="0">
                          <a:solidFill>
                            <a:srgbClr val="22374B"/>
                          </a:solidFill>
                          <a:latin typeface="Cambria"/>
                        </a:rPr>
                        <a:t>11%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7635240" y="1572768"/>
            <a:ext cx="3986784" cy="182880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635240" y="1572768"/>
            <a:ext cx="3986784" cy="18288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sz="2400" b="1" i="0">
                <a:solidFill>
                  <a:srgbClr val="11263A"/>
                </a:solidFill>
                <a:latin typeface="Cambria"/>
              </a:rPr>
              <a:t>R(global) =</a:t>
            </a: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R₁ × R₂ × R₃ × 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35240" y="3630168"/>
            <a:ext cx="3986784" cy="2377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Um fármaco com 10 etapas de 90% rende só 35%. Por isso a indústria busca rotas mais curtas.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RENDIMENTO · EXEMPLO 24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Síntese em etapas: as perdas se multiplicam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20066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2006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20066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Um fármaco é produzido em quatro etapas sucessivas, com rendimentos de 80%, 90%, 75% e 95%. Qual é o rendimento global? Partindo de 100 mol do primeiro reagente (proporção 1 : 1 em todas as etapas), quantos mols do fármaco se obtêm?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76224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Saúde · rendimento global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RENDIMENTO · EXEMPLO 24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Síntese em etapas: as perdas se multiplicam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R₁ = 0,80  ·  R₂ = 0,90  ·  R₃ = 0,75  ·  R₄ = 0,95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R(global) = R₁ × R₂ × R₃ × R₄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R = 0,80 × 0,90 × 0,75 × 0,95 = 0,513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485769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100 mol × 0,513 = 51,3 mol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955542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3955542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Rendimento global ≈ 51%: metade se perde no caminho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Mesmo com etapas “boas”, as perdas se multiplicam. Por isso a indústria farmacêutica busca rotas com menos etapas.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QUÍMICA VERDE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Economia atômica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2344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618488"/>
            <a:ext cx="11055096" cy="123444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EA = massa do produto desejado ÷ massa total dos reagentes × 100%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035808"/>
            <a:ext cx="5413248" cy="210312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66928" y="3035808"/>
            <a:ext cx="5413248" cy="109728"/>
          </a:xfrm>
          <a:prstGeom prst="rect">
            <a:avLst/>
          </a:prstGeom>
          <a:solidFill>
            <a:srgbClr val="B23A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3236976"/>
            <a:ext cx="484632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B23A2F"/>
                </a:solidFill>
                <a:latin typeface="Calibri"/>
              </a:rPr>
              <a:t>Ibuprofeno · rota antiga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630168"/>
            <a:ext cx="484632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1" i="0">
                <a:solidFill>
                  <a:srgbClr val="11263A"/>
                </a:solidFill>
                <a:latin typeface="Cambria"/>
              </a:rPr>
              <a:t>6 etapas · EA ≈ 40%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4151376"/>
            <a:ext cx="4846320" cy="9601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A rota dos anos 1960 gerava mais resíduo do que remédio.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08776" y="3035808"/>
            <a:ext cx="5413248" cy="210312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08776" y="3035808"/>
            <a:ext cx="5413248" cy="109728"/>
          </a:xfrm>
          <a:prstGeom prst="rect">
            <a:avLst/>
          </a:prstGeom>
          <a:solidFill>
            <a:srgbClr val="1C7C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83096" y="3236976"/>
            <a:ext cx="4846320" cy="4114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1C7C48"/>
                </a:solidFill>
                <a:latin typeface="Calibri"/>
              </a:rPr>
              <a:t>Ibuprofeno · rota atual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83096" y="3630168"/>
            <a:ext cx="4846320" cy="5029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1" i="0">
                <a:solidFill>
                  <a:srgbClr val="11263A"/>
                </a:solidFill>
                <a:latin typeface="Cambria"/>
              </a:rPr>
              <a:t>3 etapas · EA ≈ 77%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83096" y="4151376"/>
            <a:ext cx="4846320" cy="9601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A rota catalítica dos anos 1990 aproveita quase tudo; recuperando o ácido acético, chega perto de 100%.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5303520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31520" y="5537454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53312" y="5394959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Rendimento mede a perda na prática; economia atômica mede a perda já no papel, em subprodutos (Trost, 1991).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QUÍMICA VERDE · EXEMPLO 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Economia atômica: química verde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20066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2006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20066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A economia atômica (EA) mede a fração da massa dos reagentes que acaba no produto desejado. Calcule a EA da síntese da aspirina (C₇H₆O₃ + C₄H₆O₃ → C₉H₈O₄ + C₂H₄O₂) e da fermentação (C₆H₁₂O₆ → 2 C₂H₅OH + 2 CO₂), em que o produto desejado é o etanol.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76224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Saúde · economia atômica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QUÍMICA VERDE · EXEMPLO 25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Economia atômica: química verde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888492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88849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6507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aspirina: reagentes 138 + 102 = 240 g · AAS 180 g  ·  fermentação: glicose 180 g · etanol 2 × 46 = 92 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607564"/>
            <a:ext cx="11055096" cy="102870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607564"/>
            <a:ext cx="10506456" cy="10287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EA = massa do produto desejado ÷ massa total dos reagentes × 100%   (com os coeficientes)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764280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aspirina: 180 ÷ 240 × 100% = 75%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QUÍMICA VERDE · EXEMPLO 25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Economia atômica: química verde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fermentação: 92 ÷ 180 × 100% = 51%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EA da aspirina = 75% · EA da fermentação = 51%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022342"/>
            <a:ext cx="11055096" cy="1250442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418963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113782"/>
            <a:ext cx="10140696" cy="10675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O rendimento mede a perda na prática; a economia atômica, a perda já no papel, em subprodutos. Na síntese do ibuprofeno, a rota antiga (6 etapas) tinha EA de cerca de 40%; a atual (3 etapas), de cerca de 77%.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REAÇÕES SUCESSIVAS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Várias etapas, uma proporção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6400800" cy="292608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7" y="1755648"/>
            <a:ext cx="5943600" cy="2743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400" b="0" i="0">
                <a:solidFill>
                  <a:srgbClr val="11263A"/>
                </a:solidFill>
                <a:latin typeface="Cambria"/>
              </a:rPr>
              <a:t>S + O₂ → SO₂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400" b="0" i="0">
                <a:solidFill>
                  <a:srgbClr val="11263A"/>
                </a:solidFill>
                <a:latin typeface="Cambria"/>
              </a:rPr>
              <a:t>SO₂ + ½ O₂ → SO₃</a:t>
            </a:r>
          </a:p>
          <a:p>
            <a:pPr algn="l">
              <a:lnSpc>
                <a:spcPct val="100000"/>
              </a:lnSpc>
              <a:spcAft>
                <a:spcPts val="1200"/>
              </a:spcAft>
            </a:pPr>
            <a:r>
              <a:rPr sz="2400" b="0" i="0">
                <a:solidFill>
                  <a:srgbClr val="11263A"/>
                </a:solidFill>
                <a:latin typeface="Cambria"/>
              </a:rPr>
              <a:t>SO₃ + H₂O → H₂SO₄</a:t>
            </a: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1" i="0">
                <a:solidFill>
                  <a:srgbClr val="0B62B8"/>
                </a:solidFill>
                <a:latin typeface="Cambria"/>
              </a:rPr>
              <a:t>S + 3/2 O₂ + H₂O → H₂SO₄</a:t>
            </a:r>
          </a:p>
        </p:txBody>
      </p:sp>
      <p:sp>
        <p:nvSpPr>
          <p:cNvPr id="8" name="Oval 7"/>
          <p:cNvSpPr/>
          <p:nvPr/>
        </p:nvSpPr>
        <p:spPr>
          <a:xfrm>
            <a:off x="7269480" y="172821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55279" y="1709928"/>
            <a:ext cx="3666744" cy="100279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Some as etapas acertando os coeficientes: os intermediários se cancelam.</a:t>
            </a:r>
          </a:p>
        </p:txBody>
      </p:sp>
      <p:sp>
        <p:nvSpPr>
          <p:cNvPr id="10" name="Oval 9"/>
          <p:cNvSpPr/>
          <p:nvPr/>
        </p:nvSpPr>
        <p:spPr>
          <a:xfrm>
            <a:off x="7269480" y="291388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79" y="2895600"/>
            <a:ext cx="3666744" cy="69291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Atalho: siga um átomo. Cada S vira um H₂SO₄.</a:t>
            </a:r>
          </a:p>
        </p:txBody>
      </p:sp>
      <p:sp>
        <p:nvSpPr>
          <p:cNvPr id="12" name="Oval 11"/>
          <p:cNvSpPr/>
          <p:nvPr/>
        </p:nvSpPr>
        <p:spPr>
          <a:xfrm>
            <a:off x="7269480" y="3789679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955279" y="3771392"/>
            <a:ext cx="3666744" cy="69291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Rendimento global = produto dos rendimentos.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864608"/>
            <a:ext cx="11055096" cy="95605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114036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4956048"/>
            <a:ext cx="10140696" cy="77317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Outros exemplos: cada N da amônia termina num HNO₃ (Ostwald); no alto-forno, 1 Fe₂O₃ dá 2 Fe.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REAÇÕES SUCESSIVAS · EXEMPLO 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Ácido sulfúrico: três etapas, uma proporção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O ácido sulfúrico é produzido em etapas: S + O₂ → SO₂;  2 SO₂ + O₂ → 2 SO₃;  SO₃ + H₂O → H₂SO₄. Que massa de H₂SO₄ se obtém a partir de 1,0 t de enxofre, com rendimento global de 95%? (H = 1; O = 16; S = 32)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Indústria · reações sucessivas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REAÇÕES SUCESSIVAS · EXEMPLO 26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Ácido sulfúrico: três etapas, uma proporção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99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m(S) = 1,0 t  ·  M: S 32 · H₂SO₄ 98 g/mol  ·  rendimento global = 95%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102870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10287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some as etapas, acertando os coeficientes até os intermediários (SO₂, SO₃) se cancelarem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43890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etapa 2 dividida por 2: SO₂ + ½ O₂ → SO₃   →   soma: S + 3/2 O₂ + H₂O → H₂SO₄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841247" y="3872103"/>
          <a:ext cx="50292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1463040"/>
                <a:gridCol w="1463040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S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H₂SO₄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Equação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32 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98 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Problema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1,0 t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REAÇÕES SUCESSIVAS · EXEMPLO 26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259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600" b="1" i="0">
                <a:solidFill>
                  <a:srgbClr val="11263A"/>
                </a:solidFill>
                <a:latin typeface="Cambria"/>
              </a:rPr>
              <a:t>Ácido sulfúrico: três etapas, uma proporção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x (teórico) = 98 ÷ 32 = 3,06 t   →   real = 0,95 × 3,06 = 2,91 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≈ 2,9 t de H₂SO₄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Atalho: siga o átomo de enxofre. Cada S termina num H₂SO₄. É o produto químico mais fabricado do mundo, base dos fertilizantes fosfatados.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TUDO JUNTO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problema completo, na ordem certa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658368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04088" y="1719072"/>
            <a:ext cx="457200" cy="45720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618488"/>
            <a:ext cx="10140696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11263A"/>
                </a:solidFill>
                <a:latin typeface="Calibri"/>
              </a:rPr>
              <a:t>Equação balanceada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404872"/>
            <a:ext cx="11055096" cy="658368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04088" y="2505456"/>
            <a:ext cx="457200" cy="45720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44168" y="2404872"/>
            <a:ext cx="10140696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1263A"/>
                </a:solidFill>
                <a:latin typeface="Calibri"/>
              </a:rPr>
              <a:t>Pureza: quanto do reagente reage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191256"/>
            <a:ext cx="11055096" cy="658368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04088" y="3291840"/>
            <a:ext cx="457200" cy="45720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3191256"/>
            <a:ext cx="10140696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11263A"/>
                </a:solidFill>
                <a:latin typeface="Calibri"/>
              </a:rPr>
              <a:t>Limitante, se houver dois dados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3977639"/>
            <a:ext cx="11055096" cy="658368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04088" y="4078224"/>
            <a:ext cx="457200" cy="45720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44168" y="3977639"/>
            <a:ext cx="10140696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11263A"/>
                </a:solidFill>
                <a:latin typeface="Calibri"/>
              </a:rPr>
              <a:t>Proporção: produto teórico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4764024"/>
            <a:ext cx="11055096" cy="658368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04088" y="4864608"/>
            <a:ext cx="457200" cy="457200"/>
          </a:xfrm>
          <a:prstGeom prst="ellipse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44168" y="4764024"/>
            <a:ext cx="10140696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1263A"/>
                </a:solidFill>
                <a:latin typeface="Calibri"/>
              </a:rPr>
              <a:t>Rendimento: produto real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TUDO JUNTO · EXEMPLO 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Tudo junto: a siderúrgica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20066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2006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20066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Uma siderúrgica processa 10 t de minério de hematita com 80% de Fe₂O₃. A redução, Fe₂O₃ + 3 CO → 2 Fe + 3 CO₂, tem rendimento de 90%. Calcule a massa de ferro produzida e a de CO₂ emitida nessa etapa. (C = 12; O = 16; Fe = 56)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76224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Indústria · pureza + rendimento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TUDO JUNTO · EXEMPLO 27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Tudo junto: a siderúrgica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minério = 10 t  ·  pureza = 80%  ·  rendimento = 90%  ·  M: Fe₂O₃ 160 · Fe 56 · CO₂ 44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102870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10287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1º pureza (o que reage)   →   2º proporção da equação (teórico)   →   3º rendimento (real)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43890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Fe₂O₃ puro = 0,80 × 10 t = 8,0 t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841247" y="3872103"/>
          <a:ext cx="713841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1463040"/>
                <a:gridCol w="1786128"/>
                <a:gridCol w="1786128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Fe₂O₃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Fe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CO₂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Equação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160 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2 × 56 = 112 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3 × 44 = 132 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Problema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8,0 t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y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841247" y="5444871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Fe: 8,0 × 112 ÷ 160 = 5,6 t (teórico)   →   0,90 × 5,6 = 5,04 t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TUDO JUNTO · EXEMPLO 27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Tudo junto: a siderúrgica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CO₂: 8,0 × 132 ÷ 160 = 6,6 t (teórico)   →   0,90 × 6,6 = 5,94 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≈ 5,0 t de ferro e 5,9 t de CO₂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A ordem importa: pureza no reagente (começo), rendimento no produto (fim). Para cada tonelada de ferro, esta etapa emite mais de uma tonelada de CO₂.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PEGADINHAS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Frases que parecem certas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1728216"/>
            <a:ext cx="498348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B23A2F"/>
                </a:solidFill>
                <a:latin typeface="Calibri"/>
              </a:rPr>
              <a:t>“Os coeficientes da equação dão a proporção em massa.”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487168"/>
            <a:ext cx="498348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Falso. Dão a proporção em mol (e em volume, para gases nas mesmas T e P). Para passar a massa, multiplique cada coeficiente pela massa molar.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08776" y="159105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7376" y="1728216"/>
            <a:ext cx="498348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B23A2F"/>
                </a:solidFill>
                <a:latin typeface="Calibri"/>
              </a:rPr>
              <a:t>“Para balancear, posso trocar H₂O por H₂O₂.”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7376" y="2487168"/>
            <a:ext cx="498348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Falso. Mudar o índice muda a substância: H₂O₂ é água oxigenada. Só os coeficientes podem ser ajustados.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92277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5528" y="4059936"/>
            <a:ext cx="498348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B23A2F"/>
                </a:solidFill>
                <a:latin typeface="Calibri"/>
              </a:rPr>
              <a:t>“O reagente de menor massa é o limitante.”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4818888"/>
            <a:ext cx="498348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Falso. Na termita, 160 g de Fe₂O₃ e 81 g de Al: o Al tem menos massa e sobra. Compare n ÷ coeficiente.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08776" y="392277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37376" y="4059936"/>
            <a:ext cx="498348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B23A2F"/>
                </a:solidFill>
                <a:latin typeface="Calibri"/>
              </a:rPr>
              <a:t>“1 mol de qualquer substância ocupa 22,4 L.”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7376" y="4818888"/>
            <a:ext cx="498348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Falso. Só gases, e só a 0 °C e 1 atm. 1 mol de água líquida ocupa 18 mL; a 25 °C, 1 mol de gás ocupa 24,5 L.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6 · PEGADINHAS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Frases que parecem certas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95528" y="1728216"/>
            <a:ext cx="498348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B23A2F"/>
                </a:solidFill>
                <a:latin typeface="Calibri"/>
              </a:rPr>
              <a:t>“Se a massa se conserva, o número de mols também se conserva.”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487168"/>
            <a:ext cx="498348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Falso. Conservam-se a massa e os átomos de cada elemento. Os mols podem mudar: em N₂ + 3 H₂ → 2 NH₃, 4 mol viram 2 mol.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08776" y="159105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37376" y="1728216"/>
            <a:ext cx="498348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B23A2F"/>
                </a:solidFill>
                <a:latin typeface="Calibri"/>
              </a:rPr>
              <a:t>“Pôr mais de qualquer reagente aumenta o produto.”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37376" y="2487168"/>
            <a:ext cx="498348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Só se ele for o limitante. Aumentar o reagente em excesso só aumenta a sobra.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92277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5528" y="4059936"/>
            <a:ext cx="498348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B23A2F"/>
                </a:solidFill>
                <a:latin typeface="Calibri"/>
              </a:rPr>
              <a:t>“Pureza e rendimento são a mesma coisa.”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4818888"/>
            <a:ext cx="498348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Não. Pureza é quanto da amostra é a substância que reage (entra no começo). Rendimento é quanto do produto previsto se obtém (entra no fim).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08776" y="3922776"/>
            <a:ext cx="5413248" cy="219456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37376" y="4059936"/>
            <a:ext cx="4983480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B23A2F"/>
                </a:solidFill>
                <a:latin typeface="Calibri"/>
              </a:rPr>
              <a:t>“Rendimento acima de 100% mostra uma reação muito eficiente.”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37376" y="4818888"/>
            <a:ext cx="4983480" cy="1234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0" i="0">
                <a:solidFill>
                  <a:srgbClr val="22374B"/>
                </a:solidFill>
                <a:latin typeface="Calibri"/>
              </a:rPr>
              <a:t>Mostra erro: o produto ainda tem água, solvente ou impurezas, ou houve falha na pesagem. Massa não se cria.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107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10312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PARTE 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560320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Estudos de caso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840480"/>
            <a:ext cx="11055096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C6D8E6"/>
                </a:solidFill>
                <a:latin typeface="Calibri"/>
              </a:rPr>
              <a:t>Saúde, indústria e ambiente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INDÚSTRIA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Processos industriais que você já usa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108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4622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17520"/>
                <a:gridCol w="4846320"/>
                <a:gridCol w="3191256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Processo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Reação principal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Vira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6985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Siderurgia (alto-forno)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Fe₂O₃ + 3 CO → 2 Fe + 3 CO₂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aço para construção, carros, máquinas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6985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Cal e cimento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CaCO₃ → CaO + CO₂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construção, tratamento de água, solo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Haber-Bosch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N₂ + 3 H₂ → 2 NH₃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fertilizantes nitrogenados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Ureia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2 NH₃ + CO₂ → CO(NH₂)₂ + H₂O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fertilizante, ração, Arla 32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6985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Ácido sulfúrico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S → SO₂ → SO₃ → H₂SO₄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fertilizantes fosfatados, baterias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Alumínio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2 Al₂O₃ + 3 C → 4 Al + 3 CO₂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latas, aviões, esquadrias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698500">
                <a:tc>
                  <a:txBody>
                    <a:bodyPr wrap="square"/>
                    <a:lstStyle/>
                    <a:p>
                      <a:pPr algn="l"/>
                      <a:r>
                        <a:rPr sz="1900" b="1" i="0">
                          <a:solidFill>
                            <a:srgbClr val="11263A"/>
                          </a:solidFill>
                          <a:latin typeface="Calibri"/>
                        </a:rPr>
                        <a:t>Soda-cloro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mbria"/>
                        </a:rPr>
                        <a:t>2 NaCl + 2 H₂O → 2 NaOH + H₂ + Cl₂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900" b="0" i="0">
                          <a:solidFill>
                            <a:srgbClr val="22374B"/>
                          </a:solidFill>
                          <a:latin typeface="Calibri"/>
                        </a:rPr>
                        <a:t>sabão, papel, PVC, água tratada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SAÚDE · EXEMPLO 28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Leite de magnésia: quantos mL tomar?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O leite de magnésia é uma suspensão com 80 mg de Mg(OH)₂ por mL. Que volume neutraliza 0,050 mol de HCl? Mg(OH)₂ + 2 HCl → MgCl₂ + 2 H₂O. (M(Mg(OH)₂) = 58 g/mol)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Saúde · massa × mol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SAÚDE · EXEMPLO 28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Leite de magnésia: quantos mL tomar?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n(HCl) = 0,050 mol  ·  concentração = 80 mg/mL  ·  M(Mg(OH)₂) = 58 g/mol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n(Mg(OH)₂) = n(HCl) ÷ 2   ·   m = n × M   ·   V = m ÷ concentração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n(Mg(OH)₂) = 0,050 ÷ 2 = 0,025 mol   →   m = 0,025 × 58 = 1,45 g = 1 450 mg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485769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V = 1 450 mg ÷ 80 mg/mL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955542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3955542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V ≈ 18 mL: pouco mais de uma colher de sopa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O Mg(OH)₂ é pouco solúvel e age devagar, consumindo o ácido aos poucos. Antiácido não deve ser usado por muito tempo sem orientação médica.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SAÚDE · EXEMPLO 29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Paracetamol em escala industrial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20066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2006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20066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O paracetamol é obtido de p-aminofenol e anidrido acético: C₆H₇NO + C₄H₆O₃ → C₈H₉NO₂ + C₂H₄O₂. Que massa de p-aminofenol é preciso para fabricar 1 milhão de comprimidos de 500 mg, se o rendimento é de 85%? (massas molares: p-aminofenol 109; paracetamol 151 g/mol)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76224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Saúde · rendimento (sentido inverso)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SAÚDE · EXEMPLO 29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Paracetamol em escala industrial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paracetamol = 10⁶ × 0,500 g = 500 kg  ·  rendimento = 85%  ·  proporção 1 :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massa teórica do reagente ÷ rendimento = massa a comprar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n(paracetamol) = 500 000 ÷ 151 = 3 311 mol   →   n(p-aminofenol) = 3 311 mol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485769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teórico = 3 311 × 109 = 361 kg   →   com as perdas: 361 ÷ 0,85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955542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3955542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≈ 425 kg de p-aminofenol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No sentido inverso (do produto para o reagente), o rendimento divide. Se multiplicasse, faltaria matéria-prima.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INDÚSTRIA · EXEMPLO 30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Alumínio: da bauxita à latinha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O alumínio é obtido por eletrólise da alumina, extraída da bauxita: 2 Al₂O₃ → 4 Al + 3 O₂. Quantas toneladas de bauxita com 50% de Al₂O₃ são necessárias para produzir 1,0 t de alumínio? (O = 16; Al = 27)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Indústria · pureza (sentido inverso)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INDÚSTRIA · EXEMPLO 30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Alumínio: da bauxita à latinha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m(Al) = 1,0 t  ·  pureza da bauxita = 50%  ·  M: Al₂O₃ 102 · Al 27 g/mol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Al₂O₃ necessário pela equação   →   ÷ pureza   =   minério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841247" y="3052572"/>
          <a:ext cx="581634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1927098"/>
                <a:gridCol w="1786128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Al₂O₃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Al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Equação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2 × 102 = 204 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4 × 27 = 108 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Problema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1,0 t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841247" y="4625340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x = 204 ÷ 108 = 1,89 t de Al₂O₃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INDÚSTRIA · EXEMPLO 30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Alumínio: da bauxita à latinha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bauxita = 1,89 ÷ 0,50 = 3,78 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≈ 3,8 t de bauxita por tonelada de alumínio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Reciclar uma latinha economiza cerca de 95% da energia da produção a partir da bauxita. O Brasil recicla quase todas as latas de alumínio que consome.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AMBIENTE · EXEMPLO 31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Quanto CO₂ sai de um litro de gasolina?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20066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2006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20066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Considere a gasolina como octano puro (C₈H₁₈, densidade 0,70 kg/L): 2 C₈H₁₈ + 25 O₂ → 16 CO₂ + 18 H₂O. Que massa de CO₂ é emitida na queima de 1,0 L? Um carro que faz 12 km/L emite quantos gramas de CO₂ por km? (H = 1; C = 12; O = 16)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76224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Ambiente · massa × massa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AMBIENTE · EXEMPLO 31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Quanto CO₂ sai de um litro de gasolina?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V = 1,0 L → m = 700 g  ·  M: C₈H₁₈ 114 · CO₂ 44 g/mol  ·  consumo = 12 km/L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n = m ÷ M   ·   proporção 1 C₈H₁₈ : 8 CO₂   ·   m = n × 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n(octano) = 700 ÷ 114 = 6,14 mol   →   n(CO₂) = 8 × 6,14 = 49,1 mol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485769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m(CO₂) = 49,1 × 44 = 2 160 g   →   por km: 2 160 ÷ 12 = 180 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955542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3955542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≈ 2,2 kg de CO₂ por litro e 180 g por km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O CO₂ pesa três vezes mais que a gasolina queimada: cada carbono do combustível ganha dois oxigênios do ar.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AMBIENTE · EXEMPLO 32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Etanol × gasolina: quem emite mais?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20066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2006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20066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Na queima do etanol, C₂H₅OH + 3 O₂ → 2 CO₂ + 3 H₂O. Calcule a massa de CO₂ emitida por litro de etanol (densidade 0,79 kg/L) e por km, num carro que faz 8,5 km/L com etanol. Compare com a gasolina do exemplo anterior (180 g/km). (H = 1; C = 12; O = 16)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76224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Ambiente · massa × massa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AMBIENTE · EXEMPLO 32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Etanol × gasolina: quem emite mais?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119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 = 790 g  ·  M: etanol 46 · CO₂ 44 g/mol  ·  consumo = 8,5 km/L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n = m ÷ M   ·   proporção 1 C₂H₅OH : 2 CO₂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72009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n(etanol) = 790 ÷ 46 = 17,2 mol   →   n(CO₂) = 34,3 mol   →   m = 34,3 × 44 = 1 510 g</a:t>
            </a:r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AMBIENTE · EXEMPLO 32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Etanol × gasolina: quem emite mais?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por km: 1 510 ÷ 8,5 = 178 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≈ 1,5 kg de CO₂ por litro e 178 g por km: quase o mesmo que a gasolina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022342"/>
            <a:ext cx="11055096" cy="1250442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418963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113782"/>
            <a:ext cx="10140696" cy="10675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No escapamento, os dois emitem parecido. A diferença está na origem: o carbono do etanol foi retirado do ar pela cana meses antes; o da gasolina estava guardado no subsolo havia milhões de anos.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AMBIENTE · EXEMPLO 33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Chuva ácida: o enxofre do carvão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121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20066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2006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20066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Uma termelétrica queima 1 000 t de carvão com 2,0% de enxofre (S + O₂ → SO₂). Para não lançar o SO₂ no ar, ele é retido com calcário: 2 CaCO₃ + 2 SO₂ + O₂ → 2 CaSO₄ + 2 CO₂. Que massa de SO₂ se forma e quanto CaCO₃ é necessário? (C = 12; O = 16; S = 32; Ca = 40)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76224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Ambiente · pureza + massa × massa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AMBIENTE · EXEMPLO 33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Chuva ácida: o enxofre do carvão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122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S = 0,020 × 1 000 t = 20 t  ·  M: S 32 · SO₂ 64 · CaCO₃ 100 · CaSO₄ 136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siga o enxofre: 1 S → 1 SO₂ → 1 CaSO₄   ·   1 SO₂ : 1 CaCO₃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SO₂ = 20 t × 64 ÷ 32 = 40 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485769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CaCO₃ = 40 t × 100 ÷ 64 = 62,5 t   ·   gesso: 40 × 136 ÷ 64 = 85 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955542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3955542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40 t de SO₂, retidas por 62,5 t de calcário (formando 85 t de gesso)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O gesso da dessulfurização pode virar placa de drywall. Sem esse tratamento, o SO₂ vira H₂SO₄ nas nuvens: a chuva ácida.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AMBIENTE · EXEMPLO 34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Floresta: quanto CO₂ vira madeira?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123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Na fotossíntese, 6 CO₂ + 6 H₂O → C₆H₁₂O₆ + 6 O₂, as plantas produzem a glicose que forma a celulose da madeira. Quanto CO₂ é retirado do ar e quanto O₂ é liberado para produzir 1,0 t de glicose? (H = 1; C = 12; O = 16)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Ambiente · massa × massa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AMBIENTE · EXEMPLO 34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Floresta: quanto CO₂ vira madeira?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124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m(glicose) = 1,0 t  ·  M: CO₂ 44 · C₆H₁₂O₆ 180 · O₂ 32 g/mol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coeficiente × massa molar   →   proporção em massa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841247" y="3052572"/>
          <a:ext cx="7138416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1786128"/>
                <a:gridCol w="1463040"/>
                <a:gridCol w="1786128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CO₂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C₆H₁₂O₆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800" b="1" i="0">
                          <a:solidFill>
                            <a:srgbClr val="FFFFFF"/>
                          </a:solidFill>
                          <a:latin typeface="Calibri"/>
                        </a:rPr>
                        <a:t>O₂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Equação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6 × 44 = 264 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180 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6 × 32 = 192 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2000" b="1" i="0">
                          <a:solidFill>
                            <a:srgbClr val="11263A"/>
                          </a:solidFill>
                          <a:latin typeface="Calibri"/>
                        </a:rPr>
                        <a:t>Problema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x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1,0 t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2000" b="0" i="0">
                          <a:solidFill>
                            <a:srgbClr val="22374B"/>
                          </a:solidFill>
                          <a:latin typeface="Cambria"/>
                        </a:rPr>
                        <a:t>y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AMBIENTE · EXEMPLO 34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Floresta: quanto CO₂ vira madeira?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41247" y="159105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x = 264 ÷ 180 = 1,47 t   ·   y = 192 ÷ 180 = 1,07 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2060829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060829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Retira ≈ 1,5 t de CO₂ e libera ≈ 1,1 t de O₂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Um carro que roda 15 000 km por ano a 180 g/km emite 2,7 t de CO₂: o carbono de quase 2 t de glicose. Plantar ajuda; emitir menos ajuda mais.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AMBIENTE · EXEMPLO 35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Neutralizando um efluente ácido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161925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161925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161925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Um efluente industrial contém 4,9 t de H₂SO₄ e precisa ser neutralizado antes do descarte: H₂SO₄ + Ca(OH)₂ → CaSO₄ + 2 H₂O. Que massa de cal hidratada com 90% de pureza é necessária? (H = 1; O = 16; S = 32; Ca = 40)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37489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Ambiente · pureza (sentido inverso)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398754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387781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397840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387781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AMBIENTE · EXEMPLO 35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Neutralizando um efluente ácido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127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m(H₂SO₄) = 4,9 t  ·  M: H₂SO₄ 98 · Ca(OH)₂ 74 g/mol  ·  pureza = 90%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102870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10287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proporção 1 : 1   →   massa pura ÷ pureza = massa do produto comercial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43890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Ca(OH)₂ puro = 4,9 × 74 ÷ 98 = 3,7 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872103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cal comercial = 3,7 ÷ 0,90 = 4,1 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341876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341876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≈ 4,1 t de cal hidratada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Quando a pureza está no reagente a comprar, ela divide: é preciso mais produto comercial do que substância pura.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COTIDIANO · EXEMPLO 36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Por que o bolo cresce?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128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618488"/>
            <a:ext cx="11055096" cy="200660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618488"/>
            <a:ext cx="109728" cy="2006600"/>
          </a:xfrm>
          <a:prstGeom prst="rect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32688" y="1618488"/>
            <a:ext cx="10415016" cy="20066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500" b="0" i="0">
                <a:solidFill>
                  <a:srgbClr val="11263A"/>
                </a:solidFill>
                <a:latin typeface="Calibri"/>
              </a:rPr>
              <a:t>O fermento químico tem bicarbonato de sódio, que no forno se decompõe: 2 NaHCO₃ → Na₂CO₃ + H₂O + CO₂. Que volume de CO₂ 8,4 g de bicarbonato liberam a 180 °C e 1,0 atm? (H = 1; C = 12; O = 16; Na = 23; R = 0,082 atm·L·mol⁻¹·K⁻¹)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3762248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Cotidiano · massa × volume (PV = nRT)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944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80160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Dados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45536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364992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3493008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78224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Fórmula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943600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63056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291072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76288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Substituição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41664" y="4374896"/>
            <a:ext cx="274320" cy="45720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000" b="1" i="0">
                <a:solidFill>
                  <a:srgbClr val="6B7F92"/>
                </a:solidFill>
                <a:latin typeface="Calibri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61119" y="4265168"/>
            <a:ext cx="2606040" cy="658368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5875">
            <a:solidFill>
              <a:srgbClr val="D9E1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9089136" y="4365752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674351" y="4265168"/>
            <a:ext cx="1828800" cy="65836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Resultado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11263A"/>
                </a:solidFill>
                <a:latin typeface="Calibri"/>
              </a:rPr>
              <a:t>Antes de ver a resolução: tente os quatro passos no caderno.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7 · COTIDIANO · EXEMPLO 36 · RESOLUÇÃO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Por que o bolo cresce?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129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 = 8,4 g  ·  M(NaHCO₃) = 84 g/mol  ·  T = 180 + 273 = 453 K  ·  P = 1,0 atm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n = m ÷ M   ·   2 NaHCO₃ : 1 CO₂   ·   V = n · R · T ÷ 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n(NaHCO₃) = 8,4 ÷ 84 = 0,10 mol   →   n(CO₂) = 0,050 mol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485769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V = 0,050 × 0,082 × 453 ÷ 1,0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955542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3955542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V ≈ 1,9 L de gás dentro da massa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O vapor de água também ajuda a inflar. O fermento comercial traz ainda um ácido (como o pirofosfato), que libera CO₂ já na mistura.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7FA7C4"/>
                </a:solidFill>
                <a:latin typeface="Calibri"/>
              </a:rPr>
              <a:t>130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210312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PARTE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2560320"/>
            <a:ext cx="11055096" cy="11887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800" b="1" i="0">
                <a:solidFill>
                  <a:srgbClr val="FFFFFF"/>
                </a:solidFill>
                <a:latin typeface="Cambria"/>
              </a:rPr>
              <a:t>Estequiometria no vestibular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3840480"/>
            <a:ext cx="11055096" cy="8229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400" b="0" i="0">
                <a:solidFill>
                  <a:srgbClr val="C6D8E6"/>
                </a:solidFill>
                <a:latin typeface="Calibri"/>
              </a:rPr>
              <a:t>25 questões reais da FUVEST e da Unicamp e um simulado com 12 questões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8 · VESTIBULAR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O que já caiu (FUVEST e Unicamp, 2021–2026)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664208"/>
            <a:ext cx="420624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Relações em massa e mol</a:t>
            </a:r>
          </a:p>
        </p:txBody>
      </p:sp>
      <p:sp>
        <p:nvSpPr>
          <p:cNvPr id="7" name="Rectangle 6"/>
          <p:cNvSpPr/>
          <p:nvPr/>
        </p:nvSpPr>
        <p:spPr>
          <a:xfrm>
            <a:off x="4956048" y="1755648"/>
            <a:ext cx="5486400" cy="29260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533888" y="1664208"/>
            <a:ext cx="73152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6928" y="2231136"/>
            <a:ext cx="420624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Gases e volume molar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56048" y="2322576"/>
            <a:ext cx="3657600" cy="29260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705088" y="2231136"/>
            <a:ext cx="73152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66928" y="2798064"/>
            <a:ext cx="420624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Teor, composição e massa molar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56048" y="2889504"/>
            <a:ext cx="3657600" cy="29260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705088" y="2798064"/>
            <a:ext cx="73152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6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6928" y="3364991"/>
            <a:ext cx="420624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Estequiometria e energia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956048" y="3456432"/>
            <a:ext cx="1828800" cy="29260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876288" y="3364991"/>
            <a:ext cx="73152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3931920"/>
            <a:ext cx="420624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Rendimento e economia atômica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956048" y="4023359"/>
            <a:ext cx="609600" cy="292608"/>
          </a:xfrm>
          <a:prstGeom prst="rect">
            <a:avLst/>
          </a:prstGeom>
          <a:solidFill>
            <a:srgbClr val="0B62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57088" y="3931920"/>
            <a:ext cx="731520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1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4681728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31520" y="4915662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53312" y="4773168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25 questões (13 FUVEST, 12 Unicamp), quase todas com contexto: CO₂, combustíveis, alimentos e saúde. Acerto oficial: de 27% a 45%.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8 · VESTIBULAR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As 25 questões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132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/>
                <a:gridCol w="7763256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Prova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Assunto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2026 · 1ª fase · Q28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Pegada de carbono das imagens geradas por IA: energia → carvão → CO₂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2026 · 1ª fase · Q63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Massa de NaClO₃ para 15 minutos de O₂ (volume molar)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2026 · 2ª fase · Q01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Cal (CaO): reação com água e CO₂ emitido na produção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2026 · 2ª fase · Q04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Calorias na corrida: O₂ consumido e energia por mol de O₂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2026 · 1ª fase · Q68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Querosene × hidrogênio líquido: energia por massa e por volume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2026 · 1ª fase · Q69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Captura de CO₂ por um sólido: razão em mol e ganho de massa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2026 · 2ª fase · Q14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Explosivo RDX: volume de gases liberados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2026 · 2ª fase · Q16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Carro flex: razão ar/combustível e teor de etanol na gasolina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2025 · 1ª fase · Q64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Foguete a metano e O₂ líquidos: proporção e razão entre as densidades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8 · VESTIBULAR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As 25 questões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133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/>
                <a:gridCol w="7763256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Prova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Assunto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2025 · 1ª fase · Q73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Foguete de garrafa PET: CO₂ de vinagre + bicarbonato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2025 · 2ª fase · Q04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Mergulho: massa de O₂ no cilindro e pressões parciais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2025 · 1ª fase · Q60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Chocolate: porcentagem em energia × porcentagem em massa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2025 · 1ª fase · Q63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Cloridrato de venlafaxina: proporção de HCl e massa molar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2024 · 1ª fase · Q30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Zn + HCl: massa de zinco a partir do volume de H₂ recolhido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2024 · 2ª fase · Q01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Ácido fosfórico em refrigerantes: teor de fósforo e limite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2024 · 1ª fase · Q20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Refrigerante: açúcar ingerido por dia × recomendação da OMS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2024 · 1ª fase · Q24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Sólido que captura CO₂: % de cobre e massa de gás retida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2023 · 1ª fase · Q25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Diesel S10 × S500: diferença de SO₂ emitido por kg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8 · VESTIBULAR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As 25 questões (cont.)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134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66928" y="1527048"/>
          <a:ext cx="11055096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/>
                <a:gridCol w="7763256"/>
              </a:tblGrid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Prova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600" b="1" i="0">
                          <a:solidFill>
                            <a:srgbClr val="FFFFFF"/>
                          </a:solidFill>
                          <a:latin typeface="Calibri"/>
                        </a:rPr>
                        <a:t>Assunto</a:t>
                      </a:r>
                    </a:p>
                  </a:txBody>
                  <a:tcPr marL="73152" marR="73152" marT="36576" marB="36576" anchor="ctr">
                    <a:solidFill>
                      <a:srgbClr val="1D3A57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2023 · 2ª fase · Q02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Gelo-seco no cilindro: massa de CO₂ e pressão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2023 · 2ª fase · Q04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Amônia e ureia a partir do gás natural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2023 · 1ª fase · Q14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Economia atômica: biodiesel × etanol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2022 · 1ª fase · Q37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Pegada de carbono: CO₂ da combustão do octano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FUVEST 2021 · 1ª fase · Q84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Mel: teor de HMF em mg/kg e a legislação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2021 · 1ª fase · Q29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Dessalinização: mg/g × mmol/g para quatro sais</a:t>
                      </a:r>
                    </a:p>
                  </a:txBody>
                  <a:tcPr marL="73152" marR="73152" marT="36576" marB="36576" anchor="ctr">
                    <a:solidFill>
                      <a:srgbClr val="F1F5F8"/>
                    </a:solidFill>
                  </a:tcPr>
                </a:tc>
              </a:tr>
              <a:tr h="457200">
                <a:tc>
                  <a:txBody>
                    <a:bodyPr wrap="square"/>
                    <a:lstStyle/>
                    <a:p>
                      <a:pPr algn="l"/>
                      <a:r>
                        <a:rPr sz="1800" b="1" i="0">
                          <a:solidFill>
                            <a:srgbClr val="11263A"/>
                          </a:solidFill>
                          <a:latin typeface="Calibri"/>
                        </a:rPr>
                        <a:t>Unicamp 2021 · 1ª fase · Q36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/>
                      <a:r>
                        <a:rPr sz="1800" b="0" i="0">
                          <a:solidFill>
                            <a:srgbClr val="22374B"/>
                          </a:solidFill>
                          <a:latin typeface="Calibri"/>
                        </a:rPr>
                        <a:t>Etanol × gasolina: CO₂ emitido na combustão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PARTE 8 · SIMULADO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Como usar o simulado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135</a:t>
            </a:r>
          </a:p>
        </p:txBody>
      </p:sp>
      <p:sp>
        <p:nvSpPr>
          <p:cNvPr id="6" name="Oval 5"/>
          <p:cNvSpPr/>
          <p:nvPr/>
        </p:nvSpPr>
        <p:spPr>
          <a:xfrm>
            <a:off x="566928" y="168249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52728" y="1664208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12 questões inéditas no estilo do ENEM, da FUVEST e da Unicamp, com 5 alternativas.</a:t>
            </a:r>
          </a:p>
        </p:txBody>
      </p:sp>
      <p:sp>
        <p:nvSpPr>
          <p:cNvPr id="8" name="Oval 7"/>
          <p:cNvSpPr/>
          <p:nvPr/>
        </p:nvSpPr>
        <p:spPr>
          <a:xfrm>
            <a:off x="566928" y="241401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52728" y="2395728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Cerca de 3 minutos por questão: 36 minutos no total.</a:t>
            </a:r>
          </a:p>
        </p:txBody>
      </p:sp>
      <p:sp>
        <p:nvSpPr>
          <p:cNvPr id="10" name="Oval 9"/>
          <p:cNvSpPr/>
          <p:nvPr/>
        </p:nvSpPr>
        <p:spPr>
          <a:xfrm>
            <a:off x="566928" y="3145536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52728" y="3127248"/>
            <a:ext cx="10369296" cy="754887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Cada questão vem seguida da resolução, no roteiro dados → fórmula → substituição → resultado.</a:t>
            </a:r>
          </a:p>
        </p:txBody>
      </p:sp>
      <p:sp>
        <p:nvSpPr>
          <p:cNvPr id="12" name="Oval 11"/>
          <p:cNvSpPr/>
          <p:nvPr/>
        </p:nvSpPr>
        <p:spPr>
          <a:xfrm>
            <a:off x="566928" y="4174743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2728" y="4156456"/>
            <a:ext cx="10369296" cy="4572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200" b="0" i="0">
                <a:solidFill>
                  <a:srgbClr val="22374B"/>
                </a:solidFill>
                <a:latin typeface="Calibri"/>
              </a:rPr>
              <a:t>A versão interativa, com cronômetro, está em aquitemquimica.com.br/estequiometria.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1 DE 12 · ESTILO ENEM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Composição centesimal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7726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Um agricultor precisa aplicar 90 kg de nitrogênio por hectare de milho. Ele usará ureia, CO(NH₂)₂, fertilizante sólido muito comum no Brasil. Massas molares (g/mol): H = 1; C = 12; N = 14; O = 16.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345436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A massa de ureia a aplicar por hectare é mais próxima 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78358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81101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42 kg.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278358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91656" y="281101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90 kg.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286505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331393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193 kg.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08776" y="3286505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91656" y="331393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257 kg.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78942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3816858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386 kg.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137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N necessário = 90 kg  ·  M(ureia) = 60 g/mol, com 2 N = 28 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massa de ureia = massa de N × 60 ÷ 28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90 × 60 ÷ 28 = 193 kg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2345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522345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≈ 193 kg de ureia por hectare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42 kg é quem multiplica pela fração de N em vez de dividir; 386 kg, quem conta só um N; 257 kg seria o nitrato de amônio (80 g/mol).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2 DE 12 · ESTILO FUVEST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Massa × mol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09804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Um antiácido contém, por comprimido, 0,39 g de hidróxido de alumínio, que reage com o ácido clorídrico do estômago: Al(OH)₃ + 3 HCl → AlCl₃ + 3 H₂O. Massas molares (g/mol): H = 1; O = 16; Al = 27.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670810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A quantidade de HCl, em mol, neutralizada por um comprimido 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10896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3136391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0,0017.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310896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91656" y="3136391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0,0050.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61188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363931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0,010.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08776" y="361188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91656" y="363931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0,012.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11480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414223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0,015.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139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m(Al(OH)₃) = 0,39 g  ·  M(Al(OH)₃) = 27 + 3 × 17 = 78 g/mol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n = m ÷ M   ·   1 Al(OH)₃ : 3 HCl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n(Al(OH)₃) = 0,39 ÷ 78 = 0,0050 mol   →   n(HCl) = 3 × 0,0050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2345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522345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0,015 mol de HCl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0,0050 mol é o próprio hidróxido: faltou a proporção 1 : 3. 0,0017 divide por 3 em vez de multiplicar.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3 DE 12 · ESTILO UNICAMP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Massa × volume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09804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Gelo-seco é CO₂ sólido. Em festas, 88 g de gelo-seco foram colocados num balde e sublimaram completamente numa sala a 25 °C e 1 atm, onde o volume molar dos gases é 24,5 L/mol. Massas molares (g/mol): C = 12; O = 16.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670810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O volume de CO₂ gasoso liberado foi de aproximadamente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10896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3136391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22,4 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310896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91656" y="3136391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24,5 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61188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363931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44,8 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08776" y="361188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91656" y="363931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49 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11480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414223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88 L.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141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 = 88 g  ·  M(CO₂) = 44 g/mol  ·  Vm = 24,5 L/mol (25 °C)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n = m ÷ M   ·   V = n × Vm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 = 88 ÷ 44 = 2,0 mol   →   V = 2,0 × 24,5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2345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522345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49 L de CO₂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022342"/>
            <a:ext cx="11055096" cy="1250442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418963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113782"/>
            <a:ext cx="10140696" cy="1067562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44,8 L seria a 0 °C (22,4 L/mol); 24,5 L é o volume de 1 mol só. A sala está a 25 °C: use 24,5 L/mol para os 2 mol. O CO₂ é mais denso que o ar e se acumula perto do chão: cuidado em locais fechados.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4 DE 12 · ESTILO ENEM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Pureza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09804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Uma mineradora vende um minério de ferro com 64% em massa de hematita (Fe₂O₃); o restante é ganga (areia e argila). No alto-forno, todo o Fe₂O₃ é reduzido: Fe₂O₃ + 3 CO → 2 Fe + 3 CO₂. Massas molares (g/mol): O = 16; Fe = 56.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670810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A massa máxima de ferro obtida a partir de 1,0 t desse minério 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10896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3136391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224 kg.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310896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91656" y="3136391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448 kg.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61188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363931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640 kg.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08776" y="361188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91656" y="363931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700 kg.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11480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414223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896 kg.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143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minério = 1 000 kg  ·  pureza = 64%  ·  M: Fe₂O₃ 160 · Fe 56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pureza primeiro   →   proporção 160 g Fe₂O₃ : 112 g Fe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Fe₂O₃ = 0,64 × 1 000 = 640 kg   →   Fe = 640 × 112 ÷ 160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2345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522345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448 kg de ferro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700 kg é o resultado sem a pureza; 640 kg confunde Fe₂O₃ com Fe.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5 DE 12 · ESTILO FUVEST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Reagente limitante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7726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Num experimento de célula a combustível, 10 g de H₂ e 64 g de O₂ reagiram até um deles acabar: 2 H₂ + O₂ → 2 H₂O. Massas molares (g/mol): H = 1; O = 16.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345436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Ao final, formaram-se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78358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81101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74 g de água, sem sobra de reagente.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278358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91656" y="281101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72 g de água, com sobra de 2 g de O₂.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286505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331393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90 g de água, com sobra de 16 g de O₂.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08776" y="3286505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91656" y="331393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36 g de água, com sobra de 32 g de O₂.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78942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3816858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72 g de água, com sobra de 2 g de H₂.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145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n(H₂) = 10 ÷ 2 = 5,0 mol  ·  n(O₂) = 64 ÷ 32 = 2,0 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n ÷ coeficiente: H₂ 5,0 ÷ 2 = 2,5 · O₂ 2,0 ÷ 1 = 2,0   →   O₂ é o limitante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2,0 mol de O₂ consomem 4,0 mol de H₂ e formam 4,0 mol de água = 72 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485769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sobra de H₂: 5,0 − 4,0 = 1,0 mol = 2 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955542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3955542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72 g de água e sobram 2 g de H₂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Conservação da massa: 10 + 64 = 74 g = 72 g de água + 2 g de H₂. A alternativa A esquece que um reagente sobra.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6 DE 12 · ESTILO UNICAMP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Rendimento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09804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Uma indústria farmacêutica fez reagir 138 kg de ácido salicílico com excesso de anidrido acético e obteve 153 kg de ácido acetilsalicílico (AAS): C₇H₆O₃ + C₄H₆O₃ → C₉H₈O₄ + C₂H₄O₂. Massas molares (g/mol): ácido salicílico 138; AAS 180.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670810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O rendimento do processo foi 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10896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3136391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85%.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310896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91656" y="3136391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90%.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61188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363931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100%.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08776" y="361188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91656" y="363931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111%.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11480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414223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130%.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147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ácido salicílico = 138 kg = 1,0 kmol  ·  AAS obtido = 153 kg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rendimento = massa obtida ÷ massa teórica × 100%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teórico: 1,0 kmol × 180 = 180 kg   →   153 ÷ 180 × 100%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2345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522345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rendimento de 85%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111% compara o produto com o reagente (153 ÷ 138) e 130% é a razão 180 ÷ 138: rendimento compara o produto obtido com o produto teórico.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7 DE 12 · ESTILO ENEM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Massa × massa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7726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Um saco de carvão vegetal de 2,0 kg é queimado num churrasco. Considere o carvão como carbono puro e a combustão completa: C + O₂ → CO₂. Massas molares (g/mol): C = 12; O = 16.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345436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A massa de CO₂ lançada na atmosfera é de aproximadamente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78358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81101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0,55 kg.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278358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91656" y="281101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2,0 kg.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286505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331393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2,7 kg.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08776" y="3286505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91656" y="331393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5,3 kg.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78942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3816858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7,3 kg.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149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m(C) = 2,0 kg  ·  M: C 12 · CO₂ 44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12 g de C → 44 g de CO₂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m(CO₂) = 2,0 × 44 ÷ 12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2345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522345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≈ 7,3 kg de CO₂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O CO₂ pesa mais que o carvão porque cada C ganha dois O do ar. 5,3 kg usa só a massa do O₂ (32); 0,55 kg inverte a proporção (12 ÷ 44).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8 DE 12 · ESTILO FUVEST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Fórmula mínima e molecular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7726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Um hidrocarboneto gasoso tem 85,7% de carbono e 14,3% de hidrogênio, em massa. Sua massa molar é 56 g/mol. Massas molares (g/mol): H = 1; C = 12.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345436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A fórmula molecular desse hidrocarboneto 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78358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81101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CH₂.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278358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91656" y="281101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C₂H₄.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286505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331393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C₃H₆.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08776" y="3286505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91656" y="331393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C₄H₈.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78942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3816858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C₄H₁₀.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151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em 100 g: 85,7 g de C e 14,3 g de H  ·  M = 56 g/mol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102870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10287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mol de cada elemento   →   divide pelo menor   →   fórmula mínima   →   M ÷ M(mínima)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438906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C: 85,7 ÷ 12 = 7,14 · H: 14,3 ÷ 1 = 14,3   →   1 : 2   →   CH₂ (14 g/mol)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872103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56 ÷ 14 = 4   →   C₄H₈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4341876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4341876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C₄H₈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CH₂ é só a fórmula mínima. C₄H₁₀ tem massa molar 58 g/mol.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9 DE 12 · ESTILO UNICAMP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Reações sucessivas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423416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O ácido nítrico é produzido a partir da amônia em três etapas: 4 NH₃ + 5 O₂ → 4 NO + 6 H₂O; 2 NO + O₂ → 2 NO₂; 3 NO₂ + H₂O → 2 HNO₃ + NO. O NO formado na última etapa volta ao processo, de modo que cada átomo de N da amônia termina num HNO₃. Massas molares (g/mol): H = 1; N = 14; O = 16.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996183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Com rendimento global de 90%, a massa de HNO₃ obtida a partir de 1,7 t de NH₃ é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434333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3461765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1,7 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3434333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91656" y="3461765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5,1 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937254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3964686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5,7 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08776" y="3937254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91656" y="3964686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6,3 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440174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4467606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7,0 t.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153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m(NH₃) = 1,7 t  ·  M: NH₃ 17 · HNO₃ 63  ·  rendimento = 90%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siga o nitrogênio: 1 NH₃ → 1 HNO₃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17 t de NH₃ → 63 t de HNO₃   →   1,7 t → 6,3 t (teórico)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3485769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real = 0,90 × 6,3 = 5,67 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66928" y="3955542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41247" y="3955542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≈ 5,7 t de HNO₃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6,3 t esquece o rendimento; 7,0 t divide pelo rendimento em vez de multiplicar.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10 DE 12 · ESTILO ENEM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Pureza a partir do produto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09804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Para controlar a qualidade de um calcário, uma fábrica de cal calcinou 250 kg de amostra e obteve 112 kg de cal virgem: CaCO₃ → CaO + CO₂. As impurezas não reagem nem formam CaO. Massas molares (g/mol): C = 12; O = 16; Ca = 40.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670810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O teor de CaCO₃ no calcário é 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10896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3136391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44,8%.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310896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91656" y="3136391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80%.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61188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363931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89%.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08776" y="361188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91656" y="363931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95%.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11480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414223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100%.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155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amostra = 250 kg  ·  CaO obtido = 112 kg  ·  M: CaCO₃ 100 · CaO 56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pureza = massa de CaCO₃ ÷ massa da amostra × 100%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CaCO₃ = 112 × 100 ÷ 56 = 200 kg   →   200 ÷ 250 × 100%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2345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522345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80% de CaCO₃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44,8% compara a cal com a amostra (112 ÷ 250): é preciso voltar até o CaCO₃ pela equação.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11 DE 12 · ESTILO FUVEST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Proporção em volume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77266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Num aquecedor, o propano queima completamente: C₃H₈ + 5 O₂ → 3 CO₂ + 4 H₂O. O ar tem 20% de O₂ em volume. Considere todos os gases nas mesmas condições de temperatura e pressão.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345436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O volume de ar necessário para queimar 10 L de propano é 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278358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281101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10 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278358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91656" y="281101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50 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286505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331393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150 L.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08776" y="3286505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91656" y="3313937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250 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789426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3816858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1 225 L.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157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V(propano) = 10 L  ·  ar = 20% de O₂ em volume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gases nas mesmas T e P: proporção em mol = proporção em volume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O₂ = 5 × 10 L = 50 L   →   ar = 50 ÷ 0,20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2345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522345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250 L de ar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347716"/>
            <a:ext cx="11055096" cy="925068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581650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439156"/>
            <a:ext cx="10140696" cy="74218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50 L é só o O₂. Não é preciso volume molar: os coeficientes já dão a proporção em volume (Gay-Lussac).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QUESTÃO 12 DE 12 · ESTILO UNICAMP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Massa × partículas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6928" y="1572768"/>
            <a:ext cx="11055096" cy="1098041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A dose de paracetamol (C₈H₉NO₂, 151 g/mol) recomendada para crianças é de cerca de 15 mg por quilograma de massa corporal. Considere uma criança de 20 kg e a constante de Avogadro 6,0 × 10²³ mol⁻¹.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6928" y="2670810"/>
            <a:ext cx="11055096" cy="44729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100" b="1" i="0">
                <a:solidFill>
                  <a:srgbClr val="11263A"/>
                </a:solidFill>
                <a:latin typeface="Calibri"/>
              </a:rPr>
              <a:t>O número de moléculas de paracetamol em uma dose é da ordem 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66928" y="310896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9808" y="3136391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(A)  2,0 × 10⁻³.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08776" y="310896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391656" y="3136391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(B)  6,0 × 10²⁰.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61188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363931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(C)  1,2 × 10²¹.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08776" y="361188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91656" y="363931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(D)  1,2 × 10²⁴.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4114800"/>
            <a:ext cx="5413248" cy="438912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9808" y="4142232"/>
            <a:ext cx="5029200" cy="38404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22374B"/>
                </a:solidFill>
                <a:latin typeface="Calibri"/>
              </a:rPr>
              <a:t>(E)  1,8 × 10²⁶.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SIMULADO · RESOLUÇÃO DA QUESTÃO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Resposta: alternativa 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159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91056"/>
            <a:ext cx="11055096" cy="563118"/>
          </a:xfrm>
          <a:prstGeom prst="roundRect">
            <a:avLst>
              <a:gd name="adj" fmla="val 8000"/>
            </a:avLst>
          </a:prstGeom>
          <a:solidFill>
            <a:srgbClr val="E6F2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1591056"/>
            <a:ext cx="1371600" cy="563118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1" i="0">
                <a:solidFill>
                  <a:srgbClr val="0F766E"/>
                </a:solidFill>
                <a:latin typeface="Calibri"/>
              </a:rPr>
              <a:t>Dados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12848" y="1709928"/>
            <a:ext cx="9226296" cy="325374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dose = 15 mg/kg × 20 kg = 300 mg = 0,300 g  ·  M = 151 g/mol  ·  Nₐ = 6,0 × 10²³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66928" y="2282190"/>
            <a:ext cx="11055096" cy="642366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 w="15875">
            <a:solidFill>
              <a:srgbClr val="F2B70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41247" y="2282190"/>
            <a:ext cx="10506456" cy="64236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sz="2600" b="1" i="0">
                <a:solidFill>
                  <a:srgbClr val="11263A"/>
                </a:solidFill>
                <a:latin typeface="Cambria"/>
              </a:rPr>
              <a:t>n = m ÷ M   ·   N = n × Nₐ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41247" y="3052572"/>
            <a:ext cx="10506456" cy="378332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0" i="0">
                <a:solidFill>
                  <a:srgbClr val="22374B"/>
                </a:solidFill>
                <a:latin typeface="Cambria"/>
              </a:rPr>
              <a:t>n = 0,300 ÷ 151 = 2,0 × 10⁻³ mol   →   N = 2,0 × 10⁻³ × 6,0 × 10²³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3522345"/>
            <a:ext cx="11055096" cy="594106"/>
          </a:xfrm>
          <a:prstGeom prst="roundRect">
            <a:avLst>
              <a:gd name="adj" fmla="val 8000"/>
            </a:avLst>
          </a:prstGeom>
          <a:solidFill>
            <a:srgbClr val="E6F3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7" y="3522345"/>
            <a:ext cx="10506456" cy="594106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300" b="1" i="0">
                <a:solidFill>
                  <a:srgbClr val="1C7C48"/>
                </a:solidFill>
                <a:latin typeface="Calibri"/>
              </a:rPr>
              <a:t>→ ≈ 1,2 × 10²¹ moléculas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5495544"/>
            <a:ext cx="11055096" cy="777240"/>
          </a:xfrm>
          <a:prstGeom prst="roundRect">
            <a:avLst>
              <a:gd name="adj" fmla="val 8000"/>
            </a:avLst>
          </a:prstGeom>
          <a:solidFill>
            <a:srgbClr val="FDF4D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31520" y="5655564"/>
            <a:ext cx="457200" cy="457200"/>
          </a:xfrm>
          <a:prstGeom prst="ellipse">
            <a:avLst/>
          </a:prstGeom>
          <a:solidFill>
            <a:srgbClr val="F2B70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11263A"/>
                </a:solidFill>
                <a:latin typeface="Calibri"/>
              </a:rPr>
              <a:t>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53312" y="5586984"/>
            <a:ext cx="10140696" cy="594359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11263A"/>
                </a:solidFill>
                <a:latin typeface="Calibri"/>
              </a:rPr>
              <a:t>2,0 × 10⁻³ é a quantidade em mol, não de moléculas; 1,2 × 10²⁴ usa 300 g em vez de 300 mg.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5096" cy="329184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0F766E"/>
                </a:solidFill>
                <a:latin typeface="Calibri"/>
              </a:rPr>
              <a:t>REVISÃO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5096" cy="73152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>
                <a:solidFill>
                  <a:srgbClr val="11263A"/>
                </a:solidFill>
                <a:latin typeface="Cambria"/>
              </a:rPr>
              <a:t>Leve isto para a prova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6355080"/>
            <a:ext cx="731520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Aqui Tem Química · Estequiometria · Ensino Médio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27487" y="6355080"/>
            <a:ext cx="1097280" cy="292608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r">
              <a:lnSpc>
                <a:spcPct val="100000"/>
              </a:lnSpc>
              <a:spcAft>
                <a:spcPts val="0"/>
              </a:spcAft>
            </a:pPr>
            <a:r>
              <a:rPr sz="1300" b="0" i="0">
                <a:solidFill>
                  <a:srgbClr val="6B7F92"/>
                </a:solidFill>
                <a:latin typeface="Calibri"/>
              </a:rPr>
              <a:t>160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572768"/>
            <a:ext cx="5413248" cy="1005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9808" y="184708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9888" y="1618488"/>
            <a:ext cx="448056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n = m ÷ M; N = n × 6,02 × 10²³; V = n × Vm (só gases).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08776" y="1572768"/>
            <a:ext cx="5413248" cy="1005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6391656" y="184708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31736" y="1618488"/>
            <a:ext cx="448056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Vm: 22,4 L/mol (0 °C, 1 atm); 24,5 L/mol (25 °C). Fora disso, PV = nRT.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66928" y="2715768"/>
            <a:ext cx="5413248" cy="1005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49808" y="2990087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89888" y="2761487"/>
            <a:ext cx="448056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Balanceie mudando só coeficientes; confira átomo por átomo.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208776" y="2715768"/>
            <a:ext cx="5413248" cy="1005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6391656" y="2990087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31736" y="2761487"/>
            <a:ext cx="448056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Coeficientes = proporção em mol (e em volume, para gases).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66928" y="3858768"/>
            <a:ext cx="5413248" cy="1005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49808" y="4133087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89888" y="3904487"/>
            <a:ext cx="448056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Limitante: menor n ÷ coeficiente. O excesso sobra.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08776" y="3858768"/>
            <a:ext cx="5413248" cy="1005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6391656" y="4133087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31736" y="3904487"/>
            <a:ext cx="448056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Pureza no começo (reagente); rendimento no fim (produto).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5001768"/>
            <a:ext cx="5413248" cy="1005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49808" y="527608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389888" y="5047488"/>
            <a:ext cx="448056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Sentido inverso: pureza e rendimento dividem.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08776" y="5001768"/>
            <a:ext cx="5413248" cy="1005840"/>
          </a:xfrm>
          <a:prstGeom prst="roundRect">
            <a:avLst>
              <a:gd name="adj" fmla="val 8000"/>
            </a:avLst>
          </a:prstGeom>
          <a:solidFill>
            <a:srgbClr val="F1F5F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6391656" y="5276088"/>
            <a:ext cx="457200" cy="457200"/>
          </a:xfrm>
          <a:prstGeom prst="ellipse">
            <a:avLst/>
          </a:prstGeom>
          <a:solidFill>
            <a:srgbClr val="0F766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031736" y="5047488"/>
            <a:ext cx="4480560" cy="914400"/>
          </a:xfrm>
          <a:prstGeom prst="rect">
            <a:avLst/>
          </a:prstGeom>
          <a:noFill/>
        </p:spPr>
        <p:txBody>
          <a:bodyPr wrap="square" lIns="36576" rIns="36576" tIns="18288" bIns="18288" anchor="ctr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000" b="0" i="0">
                <a:solidFill>
                  <a:srgbClr val="22374B"/>
                </a:solidFill>
                <a:latin typeface="Calibri"/>
              </a:rPr>
              <a:t>Várias etapas: siga um átomo; R(global) = R₁ × R₂ × …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1263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1463040"/>
            <a:ext cx="11055096" cy="36576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1800" b="1" i="0">
                <a:solidFill>
                  <a:srgbClr val="F2B705"/>
                </a:solidFill>
                <a:latin typeface="Calibri"/>
              </a:rPr>
              <a:t>PARA ESTUDAR MAIS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920240"/>
            <a:ext cx="11055096" cy="109728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4200" b="1" i="0">
                <a:solidFill>
                  <a:srgbClr val="FFFFFF"/>
                </a:solidFill>
                <a:latin typeface="Cambria"/>
              </a:rPr>
              <a:t>aquitemquimica.com.br/estequiometria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108960"/>
            <a:ext cx="11055096" cy="2377440"/>
          </a:xfrm>
          <a:prstGeom prst="rect">
            <a:avLst/>
          </a:prstGeom>
          <a:noFill/>
        </p:spPr>
        <p:txBody>
          <a:bodyPr wrap="square" lIns="36576" rIns="36576" tIns="18288" bIns="18288" anchor="t">
            <a:spAutoFit/>
          </a:bodyPr>
          <a:lstStyle/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sz="2100" b="0" i="0">
                <a:solidFill>
                  <a:srgbClr val="C6D8E6"/>
                </a:solidFill>
                <a:latin typeface="Calibri"/>
              </a:rPr>
              <a:t>12 laboratórios interativos: mapa do mol, massa molar, detetive da fórmula, balança de Lavoisier, balanceamento, calculadora estequiométrica, airbag, fábrica de moléculas, forno de cal, fábrica de aspirina e simulador de processo</a:t>
            </a: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2100" b="0" i="0">
                <a:solidFill>
                  <a:srgbClr val="C6D8E6"/>
                </a:solidFill>
                <a:latin typeface="Calibri"/>
              </a:rPr>
              <a:t>Treino sem fim com exercícios gerados na hora, simulado com cronômetro, discursivas com autocorreção e a lista de exercícios em PDF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