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1109960" y="320040"/>
            <a:ext cx="752298" cy="4343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862258" y="754380"/>
            <a:ext cx="0" cy="86868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1109960" y="1623060"/>
            <a:ext cx="752298" cy="4343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10357661" y="1623060"/>
            <a:ext cx="752299" cy="4343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10357661" y="754380"/>
            <a:ext cx="0" cy="86868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0357661" y="320040"/>
            <a:ext cx="752299" cy="4343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1036808" y="2468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789106" y="6812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89106" y="154990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036808" y="198424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284509" y="154990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284509" y="6812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0469880" y="523951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0960854" y="5522976"/>
            <a:ext cx="0" cy="566927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0469880" y="6089903"/>
            <a:ext cx="490974" cy="283465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9978905" y="6089903"/>
            <a:ext cx="490975" cy="283465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9978905" y="5522975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9978905" y="5239512"/>
            <a:ext cx="490975" cy="283463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0396728" y="5166359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887702" y="544982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87702" y="6016751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396728" y="630021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05753" y="6016751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905753" y="5449823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841248"/>
            <a:ext cx="8686800" cy="3291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7FA7C4"/>
                </a:solidFill>
                <a:latin typeface="Calibri"/>
              </a:rPr>
              <a:t>QUÍMICA ORGÂNICA   |   ENSINO MÉDIO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115568"/>
            <a:ext cx="9601200" cy="13533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400" b="1" i="0" lang="pt-BR">
                <a:solidFill>
                  <a:srgbClr val="FFFFFF"/>
                </a:solidFill>
                <a:latin typeface="Cambria"/>
              </a:rPr>
              <a:t>ISOMERIA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2468880"/>
            <a:ext cx="10058400" cy="548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0" i="0" lang="pt-BR">
                <a:solidFill>
                  <a:srgbClr val="F2B705"/>
                </a:solidFill>
                <a:latin typeface="Calibri"/>
              </a:rPr>
              <a:t>Mesma fórmula. Substâncias diferentes.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3255264"/>
            <a:ext cx="6537960" cy="694944"/>
          </a:xfrm>
          <a:prstGeom prst="roundRect">
            <a:avLst>
              <a:gd name="adj" fmla="val 55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3255264"/>
            <a:ext cx="5943600" cy="6949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2B705"/>
                </a:solidFill>
                <a:latin typeface="Arial"/>
              </a:rPr>
              <a:t>MESMA FÓRMULA MOLECULAR:   C</a:t>
            </a:r>
            <a:r>
              <a:rPr sz="2400" b="1" i="0" lang="pt-BR" baseline="-25000">
                <a:solidFill>
                  <a:srgbClr val="F2B705"/>
                </a:solidFill>
                <a:latin typeface="Arial"/>
              </a:rPr>
              <a:t>2</a:t>
            </a:r>
            <a:r>
              <a:rPr sz="2400" b="1" i="0" lang="pt-BR">
                <a:solidFill>
                  <a:srgbClr val="F2B705"/>
                </a:solidFill>
                <a:latin typeface="Arial"/>
              </a:rPr>
              <a:t>H</a:t>
            </a:r>
            <a:r>
              <a:rPr sz="2400" b="1" i="0" lang="pt-BR" baseline="-25000">
                <a:solidFill>
                  <a:srgbClr val="F2B705"/>
                </a:solidFill>
                <a:latin typeface="Arial"/>
              </a:rPr>
              <a:t>6</a:t>
            </a:r>
            <a:r>
              <a:rPr sz="2400" b="1" i="0" lang="pt-BR">
                <a:solidFill>
                  <a:srgbClr val="F2B705"/>
                </a:solidFill>
                <a:latin typeface="Arial"/>
              </a:rPr>
              <a:t>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4096512"/>
            <a:ext cx="5230368" cy="2029968"/>
          </a:xfrm>
          <a:prstGeom prst="roundRect">
            <a:avLst>
              <a:gd name="adj" fmla="val 55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94022" y="4370832"/>
            <a:ext cx="86244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CH</a:t>
            </a:r>
            <a:r>
              <a:rPr sz="3100" b="1" i="0" lang="pt-BR" baseline="-2500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65025" y="4370832"/>
            <a:ext cx="5380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11684" y="4370832"/>
            <a:ext cx="86244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CH</a:t>
            </a:r>
            <a:r>
              <a:rPr sz="3100" b="1" i="0" lang="pt-BR" baseline="-2500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82687" y="4370832"/>
            <a:ext cx="5380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29346" y="4370832"/>
            <a:ext cx="74085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OH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1247" y="5074920"/>
            <a:ext cx="468172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5EC8BC"/>
                </a:solidFill>
                <a:latin typeface="Calibri"/>
              </a:rPr>
              <a:t>Etanol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1247" y="5541264"/>
            <a:ext cx="46817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C6D8E6"/>
                </a:solidFill>
                <a:latin typeface="Calibri"/>
              </a:rPr>
              <a:t>líquido  |  ferve a 78 °C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91656" y="4096512"/>
            <a:ext cx="5230368" cy="2029968"/>
          </a:xfrm>
          <a:prstGeom prst="roundRect">
            <a:avLst>
              <a:gd name="adj" fmla="val 55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565140" y="4370832"/>
            <a:ext cx="86244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CH</a:t>
            </a:r>
            <a:r>
              <a:rPr sz="3100" b="1" i="0" lang="pt-BR" baseline="-2500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36143" y="4370832"/>
            <a:ext cx="5380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82802" y="4370832"/>
            <a:ext cx="44807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39437" y="4370832"/>
            <a:ext cx="5380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86096" y="4370832"/>
            <a:ext cx="86244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 lang="pt-BR">
                <a:solidFill>
                  <a:srgbClr val="FFFFFF"/>
                </a:solidFill>
                <a:latin typeface="Arial"/>
              </a:rPr>
              <a:t>CH</a:t>
            </a:r>
            <a:r>
              <a:rPr sz="3100" b="1" i="0" lang="pt-BR" baseline="-2500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65976" y="5074920"/>
            <a:ext cx="468172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09468"/>
                </a:solidFill>
                <a:latin typeface="Calibri"/>
              </a:rPr>
              <a:t>Éter dimetílico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65976" y="5541264"/>
            <a:ext cx="46817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C6D8E6"/>
                </a:solidFill>
                <a:latin typeface="Calibri"/>
              </a:rPr>
              <a:t>gás  |  ferve a -24 °C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ROTEIRO DA AULA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O que vamos ver hoje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463040"/>
            <a:ext cx="11057839" cy="8412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3815" y="160020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8488" y="1554480"/>
            <a:ext cx="9594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O que é isomeria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488" y="1929384"/>
            <a:ext cx="95947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Mesma fórmula molecular, estruturas diferentes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377440"/>
            <a:ext cx="11057839" cy="8412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3815" y="251460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8488" y="2468880"/>
            <a:ext cx="9594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As cinco isomerias planas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8488" y="2843784"/>
            <a:ext cx="95947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Cadeia  ·  posição  ·  função  ·  metameria  ·  tautomeria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291840"/>
            <a:ext cx="11057839" cy="8412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3815" y="3429000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8488" y="3383280"/>
            <a:ext cx="9594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Exercícios de fixação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18488" y="3758184"/>
            <a:ext cx="95947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Identificar o tipo de isomeria em cada par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206240"/>
            <a:ext cx="11057839" cy="8412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13815" y="434340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8488" y="4297679"/>
            <a:ext cx="9594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Isomeria geométrica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18488" y="4672583"/>
            <a:ext cx="95947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cis e trans: quando o espaço faz diferença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120640"/>
            <a:ext cx="11057839" cy="8412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13815" y="525780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18488" y="5212079"/>
            <a:ext cx="9594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O sistema E / Z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18488" y="5586983"/>
            <a:ext cx="95947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A regra oficial da IUPAC para os casos difíceis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1064240" y="502919"/>
            <a:ext cx="712704" cy="411481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776944" y="914400"/>
            <a:ext cx="0" cy="82296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1064240" y="1737360"/>
            <a:ext cx="712704" cy="41148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10351535" y="1737360"/>
            <a:ext cx="712705" cy="41148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10351535" y="914399"/>
            <a:ext cx="0" cy="822961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0351535" y="502919"/>
            <a:ext cx="712705" cy="41148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991088" y="42976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703792" y="84124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03792" y="166420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991088" y="20756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278383" y="166420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278383" y="8412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234440"/>
            <a:ext cx="10607040" cy="2834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4200" b="0" i="0" lang="pt-BR">
                <a:solidFill>
                  <a:srgbClr val="FFFFFF"/>
                </a:solidFill>
                <a:latin typeface="Cambria"/>
              </a:rPr>
              <a:t>Duas substâncias podem ter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4200" b="1" i="0" lang="pt-BR">
                <a:solidFill>
                  <a:srgbClr val="F2B705"/>
                </a:solidFill>
                <a:latin typeface="Cambria"/>
              </a:rPr>
              <a:t>exatamente os mesmos átomos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4200" b="0" i="0" lang="pt-BR">
                <a:solidFill>
                  <a:srgbClr val="FFFFFF"/>
                </a:solidFill>
                <a:latin typeface="Cambria"/>
              </a:rPr>
              <a:t>e ainda assim serem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200" b="0" i="0" lang="pt-BR">
                <a:solidFill>
                  <a:srgbClr val="FFFFFF"/>
                </a:solidFill>
                <a:latin typeface="Cambria"/>
              </a:rPr>
              <a:t>completamente diferentes?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617720"/>
            <a:ext cx="9052560" cy="1005840"/>
          </a:xfrm>
          <a:prstGeom prst="roundRect">
            <a:avLst>
              <a:gd name="adj" fmla="val 55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24128" y="4617720"/>
            <a:ext cx="8229600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Calibri"/>
              </a:rPr>
              <a:t>SIM. E isso tem nome: </a:t>
            </a:r>
            <a:r>
              <a:rPr sz="3400" b="1" i="0" lang="pt-BR">
                <a:solidFill>
                  <a:srgbClr val="7A2E0B"/>
                </a:solidFill>
                <a:latin typeface="Calibri"/>
              </a:rPr>
              <a:t>ISOMERIA</a:t>
            </a:r>
            <a:r>
              <a:rPr sz="34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O PONTO DE PARTIDA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Um caso para começar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40156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Etanol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álcool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7587" y="2798064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42134" y="2798064"/>
            <a:ext cx="55118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1874" y="2798064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6420" y="2798064"/>
            <a:ext cx="55118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6160" y="2798064"/>
            <a:ext cx="76047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OH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408" y="3621024"/>
            <a:ext cx="4453128" cy="18600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Líquido a 25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Ferve a </a:t>
            </a:r>
            <a:r>
              <a:rPr sz="2100" b="1" i="0" lang="pt-BR">
                <a:solidFill>
                  <a:srgbClr val="0F766E"/>
                </a:solidFill>
                <a:latin typeface="Calibri"/>
              </a:rPr>
              <a:t>78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Bebidas, combustível, antisséptico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91656" y="1517904"/>
            <a:ext cx="5230368" cy="3401568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Éter dimetílico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éter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23427" y="2798064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7973" y="2798064"/>
            <a:ext cx="55118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7713" y="2798064"/>
            <a:ext cx="45825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526" y="2798064"/>
            <a:ext cx="55118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4266" y="2798064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3136" y="3621024"/>
            <a:ext cx="4453128" cy="18600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Gás a 25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Ferve a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-24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Propelente de aerossol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129784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13816" y="5294376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08176" y="5129784"/>
            <a:ext cx="9942271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Mesma fórmula molecular  →  estruturas diferentes  → 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propriedades diferentes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CONCEITO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Isômeros: a definição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0632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901952"/>
            <a:ext cx="4407407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3000" b="1" i="0" lang="pt-BR">
                <a:solidFill>
                  <a:srgbClr val="0F766E"/>
                </a:solidFill>
                <a:latin typeface="Cambria"/>
              </a:rPr>
              <a:t>ISÔMEROS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500" b="0" i="0" lang="pt-BR">
                <a:solidFill>
                  <a:srgbClr val="22374B"/>
                </a:solidFill>
                <a:latin typeface="Calibri"/>
              </a:rPr>
              <a:t>são compostos </a:t>
            </a:r>
            <a:r>
              <a:rPr sz="2500" b="1" i="0" lang="pt-BR">
                <a:solidFill>
                  <a:srgbClr val="0F766E"/>
                </a:solidFill>
                <a:latin typeface="Calibri"/>
              </a:rPr>
              <a:t>diferentes</a:t>
            </a:r>
            <a:r>
              <a:rPr sz="2500" b="0" i="0" lang="pt-BR">
                <a:solidFill>
                  <a:srgbClr val="22374B"/>
                </a:solidFill>
                <a:latin typeface="Calibri"/>
              </a:rPr>
              <a:t> que têm a </a:t>
            </a:r>
            <a:r>
              <a:rPr sz="2500" b="1" i="0" lang="pt-BR">
                <a:solidFill>
                  <a:srgbClr val="0F766E"/>
                </a:solidFill>
                <a:latin typeface="Calibri"/>
              </a:rPr>
              <a:t>mesma fórmula molecular</a:t>
            </a:r>
            <a:r>
              <a:rPr sz="2500" b="0" i="0" lang="pt-BR">
                <a:solidFill>
                  <a:srgbClr val="22374B"/>
                </a:solidFill>
                <a:latin typeface="Calibri"/>
              </a:rPr>
              <a:t>, mas </a:t>
            </a:r>
            <a:r>
              <a:rPr sz="2500" b="1" i="0" lang="pt-BR">
                <a:solidFill>
                  <a:srgbClr val="0F766E"/>
                </a:solidFill>
                <a:latin typeface="Calibri"/>
              </a:rPr>
              <a:t>fórmulas estruturais diferentes</a:t>
            </a:r>
            <a:r>
              <a:rPr sz="2500" b="0" i="0" lang="pt-BR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4764024"/>
            <a:ext cx="5230368" cy="11887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78408" y="4764024"/>
            <a:ext cx="4407407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Mesmo número de átomos de cada elemento — arrumados de outro jeito.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91656" y="1517904"/>
            <a:ext cx="5230368" cy="4434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57416" y="1755648"/>
            <a:ext cx="4498848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A analogia das peças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15783" y="2478024"/>
            <a:ext cx="548640" cy="5486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4152" y="2478024"/>
            <a:ext cx="548640" cy="5486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32519" y="2478024"/>
            <a:ext cx="548640" cy="54864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390888" y="2478024"/>
            <a:ext cx="548640" cy="54864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049255" y="2478024"/>
            <a:ext cx="548640" cy="5486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57416" y="3182112"/>
            <a:ext cx="4498848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cinco peças  →  montagem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44968" y="4059935"/>
            <a:ext cx="548640" cy="5486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03336" y="4059935"/>
            <a:ext cx="548640" cy="5486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061704" y="4059935"/>
            <a:ext cx="548640" cy="54864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720072" y="4059935"/>
            <a:ext cx="548640" cy="548640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403336" y="4718304"/>
            <a:ext cx="548640" cy="5486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57416" y="5449824"/>
            <a:ext cx="449884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as mesmas cinco  →  montagem 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COMO TUDO SE ORGANIZA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O mapa da isomeria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95647" y="1389888"/>
            <a:ext cx="3200400" cy="640080"/>
          </a:xfrm>
          <a:prstGeom prst="roundRect">
            <a:avLst>
              <a:gd name="adj" fmla="val 55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495647" y="1389888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FFFFFF"/>
                </a:solidFill>
                <a:latin typeface="Cambria"/>
              </a:rPr>
              <a:t>ISOMERIA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095847" y="2029968"/>
            <a:ext cx="0" cy="219456"/>
          </a:xfrm>
          <a:prstGeom prst="line">
            <a:avLst/>
          </a:prstGeom>
          <a:ln w="3175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108960" y="2249424"/>
            <a:ext cx="5980176" cy="0"/>
          </a:xfrm>
          <a:prstGeom prst="line">
            <a:avLst/>
          </a:prstGeom>
          <a:ln w="3175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108960" y="2249424"/>
            <a:ext cx="0" cy="219456"/>
          </a:xfrm>
          <a:prstGeom prst="line">
            <a:avLst/>
          </a:prstGeom>
          <a:ln w="3175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089136" y="2249424"/>
            <a:ext cx="0" cy="219456"/>
          </a:xfrm>
          <a:prstGeom prst="line">
            <a:avLst/>
          </a:prstGeom>
          <a:ln w="3175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77240" y="2468880"/>
            <a:ext cx="4663440" cy="713232"/>
          </a:xfrm>
          <a:prstGeom prst="roundRect">
            <a:avLst>
              <a:gd name="adj" fmla="val 55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505456"/>
            <a:ext cx="46634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PLANA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2862072"/>
            <a:ext cx="46634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FFFFFF"/>
                </a:solidFill>
                <a:latin typeface="Calibri"/>
              </a:rPr>
              <a:t>(constitucional)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97279" y="3310128"/>
            <a:ext cx="4023360" cy="47548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17319" y="3310128"/>
            <a:ext cx="3383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Calibri"/>
              </a:rPr>
              <a:t>Cadeia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97279" y="3858768"/>
            <a:ext cx="4023360" cy="47548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19" y="3858768"/>
            <a:ext cx="3383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Calibri"/>
              </a:rPr>
              <a:t>Posição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97279" y="4407407"/>
            <a:ext cx="4023360" cy="47548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19" y="4407407"/>
            <a:ext cx="3383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Calibri"/>
              </a:rPr>
              <a:t>Função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97279" y="4956047"/>
            <a:ext cx="4023360" cy="47548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19" y="4956047"/>
            <a:ext cx="3383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Calibri"/>
              </a:rPr>
              <a:t>Metameria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97279" y="5504687"/>
            <a:ext cx="4023360" cy="47548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417319" y="5504687"/>
            <a:ext cx="3383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Calibri"/>
              </a:rPr>
              <a:t>Tautomeria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57416" y="2468880"/>
            <a:ext cx="4663440" cy="713232"/>
          </a:xfrm>
          <a:prstGeom prst="roundRect">
            <a:avLst>
              <a:gd name="adj" fmla="val 55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57416" y="2505456"/>
            <a:ext cx="46634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ESPACIAL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57416" y="2862072"/>
            <a:ext cx="46634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FFFFFF"/>
                </a:solidFill>
                <a:latin typeface="Calibri"/>
              </a:rPr>
              <a:t>(estereoisomeria)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77455" y="3310128"/>
            <a:ext cx="4023360" cy="475488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97496" y="3310128"/>
            <a:ext cx="3383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Calibri"/>
              </a:rPr>
              <a:t>Geométrica  (cis / trans)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077455" y="3858768"/>
            <a:ext cx="4023360" cy="475488"/>
          </a:xfrm>
          <a:prstGeom prst="roundRect">
            <a:avLst>
              <a:gd name="adj" fmla="val 5500"/>
            </a:avLst>
          </a:prstGeom>
          <a:solidFill>
            <a:srgbClr val="EE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97496" y="3858768"/>
            <a:ext cx="3383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Calibri"/>
              </a:rPr>
              <a:t>Óptica   (próxima aula)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077456" y="4572000"/>
            <a:ext cx="4023360" cy="129844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33488" y="4572000"/>
            <a:ext cx="3511296" cy="12984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 lang="pt-BR">
                <a:solidFill>
                  <a:srgbClr val="11263A"/>
                </a:solidFill>
                <a:latin typeface="Calibri"/>
              </a:rPr>
              <a:t>Hoje: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toda a isomeria plana</a:t>
            </a:r>
            <a:r>
              <a:rPr sz="2200" b="0" i="0" lang="pt-BR">
                <a:solidFill>
                  <a:srgbClr val="11263A"/>
                </a:solidFill>
                <a:latin typeface="Calibri"/>
              </a:rPr>
              <a:t> + a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isomeria geométrica</a:t>
            </a:r>
            <a:r>
              <a:rPr sz="2200" b="0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A CHAVE DA CLASSIFICAÇÃO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Isomeria plana: o que muda?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86868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517904"/>
            <a:ext cx="10234879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 lang="pt-BR">
                <a:solidFill>
                  <a:srgbClr val="22374B"/>
                </a:solidFill>
                <a:latin typeface="Calibri"/>
              </a:rPr>
              <a:t>Muda a </a:t>
            </a:r>
            <a:r>
              <a:rPr sz="2400" b="1" i="0" lang="pt-BR">
                <a:solidFill>
                  <a:srgbClr val="0F766E"/>
                </a:solidFill>
                <a:latin typeface="Calibri"/>
              </a:rPr>
              <a:t>ordem em que os átomos estão ligados</a:t>
            </a:r>
            <a:r>
              <a:rPr sz="2400" b="0" i="0" lang="pt-BR">
                <a:solidFill>
                  <a:srgbClr val="22374B"/>
                </a:solidFill>
                <a:latin typeface="Calibri"/>
              </a:rPr>
              <a:t> — dá para ver na fórmula estrutural plana (no papel).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615184"/>
            <a:ext cx="110578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Para classificar, faça três perguntas nesta ordem: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145536"/>
            <a:ext cx="3538728" cy="2880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034540" y="3282696"/>
            <a:ext cx="603504" cy="603504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023360"/>
            <a:ext cx="308152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Mudou a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FUNÇÃO?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336292" y="4882896"/>
            <a:ext cx="0" cy="237744"/>
          </a:xfrm>
          <a:prstGeom prst="line">
            <a:avLst/>
          </a:prstGeom>
          <a:ln w="38100">
            <a:solidFill>
              <a:srgbClr val="0F76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59536" y="5184648"/>
            <a:ext cx="2953512" cy="676656"/>
          </a:xfrm>
          <a:prstGeom prst="roundRect">
            <a:avLst>
              <a:gd name="adj" fmla="val 55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5184648"/>
            <a:ext cx="2953512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libri"/>
              </a:rPr>
              <a:t>função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FFFFFF"/>
                </a:solidFill>
                <a:latin typeface="Calibri"/>
              </a:rPr>
              <a:t>(ou tautomeria)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5112" y="3145536"/>
            <a:ext cx="3538728" cy="2880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92724" y="3282696"/>
            <a:ext cx="603504" cy="603504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4023360"/>
            <a:ext cx="308152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Mudou o TIPO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DE CADEIA?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094476" y="4882896"/>
            <a:ext cx="0" cy="237744"/>
          </a:xfrm>
          <a:prstGeom prst="line">
            <a:avLst/>
          </a:prstGeom>
          <a:ln w="38100">
            <a:solidFill>
              <a:srgbClr val="9A6B00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617720" y="5184648"/>
            <a:ext cx="2953512" cy="676656"/>
          </a:xfrm>
          <a:prstGeom prst="roundRect">
            <a:avLst>
              <a:gd name="adj" fmla="val 5500"/>
            </a:avLst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17720" y="5184648"/>
            <a:ext cx="2953512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libri"/>
              </a:rPr>
              <a:t>cadeia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3296" y="3145536"/>
            <a:ext cx="3538728" cy="2880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550908" y="3282696"/>
            <a:ext cx="603504" cy="603504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1896" y="4023360"/>
            <a:ext cx="308152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Só mudou o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LUGAR?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852660" y="4882896"/>
            <a:ext cx="0" cy="237744"/>
          </a:xfrm>
          <a:prstGeom prst="line">
            <a:avLst/>
          </a:prstGeom>
          <a:ln w="38100">
            <a:solidFill>
              <a:srgbClr val="C2410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375904" y="5184648"/>
            <a:ext cx="2953512" cy="676656"/>
          </a:xfrm>
          <a:prstGeom prst="roundRect">
            <a:avLst>
              <a:gd name="adj" fmla="val 55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75904" y="5184648"/>
            <a:ext cx="2953512" cy="6766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libri"/>
              </a:rPr>
              <a:t>posição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FFFFFF"/>
                </a:solidFill>
                <a:latin typeface="Calibri"/>
              </a:rPr>
              <a:t>(ou metameria)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561320" y="64008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234429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0561320" y="180594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888210" y="180594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888210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888210" y="64008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488168" y="5669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61277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61277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88168" y="21214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15058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5058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1292840" y="510235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783814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292840" y="5952744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10801865" y="5952744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801865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01865" y="5102352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219688" y="5029200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710662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10662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19688" y="616305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28713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728713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66928" y="1764791"/>
            <a:ext cx="1133856" cy="1133856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298448"/>
            <a:ext cx="11057839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7FA7C4"/>
                </a:solidFill>
                <a:latin typeface="Calibri"/>
              </a:rPr>
              <a:t>ISOMERIA PLANA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4248" y="18470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lang="pt-BR">
                <a:solidFill>
                  <a:srgbClr val="FFFFFF"/>
                </a:solidFill>
                <a:latin typeface="Cambria"/>
              </a:rPr>
              <a:t>Isomeria de cadeia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9692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 lang="pt-BR">
                <a:solidFill>
                  <a:srgbClr val="C6D8E6"/>
                </a:solidFill>
                <a:latin typeface="Calibri"/>
              </a:rPr>
              <a:t>Mesma função química, mas o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tipo de cadeia carbônica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 é diferente.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CADEIA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Cadeia: três pares para observar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11057839" cy="11887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755648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0F766E"/>
                </a:solidFill>
                <a:latin typeface="Calibri"/>
              </a:rPr>
              <a:t>ABERTA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78808" y="1755648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6B7F92"/>
                </a:solidFill>
                <a:latin typeface="Calibri"/>
              </a:rPr>
              <a:t>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93208" y="1755648"/>
            <a:ext cx="3840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0F766E"/>
                </a:solidFill>
                <a:latin typeface="Calibri"/>
              </a:rPr>
              <a:t>FECHADA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28600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Calibri"/>
              </a:rPr>
              <a:t>Tem ou não tem um anel (ciclo)?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189720" y="2066543"/>
            <a:ext cx="274320" cy="0"/>
          </a:xfrm>
          <a:prstGeom prst="line">
            <a:avLst/>
          </a:prstGeom>
          <a:ln w="2540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464040" y="2066543"/>
            <a:ext cx="274320" cy="0"/>
          </a:xfrm>
          <a:prstGeom prst="line">
            <a:avLst/>
          </a:prstGeom>
          <a:ln w="2540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738360" y="2066543"/>
            <a:ext cx="274320" cy="0"/>
          </a:xfrm>
          <a:prstGeom prst="line">
            <a:avLst/>
          </a:prstGeom>
          <a:ln w="2540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9121140" y="1997963"/>
            <a:ext cx="137160" cy="13716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395460" y="1997963"/>
            <a:ext cx="137160" cy="13716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669780" y="1997963"/>
            <a:ext cx="137160" cy="13716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44100" y="1997963"/>
            <a:ext cx="137160" cy="13716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10460918" y="2203703"/>
            <a:ext cx="475123" cy="0"/>
          </a:xfrm>
          <a:prstGeom prst="line">
            <a:avLst/>
          </a:prstGeom>
          <a:ln w="2794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 flipV="1">
            <a:off x="10698480" y="1792223"/>
            <a:ext cx="237561" cy="411480"/>
          </a:xfrm>
          <a:prstGeom prst="line">
            <a:avLst/>
          </a:prstGeom>
          <a:ln w="2794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10460918" y="1792223"/>
            <a:ext cx="237562" cy="411480"/>
          </a:xfrm>
          <a:prstGeom prst="line">
            <a:avLst/>
          </a:prstGeom>
          <a:ln w="2794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66928" y="2935224"/>
            <a:ext cx="11057839" cy="11887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8408" y="3081528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9A6B00"/>
                </a:solidFill>
                <a:latin typeface="Calibri"/>
              </a:rPr>
              <a:t>HOMOGÊNEA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78808" y="3081528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6B7F92"/>
                </a:solidFill>
                <a:latin typeface="Calibri"/>
              </a:rPr>
              <a:t>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93208" y="3081528"/>
            <a:ext cx="3840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9A6B00"/>
                </a:solidFill>
                <a:latin typeface="Calibri"/>
              </a:rPr>
              <a:t>HETEROGÊNEA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8408" y="361188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Calibri"/>
              </a:rPr>
              <a:t>Existe um heteroátomo (O, N, S) entre carbonos?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9189720" y="3392424"/>
            <a:ext cx="274320" cy="0"/>
          </a:xfrm>
          <a:prstGeom prst="line">
            <a:avLst/>
          </a:prstGeom>
          <a:ln w="2540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464040" y="3392424"/>
            <a:ext cx="274320" cy="0"/>
          </a:xfrm>
          <a:prstGeom prst="line">
            <a:avLst/>
          </a:prstGeom>
          <a:ln w="2540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738360" y="3392424"/>
            <a:ext cx="274320" cy="0"/>
          </a:xfrm>
          <a:prstGeom prst="line">
            <a:avLst/>
          </a:prstGeom>
          <a:ln w="2540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9121140" y="3323844"/>
            <a:ext cx="137160" cy="13716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395460" y="3323844"/>
            <a:ext cx="137160" cy="13716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669780" y="3323844"/>
            <a:ext cx="137160" cy="13716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944100" y="3323844"/>
            <a:ext cx="137160" cy="13716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10698480" y="3392424"/>
            <a:ext cx="274320" cy="0"/>
          </a:xfrm>
          <a:prstGeom prst="line">
            <a:avLst/>
          </a:prstGeom>
          <a:ln w="2540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10972800" y="3392424"/>
            <a:ext cx="274319" cy="0"/>
          </a:xfrm>
          <a:prstGeom prst="line">
            <a:avLst/>
          </a:prstGeom>
          <a:ln w="2540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11247119" y="3392424"/>
            <a:ext cx="274321" cy="0"/>
          </a:xfrm>
          <a:prstGeom prst="line">
            <a:avLst/>
          </a:prstGeom>
          <a:ln w="2540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0629900" y="3323844"/>
            <a:ext cx="137160" cy="13716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904220" y="3323844"/>
            <a:ext cx="137160" cy="13716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1151107" y="3296412"/>
            <a:ext cx="192024" cy="192024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452860" y="3323844"/>
            <a:ext cx="137160" cy="13716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66928" y="4261104"/>
            <a:ext cx="11057839" cy="11887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78408" y="4407408"/>
            <a:ext cx="3566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Calibri"/>
              </a:rPr>
              <a:t>NORMAL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78808" y="4407408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6B7F92"/>
                </a:solidFill>
                <a:latin typeface="Calibri"/>
              </a:rPr>
              <a:t>×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93208" y="4407408"/>
            <a:ext cx="3840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Calibri"/>
              </a:rPr>
              <a:t>RAMIFICADA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8408" y="493776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Calibri"/>
              </a:rPr>
              <a:t>A cadeia tem galhos saindo dela?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189720" y="4718304"/>
            <a:ext cx="274320" cy="0"/>
          </a:xfrm>
          <a:prstGeom prst="line">
            <a:avLst/>
          </a:prstGeom>
          <a:ln w="2540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9464040" y="4718304"/>
            <a:ext cx="274320" cy="0"/>
          </a:xfrm>
          <a:prstGeom prst="line">
            <a:avLst/>
          </a:prstGeom>
          <a:ln w="2540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9738360" y="4718304"/>
            <a:ext cx="274320" cy="0"/>
          </a:xfrm>
          <a:prstGeom prst="line">
            <a:avLst/>
          </a:prstGeom>
          <a:ln w="2540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912114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39546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66978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94410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2" name="Connector 51"/>
          <p:cNvCxnSpPr/>
          <p:nvPr/>
        </p:nvCxnSpPr>
        <p:spPr>
          <a:xfrm>
            <a:off x="10698480" y="4718304"/>
            <a:ext cx="274320" cy="0"/>
          </a:xfrm>
          <a:prstGeom prst="line">
            <a:avLst/>
          </a:prstGeom>
          <a:ln w="2540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0972800" y="4718304"/>
            <a:ext cx="274319" cy="0"/>
          </a:xfrm>
          <a:prstGeom prst="line">
            <a:avLst/>
          </a:prstGeom>
          <a:ln w="2540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11247119" y="4718304"/>
            <a:ext cx="274321" cy="0"/>
          </a:xfrm>
          <a:prstGeom prst="line">
            <a:avLst/>
          </a:prstGeom>
          <a:ln w="2540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1062990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90422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117854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452860" y="464972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9" name="Connector 58"/>
          <p:cNvCxnSpPr/>
          <p:nvPr/>
        </p:nvCxnSpPr>
        <p:spPr>
          <a:xfrm>
            <a:off x="10972800" y="4718304"/>
            <a:ext cx="0" cy="274320"/>
          </a:xfrm>
          <a:prstGeom prst="line">
            <a:avLst/>
          </a:prstGeom>
          <a:ln w="2540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10904220" y="4924044"/>
            <a:ext cx="137160" cy="13716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566928" y="5577840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13816" y="5678424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i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08176" y="5577840"/>
            <a:ext cx="9942271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Em todos os casos a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função continua a mesma</a:t>
            </a:r>
            <a:r>
              <a:rPr sz="24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CADEIA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4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Cadeia normal  ×  cadeia ramificada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38328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Butano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cadeia normal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815" y="3090672"/>
            <a:ext cx="81535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1730" y="3090672"/>
            <a:ext cx="51193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2227" y="3090672"/>
            <a:ext cx="81535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9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143" y="3090672"/>
            <a:ext cx="51193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6640" y="3090672"/>
            <a:ext cx="81535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9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70556" y="3090672"/>
            <a:ext cx="51193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1053" y="3090672"/>
            <a:ext cx="81535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8408" y="4242816"/>
            <a:ext cx="4407407" cy="56692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8" y="4242816"/>
            <a:ext cx="440740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0F766E"/>
                </a:solidFill>
                <a:latin typeface="Calibri"/>
              </a:rPr>
              <a:t>Ferve a -0,5 °C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91656" y="1517904"/>
            <a:ext cx="5230368" cy="338328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Metilpropano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cadeia ramificada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2243" y="2816352"/>
            <a:ext cx="81535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46159" y="2816352"/>
            <a:ext cx="51193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66656" y="2816352"/>
            <a:ext cx="68036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55583" y="2816352"/>
            <a:ext cx="51193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76080" y="2816352"/>
            <a:ext cx="81535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9006840" y="3364991"/>
            <a:ext cx="0" cy="402337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588415" y="3785615"/>
            <a:ext cx="836848" cy="4023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7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03136" y="4242816"/>
            <a:ext cx="4407407" cy="56692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03136" y="4242816"/>
            <a:ext cx="440740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C2410C"/>
                </a:solidFill>
                <a:latin typeface="Calibri"/>
              </a:rPr>
              <a:t>Ferve a -11,7 °C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102352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77824" y="5102352"/>
            <a:ext cx="10472623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A ramificação deixa a molécula mais compacta  →  menos contato entre moléculas  → 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ferve mais fácil</a:t>
            </a:r>
            <a:r>
              <a:rPr sz="22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CADEIA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3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Cadeia aberta  ×  cadeia fechada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7033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Propeno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cadeia aberta (acíclica)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990088" y="3616451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990088" y="3717035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15184" y="34747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79" y="34747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4" name="Connector 13"/>
          <p:cNvCxnSpPr/>
          <p:nvPr/>
        </p:nvCxnSpPr>
        <p:spPr>
          <a:xfrm flipH="1" flipV="1">
            <a:off x="2194560" y="32461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56712" y="2871215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6" name="Connector 15"/>
          <p:cNvCxnSpPr/>
          <p:nvPr/>
        </p:nvCxnSpPr>
        <p:spPr>
          <a:xfrm flipH="1">
            <a:off x="2194560" y="37922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56712" y="4078224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3746333" y="32461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52544" y="2871215"/>
            <a:ext cx="77924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46333" y="37922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52543" y="4078224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" y="4809744"/>
            <a:ext cx="4498848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0F766E"/>
                </a:solidFill>
                <a:latin typeface="Arial"/>
              </a:rPr>
              <a:t>CH</a:t>
            </a:r>
            <a:r>
              <a:rPr sz="2600" b="1" i="0" lang="pt-BR" baseline="-25000">
                <a:solidFill>
                  <a:srgbClr val="0F766E"/>
                </a:solidFill>
                <a:latin typeface="Arial"/>
              </a:rPr>
              <a:t>2</a:t>
            </a:r>
            <a:r>
              <a:rPr sz="2600" b="1" i="0" lang="pt-BR">
                <a:solidFill>
                  <a:srgbClr val="0F766E"/>
                </a:solidFill>
                <a:latin typeface="Arial"/>
              </a:rPr>
              <a:t> = CH — CH</a:t>
            </a:r>
            <a:r>
              <a:rPr sz="2600" b="1" i="0" lang="pt-BR" baseline="-25000">
                <a:solidFill>
                  <a:srgbClr val="0F766E"/>
                </a:solidFill>
                <a:latin typeface="Arial"/>
              </a:rPr>
              <a:t>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91656" y="1517904"/>
            <a:ext cx="5230368" cy="37033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Ciclopropano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cadeia fechada (cíclica)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373343" y="4078224"/>
            <a:ext cx="1266993" cy="0"/>
          </a:xfrm>
          <a:prstGeom prst="line">
            <a:avLst/>
          </a:prstGeom>
          <a:ln w="4318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 flipV="1">
            <a:off x="9006840" y="2980944"/>
            <a:ext cx="633496" cy="1097280"/>
          </a:xfrm>
          <a:prstGeom prst="line">
            <a:avLst/>
          </a:prstGeom>
          <a:ln w="4318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8373343" y="2980944"/>
            <a:ext cx="633497" cy="1097280"/>
          </a:xfrm>
          <a:prstGeom prst="line">
            <a:avLst/>
          </a:prstGeom>
          <a:ln w="4318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659047" y="2542031"/>
            <a:ext cx="695585" cy="3657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96366" y="4114800"/>
            <a:ext cx="695585" cy="3657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21727" y="4114800"/>
            <a:ext cx="695585" cy="3657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57416" y="4809744"/>
            <a:ext cx="4498848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Arial"/>
              </a:rPr>
              <a:t>três CH</a:t>
            </a:r>
            <a:r>
              <a:rPr sz="2400" b="1" i="0" lang="pt-BR" baseline="-25000">
                <a:solidFill>
                  <a:srgbClr val="C2410C"/>
                </a:solidFill>
                <a:latin typeface="Arial"/>
              </a:rPr>
              <a:t>2</a:t>
            </a:r>
            <a:r>
              <a:rPr sz="2400" b="1" i="0" lang="pt-BR">
                <a:solidFill>
                  <a:srgbClr val="C2410C"/>
                </a:solidFill>
                <a:latin typeface="Arial"/>
              </a:rPr>
              <a:t> fechando um anel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431536"/>
            <a:ext cx="11057839" cy="7315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77824" y="5431536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Os dois têm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C</a:t>
            </a:r>
            <a:r>
              <a:rPr sz="2200" b="1" i="0" lang="pt-BR" baseline="-25000">
                <a:solidFill>
                  <a:srgbClr val="9A6B00"/>
                </a:solidFill>
                <a:latin typeface="Calibri"/>
              </a:rPr>
              <a:t>3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H</a:t>
            </a:r>
            <a:r>
              <a:rPr sz="2200" b="1" i="0" lang="pt-BR" baseline="-25000">
                <a:solidFill>
                  <a:srgbClr val="9A6B00"/>
                </a:solidFill>
                <a:latin typeface="Calibri"/>
              </a:rPr>
              <a:t>6</a:t>
            </a:r>
            <a:r>
              <a:rPr sz="2200" b="1" i="0" lang="pt-BR">
                <a:solidFill>
                  <a:srgbClr val="11263A"/>
                </a:solidFill>
                <a:latin typeface="Calibri"/>
              </a:rPr>
              <a:t> — um é alceno, o outro é ciclano, mas ambos são hidrocarbonetos.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CADEIA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3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9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Cadeia homogênea  ×  heterogênea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2918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Propan-1-amina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cadeia homogênea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942" y="2999232"/>
            <a:ext cx="7447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6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11226" y="2999232"/>
            <a:ext cx="47269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92480" y="2999232"/>
            <a:ext cx="7447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6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5764" y="2999232"/>
            <a:ext cx="47269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7018" y="2999232"/>
            <a:ext cx="7447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6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80303" y="2999232"/>
            <a:ext cx="47269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1557" y="2999232"/>
            <a:ext cx="7447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0F766E"/>
                </a:solidFill>
                <a:latin typeface="Arial"/>
              </a:rPr>
              <a:t>NH</a:t>
            </a:r>
            <a:r>
              <a:rPr sz="2600" b="1" i="0" lang="pt-BR" baseline="-25000">
                <a:solidFill>
                  <a:srgbClr val="0F766E"/>
                </a:solidFill>
                <a:latin typeface="Arial"/>
              </a:rPr>
              <a:t>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0976" y="3849624"/>
            <a:ext cx="4462272" cy="8686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25295" y="3849624"/>
            <a:ext cx="3913631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Só carbonos na cadeia. O N está na ponta.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91656" y="1517904"/>
            <a:ext cx="5230368" cy="329184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N-metiletanamina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cadeia heterogênea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3181" y="2999232"/>
            <a:ext cx="7447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6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96466" y="2999232"/>
            <a:ext cx="47269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7720" y="2999232"/>
            <a:ext cx="62370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C2410C"/>
                </a:solidFill>
                <a:latin typeface="Arial"/>
              </a:rPr>
              <a:t>NH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09981" y="2999232"/>
            <a:ext cx="47269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91235" y="2999232"/>
            <a:ext cx="7447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6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44519" y="2999232"/>
            <a:ext cx="47269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25773" y="2999232"/>
            <a:ext cx="7447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6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75704" y="3849624"/>
            <a:ext cx="4462272" cy="8686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050024" y="3849624"/>
            <a:ext cx="3913631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 N está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entre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 dois carbonos.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010912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77824" y="5010912"/>
            <a:ext cx="10472623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9A6B00"/>
                </a:solidFill>
                <a:latin typeface="Calibri"/>
              </a:rPr>
              <a:t>Heteroátomo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= átomo diferente de C e H que aparece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no meio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da cadeia (O, N, S...).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561320" y="64008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234429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0561320" y="180594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888210" y="180594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888210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888210" y="64008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488168" y="5669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61277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61277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88168" y="21214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15058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5058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1292840" y="510235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783814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292840" y="5952744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10801865" y="5952744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801865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01865" y="5102352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219688" y="5029200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710662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10662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19688" y="616305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28713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728713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66928" y="1764791"/>
            <a:ext cx="1133856" cy="1133856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298448"/>
            <a:ext cx="11057839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7FA7C4"/>
                </a:solidFill>
                <a:latin typeface="Calibri"/>
              </a:rPr>
              <a:t>ISOMERIA PLANA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4248" y="18470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lang="pt-BR">
                <a:solidFill>
                  <a:srgbClr val="FFFFFF"/>
                </a:solidFill>
                <a:latin typeface="Cambria"/>
              </a:rPr>
              <a:t>Isomeria de posição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9692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 lang="pt-BR">
                <a:solidFill>
                  <a:srgbClr val="C6D8E6"/>
                </a:solidFill>
                <a:latin typeface="Calibri"/>
              </a:rPr>
              <a:t>Mesma função e mesmo tipo de cadeia. Muda apenas o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lugar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 de alguma coisa.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POSIÇÃO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Três coisas podem mudar de lugar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3538728" cy="3703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025396" y="1719071"/>
            <a:ext cx="621792" cy="621792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487168"/>
            <a:ext cx="3136392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a INSATURAÇÃO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300984"/>
            <a:ext cx="3026664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 dupla ou tripla ligação anda pela cadeia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148" y="4489704"/>
            <a:ext cx="108395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2</a:t>
            </a:r>
            <a:r>
              <a:rPr sz="1900" b="1" i="0" lang="pt-BR">
                <a:solidFill>
                  <a:srgbClr val="6B7F92"/>
                </a:solidFill>
                <a:latin typeface="Arial"/>
              </a:rPr>
              <a:t>=CH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8664" y="4489704"/>
            <a:ext cx="38112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98351" y="4489704"/>
            <a:ext cx="5799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6829" y="4489704"/>
            <a:ext cx="38112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76516" y="4489704"/>
            <a:ext cx="5799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5112" y="1517904"/>
            <a:ext cx="3538728" cy="3703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83580" y="1719071"/>
            <a:ext cx="621792" cy="621792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2487168"/>
            <a:ext cx="3136392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9A6B00"/>
                </a:solidFill>
                <a:latin typeface="Calibri"/>
              </a:rPr>
              <a:t>o GRUPO FUNCIONAL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1144" y="3300984"/>
            <a:ext cx="3026664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 —OH, o —NH</a:t>
            </a:r>
            <a:r>
              <a:rPr sz="2100" b="0" i="0" lang="pt-BR" baseline="-25000">
                <a:solidFill>
                  <a:srgbClr val="22374B"/>
                </a:solidFill>
                <a:latin typeface="Calibri"/>
              </a:rPr>
              <a:t>2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, o —Cl mudam de carbono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1403" y="4489704"/>
            <a:ext cx="5799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89882" y="4489704"/>
            <a:ext cx="38112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79569" y="4489704"/>
            <a:ext cx="102981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CH(OH)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7942" y="4489704"/>
            <a:ext cx="38112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7629" y="4489704"/>
            <a:ext cx="5799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83296" y="1517904"/>
            <a:ext cx="3538728" cy="3703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541764" y="1719071"/>
            <a:ext cx="621792" cy="621792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FFFFFF"/>
                </a:solidFill>
                <a:latin typeface="Cambria"/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4464" y="2487168"/>
            <a:ext cx="3136392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o RADICAL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9327" y="3300984"/>
            <a:ext cx="3026664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 ramificação muda de carbono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22326" y="4489704"/>
            <a:ext cx="5799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10805" y="4489704"/>
            <a:ext cx="38112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00492" y="4489704"/>
            <a:ext cx="110433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CH(CH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3</a:t>
            </a:r>
            <a:r>
              <a:rPr sz="1900" b="1" i="0" lang="pt-BR">
                <a:solidFill>
                  <a:srgbClr val="6B7F92"/>
                </a:solidFill>
                <a:latin typeface="Arial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13387" y="4489704"/>
            <a:ext cx="38112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03074" y="4489704"/>
            <a:ext cx="5799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6B7F92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6B7F92"/>
                </a:solidFill>
                <a:latin typeface="Arial"/>
              </a:rPr>
              <a:t>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376672"/>
            <a:ext cx="11057839" cy="71323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3816" y="5504688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08176" y="5376672"/>
            <a:ext cx="9942271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Em todos: mesma função, mesma cadeia —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só o endereço muda</a:t>
            </a:r>
            <a:r>
              <a:rPr sz="24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POSIÇÃO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4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Posição da insaturação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2461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But-1-eno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dupla entre C1 e C2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7535" y="3300984"/>
            <a:ext cx="76826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0F766E"/>
                </a:solidFill>
                <a:latin typeface="Arial"/>
              </a:rPr>
              <a:t>CH</a:t>
            </a:r>
            <a:r>
              <a:rPr sz="2700" b="1" i="0" lang="pt-BR" baseline="-25000">
                <a:solidFill>
                  <a:srgbClr val="0F766E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4363" y="3300984"/>
            <a:ext cx="3388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0F766E"/>
                </a:solidFill>
                <a:latin typeface="Arial"/>
              </a:rPr>
              <a:t>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51772" y="3300984"/>
            <a:ext cx="64259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0F766E"/>
                </a:solidFill>
                <a:latin typeface="Arial"/>
              </a:rPr>
              <a:t>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02922" y="3300984"/>
            <a:ext cx="48577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7257" y="3300984"/>
            <a:ext cx="76826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7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4085" y="3300984"/>
            <a:ext cx="48577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68420" y="3300984"/>
            <a:ext cx="76826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7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5365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26763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35087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6250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8408" y="4169663"/>
            <a:ext cx="440740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a numeração começa pela ponta mais próxima da dupla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91656" y="1517904"/>
            <a:ext cx="5230368" cy="32461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But-2-eno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dupla entre C2 e C3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15102" y="3300984"/>
            <a:ext cx="76826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7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91930" y="3300984"/>
            <a:ext cx="48577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86265" y="3300984"/>
            <a:ext cx="64259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Arial"/>
              </a:rPr>
              <a:t>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37415" y="3300984"/>
            <a:ext cx="3388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Arial"/>
              </a:rPr>
              <a:t>=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84824" y="3300984"/>
            <a:ext cx="64259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Arial"/>
              </a:rPr>
              <a:t>CH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35974" y="3300984"/>
            <a:ext cx="48577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30309" y="3300984"/>
            <a:ext cx="76826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7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52932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61256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59815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268139" y="2953512"/>
            <a:ext cx="292608" cy="2743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03136" y="4169663"/>
            <a:ext cx="4407407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a numeração começa pela ponta mais próxima da dupla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4974336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77824" y="4974336"/>
            <a:ext cx="10472623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Mesma função (alceno), mesma cadeia (normal, aberta, homogênea):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só a dupla mudou de lugar</a:t>
            </a:r>
            <a:r>
              <a:rPr sz="22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POSIÇÃO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3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8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Posição do grupo funcional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2461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Propan-1-ol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—OH no carbono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9435" y="3209544"/>
            <a:ext cx="79181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8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79807" y="3209544"/>
            <a:ext cx="4988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7223" y="3209544"/>
            <a:ext cx="79181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8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7594" y="3209544"/>
            <a:ext cx="4988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5010" y="3209544"/>
            <a:ext cx="79181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8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5382" y="3209544"/>
            <a:ext cx="4988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2798" y="3209544"/>
            <a:ext cx="68199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0F766E"/>
                </a:solidFill>
                <a:latin typeface="Arial"/>
              </a:rPr>
              <a:t>OH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8" y="4059935"/>
            <a:ext cx="440740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Calibri"/>
              </a:rPr>
              <a:t>álcool primário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91656" y="1517904"/>
            <a:ext cx="5230368" cy="32461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Propan-2-ol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—OH no carbono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68312" y="2980944"/>
            <a:ext cx="79181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8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8684" y="2980944"/>
            <a:ext cx="4988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76100" y="2980944"/>
            <a:ext cx="66147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46139" y="2980944"/>
            <a:ext cx="4988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53555" y="2980944"/>
            <a:ext cx="79181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8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9006840" y="3529584"/>
            <a:ext cx="0" cy="402336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41365" y="3950208"/>
            <a:ext cx="730948" cy="4023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Arial"/>
              </a:rPr>
              <a:t>OH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3136" y="4370831"/>
            <a:ext cx="4407407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Calibri"/>
              </a:rPr>
              <a:t>álcool secundário  ·  álcool isopropílico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974336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77824" y="4974336"/>
            <a:ext cx="10472623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É o mesmo álcool de sempre — mas o antisséptico da farmácia é o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propan-2-ol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POSIÇÃO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6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Posição do radical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31012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2-metilpentano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metila no carbono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9266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1919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73930" y="3118104"/>
            <a:ext cx="56703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49524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91535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74189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6200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8853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40864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49153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20287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91422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16086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40750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5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57447" y="3666744"/>
            <a:ext cx="0" cy="402336"/>
          </a:xfrm>
          <a:prstGeom prst="line">
            <a:avLst/>
          </a:prstGeom>
          <a:ln w="3302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86111" y="4087368"/>
            <a:ext cx="742673" cy="4023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0F766E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0F766E"/>
                </a:solidFill>
                <a:latin typeface="Arial"/>
              </a:rPr>
              <a:t>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91656" y="1517904"/>
            <a:ext cx="5230368" cy="3310128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3-metilpentano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metila no carbono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73994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6647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98658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81311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23322" y="3118104"/>
            <a:ext cx="56703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98917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40928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23581" y="3118104"/>
            <a:ext cx="43345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65592" y="3118104"/>
            <a:ext cx="67409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73881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98545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69680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40814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65478" y="2816351"/>
            <a:ext cx="2743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5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9006840" y="3666744"/>
            <a:ext cx="0" cy="402336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635503" y="4087368"/>
            <a:ext cx="742673" cy="4023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66928" y="5038344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77824" y="5038344"/>
            <a:ext cx="10472623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Mesma cadeia principal (5 carbonos) e o mesmo radical metila —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em endereços diferentes</a:t>
            </a:r>
            <a:r>
              <a:rPr sz="22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POSIÇÃO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8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10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  (XILENOS)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Posição em anéis: orto, meta e para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3538728" cy="38404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088" y="1664207"/>
            <a:ext cx="3264408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0F766E"/>
                </a:solidFill>
                <a:latin typeface="Cambria"/>
              </a:rPr>
              <a:t>ORTO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103120"/>
            <a:ext cx="313639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1, 2  —  vizinhos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336292" y="3328416"/>
            <a:ext cx="506811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843103" y="3621024"/>
            <a:ext cx="0" cy="585216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2336292" y="4206240"/>
            <a:ext cx="506811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1829480" y="4206240"/>
            <a:ext cx="506812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1829480" y="3621024"/>
            <a:ext cx="0" cy="585216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829480" y="3328416"/>
            <a:ext cx="506812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026127" y="3603467"/>
            <a:ext cx="620328" cy="620328"/>
          </a:xfrm>
          <a:prstGeom prst="ellipse">
            <a:avLst/>
          </a:prstGeom>
          <a:noFill/>
          <a:ln w="30480">
            <a:solidFill>
              <a:srgbClr val="1126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 flipV="1">
            <a:off x="2336292" y="2999232"/>
            <a:ext cx="0" cy="283464"/>
          </a:xfrm>
          <a:prstGeom prst="line">
            <a:avLst/>
          </a:prstGeom>
          <a:ln w="3302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981982" y="2569464"/>
            <a:ext cx="70861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0F766E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0F766E"/>
                </a:solidFill>
                <a:latin typeface="Arial"/>
              </a:rPr>
              <a:t>3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2882698" y="3456432"/>
            <a:ext cx="245487" cy="141732"/>
          </a:xfrm>
          <a:prstGeom prst="line">
            <a:avLst/>
          </a:prstGeom>
          <a:ln w="3302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107487" y="3071797"/>
            <a:ext cx="70861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0F766E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0F766E"/>
                </a:solidFill>
                <a:latin typeface="Arial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25112" y="1517904"/>
            <a:ext cx="3538728" cy="38404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2272" y="1664207"/>
            <a:ext cx="3264408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9A6B00"/>
                </a:solidFill>
                <a:latin typeface="Cambria"/>
              </a:rPr>
              <a:t>META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2103120"/>
            <a:ext cx="313639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1, 3  —  um carbono entre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94476" y="3328416"/>
            <a:ext cx="506811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601287" y="3621024"/>
            <a:ext cx="0" cy="585216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>
            <a:off x="6094476" y="4206240"/>
            <a:ext cx="506811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 flipV="1">
            <a:off x="5587664" y="4206240"/>
            <a:ext cx="506812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5587664" y="3621024"/>
            <a:ext cx="0" cy="585216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5587664" y="3328416"/>
            <a:ext cx="506812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784311" y="3603467"/>
            <a:ext cx="620328" cy="620328"/>
          </a:xfrm>
          <a:prstGeom prst="ellipse">
            <a:avLst/>
          </a:prstGeom>
          <a:noFill/>
          <a:ln w="30480">
            <a:solidFill>
              <a:srgbClr val="1126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 flipV="1">
            <a:off x="6094476" y="2999232"/>
            <a:ext cx="0" cy="283464"/>
          </a:xfrm>
          <a:prstGeom prst="line">
            <a:avLst/>
          </a:prstGeom>
          <a:ln w="3302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40166" y="2569464"/>
            <a:ext cx="70861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9A6B00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9A6B00"/>
                </a:solidFill>
                <a:latin typeface="Arial"/>
              </a:rPr>
              <a:t>3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640882" y="4229100"/>
            <a:ext cx="245487" cy="141732"/>
          </a:xfrm>
          <a:prstGeom prst="line">
            <a:avLst/>
          </a:prstGeom>
          <a:ln w="33020">
            <a:solidFill>
              <a:srgbClr val="9A6B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865671" y="4371418"/>
            <a:ext cx="70861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9A6B00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9A6B00"/>
                </a:solidFill>
                <a:latin typeface="Arial"/>
              </a:rPr>
              <a:t>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83296" y="1517904"/>
            <a:ext cx="3538728" cy="38404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0456" y="1664207"/>
            <a:ext cx="3264408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C2410C"/>
                </a:solidFill>
                <a:latin typeface="Cambria"/>
              </a:rPr>
              <a:t>PARA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84464" y="2103120"/>
            <a:ext cx="313639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1, 4  —  opostos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9852660" y="3328416"/>
            <a:ext cx="506811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10359471" y="3621024"/>
            <a:ext cx="0" cy="585216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H="1">
            <a:off x="9852660" y="4206240"/>
            <a:ext cx="506811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H="1" flipV="1">
            <a:off x="9345848" y="4206240"/>
            <a:ext cx="506812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9345848" y="3621024"/>
            <a:ext cx="0" cy="585216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9345848" y="3328416"/>
            <a:ext cx="506812" cy="292608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9542495" y="3603467"/>
            <a:ext cx="620328" cy="620328"/>
          </a:xfrm>
          <a:prstGeom prst="ellipse">
            <a:avLst/>
          </a:prstGeom>
          <a:noFill/>
          <a:ln w="30480">
            <a:solidFill>
              <a:srgbClr val="1126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 flipV="1">
            <a:off x="9852660" y="2999232"/>
            <a:ext cx="0" cy="283464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498350" y="2569464"/>
            <a:ext cx="70861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9852660" y="4544568"/>
            <a:ext cx="0" cy="283463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498350" y="4873751"/>
            <a:ext cx="70861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6928" y="5495544"/>
            <a:ext cx="11057839" cy="7315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77824" y="5495544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Três substâncias diferentes, todas com fórmula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C</a:t>
            </a:r>
            <a:r>
              <a:rPr sz="2200" b="1" i="0" lang="pt-BR" baseline="-25000">
                <a:solidFill>
                  <a:srgbClr val="9A6B00"/>
                </a:solidFill>
                <a:latin typeface="Calibri"/>
              </a:rPr>
              <a:t>8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H</a:t>
            </a:r>
            <a:r>
              <a:rPr sz="2200" b="1" i="0" lang="pt-BR" baseline="-25000">
                <a:solidFill>
                  <a:srgbClr val="9A6B00"/>
                </a:solidFill>
                <a:latin typeface="Calibri"/>
              </a:rPr>
              <a:t>10</a:t>
            </a:r>
            <a:r>
              <a:rPr sz="2200" b="1" i="0" lang="pt-BR">
                <a:solidFill>
                  <a:srgbClr val="11263A"/>
                </a:solidFill>
                <a:latin typeface="Calibri"/>
              </a:rPr>
              <a:t>: só muda onde as metilas estão no anel.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561320" y="64008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234429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0561320" y="180594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888210" y="180594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888210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888210" y="64008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488168" y="5669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61277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61277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88168" y="21214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15058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5058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1292840" y="510235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783814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292840" y="5952744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10801865" y="5952744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801865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01865" y="5102352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219688" y="5029200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710662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10662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19688" y="616305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28713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728713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66928" y="1764791"/>
            <a:ext cx="1133856" cy="1133856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298448"/>
            <a:ext cx="11057839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7FA7C4"/>
                </a:solidFill>
                <a:latin typeface="Calibri"/>
              </a:rPr>
              <a:t>ISOMERIA PLANA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4248" y="18470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lang="pt-BR">
                <a:solidFill>
                  <a:srgbClr val="FFFFFF"/>
                </a:solidFill>
                <a:latin typeface="Cambria"/>
              </a:rPr>
              <a:t>Metameria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9692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 lang="pt-BR">
                <a:solidFill>
                  <a:srgbClr val="C6D8E6"/>
                </a:solidFill>
                <a:latin typeface="Calibri"/>
              </a:rPr>
              <a:t>Também chamada de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isomeria de compensação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. Muda a posição do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heteroátomo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 dentro da cadeia.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METAMERIA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Metameria: como reconhecer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960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517904"/>
            <a:ext cx="10234879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 lang="pt-BR">
                <a:solidFill>
                  <a:srgbClr val="22374B"/>
                </a:solidFill>
                <a:latin typeface="Calibri"/>
              </a:rPr>
              <a:t>Os dois isômeros têm a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mesma função</a:t>
            </a:r>
            <a:r>
              <a:rPr sz="2400" b="0" i="0" lang="pt-BR">
                <a:solidFill>
                  <a:srgbClr val="22374B"/>
                </a:solidFill>
                <a:latin typeface="Calibri"/>
              </a:rPr>
              <a:t> e a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mesma cadeia heterogênea</a:t>
            </a:r>
            <a:r>
              <a:rPr sz="2400" b="0" i="0" lang="pt-BR">
                <a:solidFill>
                  <a:srgbClr val="22374B"/>
                </a:solidFill>
                <a:latin typeface="Calibri"/>
              </a:rPr>
              <a:t> — o heteroátomo é que mudou de lugar.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75234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Só acontece em funções que têm heteroátomo no meio da cadeia: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273552"/>
            <a:ext cx="2599867" cy="1417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3456432"/>
            <a:ext cx="232554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0F766E"/>
                </a:solidFill>
                <a:latin typeface="Calibri"/>
              </a:rPr>
              <a:t>Éteres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968496"/>
            <a:ext cx="24169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22374B"/>
                </a:solidFill>
                <a:latin typeface="Arial"/>
              </a:rPr>
              <a:t>R—O—R'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6251" y="3273552"/>
            <a:ext cx="2599867" cy="1417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3411" y="3456432"/>
            <a:ext cx="232554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9A6B00"/>
                </a:solidFill>
                <a:latin typeface="Calibri"/>
              </a:rPr>
              <a:t>Ésteres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7691" y="3968496"/>
            <a:ext cx="24169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22374B"/>
                </a:solidFill>
                <a:latin typeface="Arial"/>
              </a:rPr>
              <a:t>R—COO—R'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5575" y="3273552"/>
            <a:ext cx="2599867" cy="1417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3456432"/>
            <a:ext cx="232554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Calibri"/>
              </a:rPr>
              <a:t>Aminas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7015" y="3968496"/>
            <a:ext cx="24169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22374B"/>
                </a:solidFill>
                <a:latin typeface="Arial"/>
              </a:rPr>
              <a:t>R—NH—R'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24899" y="3273552"/>
            <a:ext cx="2599867" cy="1417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62059" y="3456432"/>
            <a:ext cx="232554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D3A57"/>
                </a:solidFill>
                <a:latin typeface="Calibri"/>
              </a:rPr>
              <a:t>Amidas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16339" y="3968496"/>
            <a:ext cx="2416987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22374B"/>
                </a:solidFill>
                <a:latin typeface="Arial"/>
              </a:rPr>
              <a:t>R—CO—NH—R'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919472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13816" y="5084064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08176" y="4919472"/>
            <a:ext cx="9942271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Pergunta-chave: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o heteroátomo dividiu a cadeia em pedaços de tamanhos diferentes?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METAMERIA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Metameria: dois exemplos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874519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627631"/>
            <a:ext cx="5486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0F766E"/>
                </a:solidFill>
                <a:latin typeface="Arial"/>
              </a:rPr>
              <a:t>Éteres  ·  C</a:t>
            </a:r>
            <a:r>
              <a:rPr sz="2300" b="1" i="0" lang="pt-BR" baseline="-25000">
                <a:solidFill>
                  <a:srgbClr val="0F766E"/>
                </a:solidFill>
                <a:latin typeface="Arial"/>
              </a:rPr>
              <a:t>4</a:t>
            </a:r>
            <a:r>
              <a:rPr sz="2300" b="1" i="0" lang="pt-BR">
                <a:solidFill>
                  <a:srgbClr val="0F766E"/>
                </a:solidFill>
                <a:latin typeface="Arial"/>
              </a:rPr>
              <a:t>H</a:t>
            </a:r>
            <a:r>
              <a:rPr sz="2300" b="1" i="0" lang="pt-BR" baseline="-25000">
                <a:solidFill>
                  <a:srgbClr val="0F766E"/>
                </a:solidFill>
                <a:latin typeface="Arial"/>
              </a:rPr>
              <a:t>10</a:t>
            </a:r>
            <a:r>
              <a:rPr sz="2300" b="1" i="0" lang="pt-BR">
                <a:solidFill>
                  <a:srgbClr val="0F766E"/>
                </a:solidFill>
                <a:latin typeface="Arial"/>
              </a:rPr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066543"/>
            <a:ext cx="50292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Metoxipropano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6713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42279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58128" y="2414016"/>
            <a:ext cx="3463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Arial"/>
              </a:rPr>
              <a:t>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2993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28842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64408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80257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15823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31672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0976" y="2999232"/>
            <a:ext cx="50292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cadeia repartida em  1 C  |  3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0216" y="2066543"/>
            <a:ext cx="50292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Etoxietano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55953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91519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07368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42934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783" y="2414016"/>
            <a:ext cx="3463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Arial"/>
              </a:rPr>
              <a:t>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13648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9497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65063" y="2414016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80912" y="2414016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0216" y="2999232"/>
            <a:ext cx="50292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cadeia repartida em  2 C  |  2 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3566160"/>
            <a:ext cx="11057839" cy="1874519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0976" y="3675888"/>
            <a:ext cx="5486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C2410C"/>
                </a:solidFill>
                <a:latin typeface="Arial"/>
              </a:rPr>
              <a:t>Ésteres  ·  C</a:t>
            </a:r>
            <a:r>
              <a:rPr sz="2300" b="1" i="0" lang="pt-BR" baseline="-25000">
                <a:solidFill>
                  <a:srgbClr val="C2410C"/>
                </a:solidFill>
                <a:latin typeface="Arial"/>
              </a:rPr>
              <a:t>4</a:t>
            </a:r>
            <a:r>
              <a:rPr sz="2300" b="1" i="0" lang="pt-BR">
                <a:solidFill>
                  <a:srgbClr val="C2410C"/>
                </a:solidFill>
                <a:latin typeface="Arial"/>
              </a:rPr>
              <a:t>H</a:t>
            </a:r>
            <a:r>
              <a:rPr sz="2300" b="1" i="0" lang="pt-BR" baseline="-25000">
                <a:solidFill>
                  <a:srgbClr val="C2410C"/>
                </a:solidFill>
                <a:latin typeface="Arial"/>
              </a:rPr>
              <a:t>8</a:t>
            </a:r>
            <a:r>
              <a:rPr sz="2300" b="1" i="0" lang="pt-BR">
                <a:solidFill>
                  <a:srgbClr val="C2410C"/>
                </a:solidFill>
                <a:latin typeface="Arial"/>
              </a:rPr>
              <a:t>O</a:t>
            </a:r>
            <a:r>
              <a:rPr sz="2300" b="1" i="0" lang="pt-BR" baseline="-25000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0976" y="4114800"/>
            <a:ext cx="50292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Propanoato de metila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26395" y="44622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61961" y="44622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77810" y="44622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013375" y="44622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29224" y="4462272"/>
            <a:ext cx="7583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C2410C"/>
                </a:solidFill>
                <a:latin typeface="Arial"/>
              </a:rPr>
              <a:t>COO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96141" y="44622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11990" y="44622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0976" y="5047488"/>
            <a:ext cx="50292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cadeia repartida em  2 C  |  1 C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00216" y="4114800"/>
            <a:ext cx="50292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Etanoato de etila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75635" y="44622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11201" y="44622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827050" y="4462272"/>
            <a:ext cx="7583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C2410C"/>
                </a:solidFill>
                <a:latin typeface="Arial"/>
              </a:rPr>
              <a:t>COO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93967" y="44622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09816" y="44622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45381" y="44622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661230" y="44622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0216" y="5047488"/>
            <a:ext cx="50292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cadeia repartida em  1 C  |  2 C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77824" y="5559552"/>
            <a:ext cx="10472623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Mesma função e mesma fórmula — o oxigênio apenas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reparte a cadeia de outro jeito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COMPARANDO OS DOIS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Cuidado: posição  ×  metameria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2461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719072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0F766E"/>
                </a:solidFill>
                <a:latin typeface="Cambria"/>
              </a:rPr>
              <a:t>POSIÇÃO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386584"/>
            <a:ext cx="4462272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O que anda é o </a:t>
            </a:r>
            <a:r>
              <a:rPr sz="2200" b="1" i="0" lang="pt-BR">
                <a:solidFill>
                  <a:srgbClr val="0F766E"/>
                </a:solidFill>
                <a:latin typeface="Calibri"/>
              </a:rPr>
              <a:t>grupo funcional</a:t>
            </a:r>
            <a:r>
              <a:rPr sz="2200" b="0" i="0" lang="pt-BR">
                <a:solidFill>
                  <a:srgbClr val="22374B"/>
                </a:solidFill>
                <a:latin typeface="Calibri"/>
              </a:rPr>
              <a:t> ou a </a:t>
            </a:r>
            <a:r>
              <a:rPr sz="2200" b="1" i="0" lang="pt-BR">
                <a:solidFill>
                  <a:srgbClr val="0F766E"/>
                </a:solidFill>
                <a:latin typeface="Calibri"/>
              </a:rPr>
              <a:t>insaturação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A cadeia continua repartida do mesmo jeito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Ex.: propan-1-ol  ×  propan-2-ol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91656" y="1517904"/>
            <a:ext cx="5230368" cy="32461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75704" y="1719072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900" b="1" i="0" lang="pt-BR">
                <a:solidFill>
                  <a:srgbClr val="C2410C"/>
                </a:solidFill>
                <a:latin typeface="Cambria"/>
              </a:rPr>
              <a:t>METAMERIA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75704" y="2386584"/>
            <a:ext cx="4462272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O que anda é o </a:t>
            </a:r>
            <a:r>
              <a:rPr sz="2200" b="1" i="0" lang="pt-BR">
                <a:solidFill>
                  <a:srgbClr val="C2410C"/>
                </a:solidFill>
                <a:latin typeface="Calibri"/>
              </a:rPr>
              <a:t>heteroátomo</a:t>
            </a:r>
            <a:r>
              <a:rPr sz="2200" b="0" i="0" lang="pt-BR">
                <a:solidFill>
                  <a:srgbClr val="22374B"/>
                </a:solidFill>
                <a:latin typeface="Calibri"/>
              </a:rPr>
              <a:t> (O, N, S)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A cadeia passa a ser repartida em pedaços diferentes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Ex.: metoxipropano  ×  etoxietano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974336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3816" y="5138927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8176" y="4974336"/>
            <a:ext cx="9942271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Dica: se o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heteroátomo</a:t>
            </a:r>
            <a:r>
              <a:rPr sz="2400" b="1" i="0" lang="pt-BR">
                <a:solidFill>
                  <a:srgbClr val="11263A"/>
                </a:solidFill>
                <a:latin typeface="Calibri"/>
              </a:rPr>
              <a:t> mudou de lugar, é metameria. Se foi outra coisa, é posição.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561320" y="64008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234429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0561320" y="180594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888210" y="180594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888210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888210" y="64008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488168" y="5669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61277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61277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88168" y="21214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15058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5058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1292840" y="510235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783814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292840" y="5952744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10801865" y="5952744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801865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01865" y="5102352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219688" y="5029200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710662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10662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19688" y="616305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28713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728713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66928" y="1764791"/>
            <a:ext cx="1133856" cy="1133856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 lang="pt-BR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298448"/>
            <a:ext cx="11057839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7FA7C4"/>
                </a:solidFill>
                <a:latin typeface="Calibri"/>
              </a:rPr>
              <a:t>ISOMERIA PLANA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4248" y="18470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lang="pt-BR">
                <a:solidFill>
                  <a:srgbClr val="FFFFFF"/>
                </a:solidFill>
                <a:latin typeface="Cambria"/>
              </a:rPr>
              <a:t>Tautomeria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9692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 lang="pt-BR">
                <a:solidFill>
                  <a:srgbClr val="C6D8E6"/>
                </a:solidFill>
                <a:latin typeface="Calibri"/>
              </a:rPr>
              <a:t>Um caso especial de isomeria de função: os dois isômeros convivem em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equilíbrio dinâmico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TAUTOMERIA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Tautomeria: isômeros que se transformam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9601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517904"/>
            <a:ext cx="10234879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 lang="pt-BR">
                <a:solidFill>
                  <a:srgbClr val="22374B"/>
                </a:solidFill>
                <a:latin typeface="Calibri"/>
              </a:rPr>
              <a:t>Os tautômeros têm </a:t>
            </a:r>
            <a:r>
              <a:rPr sz="2400" b="1" i="0" lang="pt-BR">
                <a:solidFill>
                  <a:srgbClr val="C2410C"/>
                </a:solidFill>
                <a:latin typeface="Calibri"/>
              </a:rPr>
              <a:t>funções diferentes</a:t>
            </a:r>
            <a:r>
              <a:rPr sz="2400" b="0" i="0" lang="pt-BR">
                <a:solidFill>
                  <a:srgbClr val="22374B"/>
                </a:solidFill>
                <a:latin typeface="Calibri"/>
              </a:rPr>
              <a:t> e se convertem um no outro </a:t>
            </a:r>
            <a:r>
              <a:rPr sz="2400" b="1" i="0" lang="pt-BR">
                <a:solidFill>
                  <a:srgbClr val="C2410C"/>
                </a:solidFill>
                <a:latin typeface="Calibri"/>
              </a:rPr>
              <a:t>espontaneamente</a:t>
            </a:r>
            <a:r>
              <a:rPr sz="2400" b="0" i="0" lang="pt-BR">
                <a:solidFill>
                  <a:srgbClr val="22374B"/>
                </a:solidFill>
                <a:latin typeface="Calibri"/>
              </a:rPr>
              <a:t>, pela migração de um hidrogênio.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52344"/>
            <a:ext cx="5230368" cy="26060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0976" y="2907791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0F766E"/>
                </a:solidFill>
                <a:latin typeface="Calibri"/>
              </a:rPr>
              <a:t>Isomeria de função comum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3483863"/>
            <a:ext cx="4462272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São duas substâncias </a:t>
            </a:r>
            <a:r>
              <a:rPr sz="2100" b="1" i="0" lang="pt-BR">
                <a:solidFill>
                  <a:srgbClr val="0F766E"/>
                </a:solidFill>
                <a:latin typeface="Calibri"/>
              </a:rPr>
              <a:t>separadas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Dá para guardar cada uma no seu frasco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Ex.: etanol  ×  éter dimetílico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91656" y="2752344"/>
            <a:ext cx="5230368" cy="260604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775704" y="2907791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Calibri"/>
              </a:rPr>
              <a:t>Tautomeria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75704" y="3483863"/>
            <a:ext cx="4462272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Convivem no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mesmo frasco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, em equilíbrio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Um vira o outro o tempo todo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Ex.: aldeído e enol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3816" y="5660136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08176" y="5559552"/>
            <a:ext cx="9942271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Os dois tipos clássicos: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aldo-enólica</a:t>
            </a:r>
            <a:r>
              <a:rPr sz="2400" b="1" i="0" lang="pt-BR">
                <a:solidFill>
                  <a:srgbClr val="11263A"/>
                </a:solidFill>
                <a:latin typeface="Calibri"/>
              </a:rPr>
              <a:t> e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ceto-enólica</a:t>
            </a:r>
            <a:r>
              <a:rPr sz="24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TAUTOMERIA  ·  C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2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4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Tautomeria aldo-enólica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2788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9848" y="1773936"/>
            <a:ext cx="42062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0F766E"/>
                </a:solidFill>
                <a:latin typeface="Calibri"/>
              </a:rPr>
              <a:t>ETANAL  (aldeído)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1773936"/>
            <a:ext cx="40233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Calibri"/>
              </a:rPr>
              <a:t>ETENOL  (enol)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0456" y="2706624"/>
            <a:ext cx="93307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4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52090" y="2706624"/>
            <a:ext cx="57734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37992" y="2706624"/>
            <a:ext cx="112083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CHO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501487" y="2889503"/>
            <a:ext cx="1188720" cy="0"/>
          </a:xfrm>
          <a:prstGeom prst="line">
            <a:avLst/>
          </a:prstGeom>
          <a:ln w="30480">
            <a:solidFill>
              <a:srgbClr val="9A6B00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5501487" y="3072384"/>
            <a:ext cx="1188720" cy="0"/>
          </a:xfrm>
          <a:prstGeom prst="line">
            <a:avLst/>
          </a:prstGeom>
          <a:ln w="30480">
            <a:solidFill>
              <a:srgbClr val="9A6B00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15687" y="3319272"/>
            <a:ext cx="25603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9A6B00"/>
                </a:solidFill>
                <a:latin typeface="Calibri"/>
              </a:rPr>
              <a:t>equilíbrio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1123" y="2706624"/>
            <a:ext cx="93307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4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2757" y="2706624"/>
            <a:ext cx="39232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3642" y="2706624"/>
            <a:ext cx="77481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97015" y="2706624"/>
            <a:ext cx="57734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82917" y="2706624"/>
            <a:ext cx="7997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11263A"/>
                </a:solidFill>
                <a:latin typeface="Arial"/>
              </a:rPr>
              <a:t>OH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9848" y="3602735"/>
            <a:ext cx="47548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Arial"/>
              </a:rPr>
              <a:t>grupo  —CHO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0" y="3602735"/>
            <a:ext cx="4023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6B7F92"/>
                </a:solidFill>
                <a:latin typeface="Arial"/>
              </a:rPr>
              <a:t>dupla  +  —OH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535424"/>
            <a:ext cx="11057839" cy="12344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24128" y="4535424"/>
            <a:ext cx="10143439" cy="1234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Na prática o </a:t>
            </a:r>
            <a:r>
              <a:rPr sz="2300" b="1" i="0" lang="pt-BR">
                <a:solidFill>
                  <a:srgbClr val="0F766E"/>
                </a:solidFill>
                <a:latin typeface="Calibri"/>
              </a:rPr>
              <a:t>aldeído domina</a:t>
            </a:r>
            <a:r>
              <a:rPr sz="2300" b="0" i="0" lang="pt-BR">
                <a:solidFill>
                  <a:srgbClr val="22374B"/>
                </a:solidFill>
                <a:latin typeface="Calibri"/>
              </a:rPr>
              <a:t>: mais de 99,9% das moléculas estão na forma etanal. O enol é instável e existe só em quantidade mínima.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TAUTOMERIA  ·  C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3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6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Tautomeria ceto-enólica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2788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9848" y="1773936"/>
            <a:ext cx="457200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0F766E"/>
                </a:solidFill>
                <a:latin typeface="Calibri"/>
              </a:rPr>
              <a:t>PROPANONA  (cetona)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3760" y="1773936"/>
            <a:ext cx="438912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Calibri"/>
              </a:rPr>
              <a:t>PROP-1-EN-2-OL  (enol)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0115" y="2660904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94662" y="2660904"/>
            <a:ext cx="55118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54402" y="2660904"/>
            <a:ext cx="76047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3438" y="2660904"/>
            <a:ext cx="55118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3177" y="2660904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501487" y="2843784"/>
            <a:ext cx="1188720" cy="0"/>
          </a:xfrm>
          <a:prstGeom prst="line">
            <a:avLst/>
          </a:prstGeom>
          <a:ln w="30480">
            <a:solidFill>
              <a:srgbClr val="9A6B00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5501487" y="3026664"/>
            <a:ext cx="1188720" cy="0"/>
          </a:xfrm>
          <a:prstGeom prst="line">
            <a:avLst/>
          </a:prstGeom>
          <a:ln w="30480">
            <a:solidFill>
              <a:srgbClr val="9A6B00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50814" y="2459736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5361" y="2459736"/>
            <a:ext cx="37704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0967" y="2459736"/>
            <a:ext cx="43481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4338" y="2459736"/>
            <a:ext cx="55118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34078" y="2459736"/>
            <a:ext cx="88598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148372" y="3026664"/>
            <a:ext cx="0" cy="402336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782898" y="3447288"/>
            <a:ext cx="730948" cy="4023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Arial"/>
              </a:rPr>
              <a:t>OH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9848" y="3621024"/>
            <a:ext cx="5120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carbonila no meio da cadeia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4535424"/>
            <a:ext cx="11057839" cy="12344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4128" y="4535424"/>
            <a:ext cx="10143439" cy="1234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A acetona que você conhece é justamente a </a:t>
            </a:r>
            <a:r>
              <a:rPr sz="2300" b="1" i="0" lang="pt-BR">
                <a:solidFill>
                  <a:srgbClr val="0F766E"/>
                </a:solidFill>
                <a:latin typeface="Calibri"/>
              </a:rPr>
              <a:t>forma cetona</a:t>
            </a:r>
            <a:r>
              <a:rPr sz="2300" b="0" i="0" lang="pt-BR">
                <a:solidFill>
                  <a:srgbClr val="22374B"/>
                </a:solidFill>
                <a:latin typeface="Calibri"/>
              </a:rPr>
              <a:t>, que predomina. A forma enol aparece em pouquíssima quantidade.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561320" y="64008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234429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0561320" y="180594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888210" y="180594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888210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888210" y="64008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488168" y="5669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61277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61277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88168" y="21214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15058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5058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1292840" y="510235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783814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292840" y="5952744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10801865" y="5952744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801865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01865" y="5102352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219688" y="5029200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710662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10662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19688" y="616305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28713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728713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66928" y="1764791"/>
            <a:ext cx="1133856" cy="1133856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 lang="pt-BR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298448"/>
            <a:ext cx="11057839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7FA7C4"/>
                </a:solidFill>
                <a:latin typeface="Calibri"/>
              </a:rPr>
              <a:t>ISOMERIA PLANA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4248" y="18470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lang="pt-BR">
                <a:solidFill>
                  <a:srgbClr val="FFFFFF"/>
                </a:solidFill>
                <a:latin typeface="Cambria"/>
              </a:rPr>
              <a:t>Isomeria de função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9692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 lang="pt-BR">
                <a:solidFill>
                  <a:srgbClr val="C6D8E6"/>
                </a:solidFill>
                <a:latin typeface="Calibri"/>
              </a:rPr>
              <a:t>Mesma fórmula molecular, mas os compostos pertencem a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funções orgânicas diferentes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FUNÇÃO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Os três pares clássicos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3538728" cy="38404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088" y="1737360"/>
            <a:ext cx="326440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Arial"/>
              </a:rPr>
              <a:t>C</a:t>
            </a:r>
            <a:r>
              <a:rPr sz="2300" b="1" i="0" lang="pt-BR" baseline="-25000">
                <a:solidFill>
                  <a:srgbClr val="6B7F92"/>
                </a:solidFill>
                <a:latin typeface="Arial"/>
              </a:rPr>
              <a:t>n</a:t>
            </a:r>
            <a:r>
              <a:rPr sz="2300" b="1" i="0" lang="pt-BR">
                <a:solidFill>
                  <a:srgbClr val="6B7F92"/>
                </a:solidFill>
                <a:latin typeface="Arial"/>
              </a:rPr>
              <a:t>H</a:t>
            </a:r>
            <a:r>
              <a:rPr sz="2300" b="1" i="0" lang="pt-BR" baseline="-25000">
                <a:solidFill>
                  <a:srgbClr val="6B7F92"/>
                </a:solidFill>
                <a:latin typeface="Arial"/>
              </a:rPr>
              <a:t>2n+2</a:t>
            </a:r>
            <a:r>
              <a:rPr sz="2300" b="1" i="0" lang="pt-BR">
                <a:solidFill>
                  <a:srgbClr val="6B7F92"/>
                </a:solidFill>
                <a:latin typeface="Arial"/>
              </a:rPr>
              <a:t>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340864"/>
            <a:ext cx="3026664" cy="11887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43230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0F766E"/>
                </a:solidFill>
                <a:latin typeface="Calibri"/>
              </a:rPr>
              <a:t>Álcool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93522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Arial"/>
              </a:rPr>
              <a:t>OH  na cadeia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621024"/>
            <a:ext cx="32644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6B7F92"/>
                </a:solidFill>
                <a:latin typeface="Calibri"/>
              </a:rPr>
              <a:t>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986784"/>
            <a:ext cx="3026664" cy="111556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07822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0F766E"/>
                </a:solidFill>
                <a:latin typeface="Calibri"/>
              </a:rPr>
              <a:t>Éter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8114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Arial"/>
              </a:rPr>
              <a:t>O  entre carbonos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5112" y="1517904"/>
            <a:ext cx="3538728" cy="38404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62272" y="1737360"/>
            <a:ext cx="326440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Arial"/>
              </a:rPr>
              <a:t>C</a:t>
            </a:r>
            <a:r>
              <a:rPr sz="2300" b="1" i="0" lang="pt-BR" baseline="-25000">
                <a:solidFill>
                  <a:srgbClr val="6B7F92"/>
                </a:solidFill>
                <a:latin typeface="Arial"/>
              </a:rPr>
              <a:t>n</a:t>
            </a:r>
            <a:r>
              <a:rPr sz="2300" b="1" i="0" lang="pt-BR">
                <a:solidFill>
                  <a:srgbClr val="6B7F92"/>
                </a:solidFill>
                <a:latin typeface="Arial"/>
              </a:rPr>
              <a:t>H</a:t>
            </a:r>
            <a:r>
              <a:rPr sz="2300" b="1" i="0" lang="pt-BR" baseline="-25000">
                <a:solidFill>
                  <a:srgbClr val="6B7F92"/>
                </a:solidFill>
                <a:latin typeface="Arial"/>
              </a:rPr>
              <a:t>2n</a:t>
            </a:r>
            <a:r>
              <a:rPr sz="2300" b="1" i="0" lang="pt-BR">
                <a:solidFill>
                  <a:srgbClr val="6B7F92"/>
                </a:solidFill>
                <a:latin typeface="Arial"/>
              </a:rPr>
              <a:t>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81144" y="2340864"/>
            <a:ext cx="3026664" cy="11887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81144" y="243230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9A6B00"/>
                </a:solidFill>
                <a:latin typeface="Calibri"/>
              </a:rPr>
              <a:t>Aldeído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1144" y="293522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Arial"/>
              </a:rPr>
              <a:t>CHO  na ponta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2272" y="3621024"/>
            <a:ext cx="32644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6B7F92"/>
                </a:solidFill>
                <a:latin typeface="Calibri"/>
              </a:rPr>
              <a:t>×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81144" y="3986784"/>
            <a:ext cx="3026664" cy="111556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81144" y="407822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9A6B00"/>
                </a:solidFill>
                <a:latin typeface="Calibri"/>
              </a:rPr>
              <a:t>Cetona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81144" y="458114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Arial"/>
              </a:rPr>
              <a:t>CO  no meio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83296" y="1517904"/>
            <a:ext cx="3538728" cy="38404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0456" y="1737360"/>
            <a:ext cx="326440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Arial"/>
              </a:rPr>
              <a:t>C</a:t>
            </a:r>
            <a:r>
              <a:rPr sz="2300" b="1" i="0" lang="pt-BR" baseline="-25000">
                <a:solidFill>
                  <a:srgbClr val="6B7F92"/>
                </a:solidFill>
                <a:latin typeface="Arial"/>
              </a:rPr>
              <a:t>n</a:t>
            </a:r>
            <a:r>
              <a:rPr sz="2300" b="1" i="0" lang="pt-BR">
                <a:solidFill>
                  <a:srgbClr val="6B7F92"/>
                </a:solidFill>
                <a:latin typeface="Arial"/>
              </a:rPr>
              <a:t>H</a:t>
            </a:r>
            <a:r>
              <a:rPr sz="2300" b="1" i="0" lang="pt-BR" baseline="-25000">
                <a:solidFill>
                  <a:srgbClr val="6B7F92"/>
                </a:solidFill>
                <a:latin typeface="Arial"/>
              </a:rPr>
              <a:t>2n</a:t>
            </a:r>
            <a:r>
              <a:rPr sz="2300" b="1" i="0" lang="pt-BR">
                <a:solidFill>
                  <a:srgbClr val="6B7F92"/>
                </a:solidFill>
                <a:latin typeface="Arial"/>
              </a:rPr>
              <a:t>O</a:t>
            </a:r>
            <a:r>
              <a:rPr sz="2300" b="1" i="0" lang="pt-BR" baseline="-25000">
                <a:solidFill>
                  <a:srgbClr val="6B7F92"/>
                </a:solidFill>
                <a:latin typeface="Arial"/>
              </a:rPr>
              <a:t>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39327" y="2340864"/>
            <a:ext cx="3026664" cy="11887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39327" y="243230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Calibri"/>
              </a:rPr>
              <a:t>Ácido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9327" y="293522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Arial"/>
              </a:rPr>
              <a:t>COOH  na ponta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0456" y="3621024"/>
            <a:ext cx="326440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6B7F92"/>
                </a:solidFill>
                <a:latin typeface="Calibri"/>
              </a:rPr>
              <a:t>×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339327" y="3986784"/>
            <a:ext cx="3026664" cy="111556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39327" y="407822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 lang="pt-BR">
                <a:solidFill>
                  <a:srgbClr val="C2410C"/>
                </a:solidFill>
                <a:latin typeface="Calibri"/>
              </a:rPr>
              <a:t>Éster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39327" y="4581144"/>
            <a:ext cx="302666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Arial"/>
              </a:rPr>
              <a:t>COO  entre carbonos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3816" y="5660136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08176" y="5559552"/>
            <a:ext cx="9942271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Repare: o par sempre tem a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mesma fórmula geral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FUNÇÃO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2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6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Álcool  ×  Éter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29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9319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Etanol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função álcool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0458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7917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21495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8954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2532" y="2907792"/>
            <a:ext cx="72123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0F766E"/>
                </a:solidFill>
                <a:latin typeface="Arial"/>
              </a:rPr>
              <a:t>OH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408" y="3694176"/>
            <a:ext cx="4407407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Líquido, ferve a </a:t>
            </a:r>
            <a:r>
              <a:rPr sz="2100" b="1" i="0" lang="pt-BR">
                <a:solidFill>
                  <a:srgbClr val="0F766E"/>
                </a:solidFill>
                <a:latin typeface="Calibri"/>
              </a:rPr>
              <a:t>78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Faz ligação de hidrogênio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Muito solúvel em água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91656" y="1517904"/>
            <a:ext cx="5230368" cy="39319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Metoximetano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função éter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06853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4312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87890" y="2907792"/>
            <a:ext cx="43789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C2410C"/>
                </a:solidFill>
                <a:latin typeface="Arial"/>
              </a:rPr>
              <a:t>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34349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67927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3136" y="3694176"/>
            <a:ext cx="4407407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Gás, ferve a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-24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Não faz ligação de hidrogênio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Pouco solúvel em água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77824" y="5559552"/>
            <a:ext cx="10472623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Mais de 100 °C de diferença no ponto de ebulição —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a estrutura muda tudo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FUNÇÃO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3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6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Aldeído  ×  Cetona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9319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Propanal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função aldeído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98791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6250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79828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7287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60865" y="2907792"/>
            <a:ext cx="100456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0F766E"/>
                </a:solidFill>
                <a:latin typeface="Arial"/>
              </a:rPr>
              <a:t>CHO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408" y="3694176"/>
            <a:ext cx="4407407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Carbonila na </a:t>
            </a:r>
            <a:r>
              <a:rPr sz="2100" b="1" i="0" lang="pt-BR">
                <a:solidFill>
                  <a:srgbClr val="0F766E"/>
                </a:solidFill>
                <a:latin typeface="Calibri"/>
              </a:rPr>
              <a:t>ponta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 da cadeia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Sofre oxidação com facilidade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Cheiro forte, usado em resinas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91656" y="1517904"/>
            <a:ext cx="5230368" cy="39319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Propanona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função cetona  ·  a acetona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17841" y="2651760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5300" y="2651760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98878" y="2651760"/>
            <a:ext cx="41592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23361" y="2651760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56939" y="2651760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961119" y="3163824"/>
            <a:ext cx="0" cy="310896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052560" y="3163824"/>
            <a:ext cx="0" cy="310896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805672" y="3465575"/>
            <a:ext cx="402336" cy="42062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 lang="pt-BR">
                <a:solidFill>
                  <a:srgbClr val="C2410C"/>
                </a:solidFill>
                <a:latin typeface="Arial"/>
              </a:rPr>
              <a:t>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3136" y="3986783"/>
            <a:ext cx="4407407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Carbonila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no meio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 da cadeia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Bem mais resistente à oxidação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Removedor de esmalte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7824" y="5559552"/>
            <a:ext cx="10472623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Os dois têm C=O — o que muda é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onde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essa carbonila está.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ISOMERIA DE FUNÇÃO  ·  C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2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4</a:t>
            </a:r>
            <a:r>
              <a:rPr sz="1800" b="1" i="0" lang="pt-BR">
                <a:solidFill>
                  <a:srgbClr val="0F766E"/>
                </a:solidFill>
                <a:latin typeface="Calibri"/>
              </a:rPr>
              <a:t>O</a:t>
            </a:r>
            <a:r>
              <a:rPr sz="1800" b="1" i="0" lang="pt-BR" baseline="-25000">
                <a:solidFill>
                  <a:srgbClr val="0F766E"/>
                </a:solidFill>
                <a:latin typeface="Calibr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Ácido carboxílico  ×  Éster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9319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Ácido etanoico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função ácido carboxílico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6654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84113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17691" y="2907792"/>
            <a:ext cx="130987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0F766E"/>
                </a:solidFill>
                <a:latin typeface="Arial"/>
              </a:rPr>
              <a:t>COOH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3694176"/>
            <a:ext cx="4407407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É o </a:t>
            </a:r>
            <a:r>
              <a:rPr sz="2100" b="1" i="0" lang="pt-BR">
                <a:solidFill>
                  <a:srgbClr val="0F766E"/>
                </a:solidFill>
                <a:latin typeface="Calibri"/>
              </a:rPr>
              <a:t>vinagre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 (ácido acético)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Azeda, corrói, tem caráter ácido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Ferve a 118 °C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91656" y="1517904"/>
            <a:ext cx="5230368" cy="39319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Metanoato de metila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função éster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24019" y="2907792"/>
            <a:ext cx="41592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48501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2079" y="2907792"/>
            <a:ext cx="102654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C2410C"/>
                </a:solidFill>
                <a:latin typeface="Arial"/>
              </a:rPr>
              <a:t>COO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17183" y="2907792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50761" y="2907792"/>
            <a:ext cx="83889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3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3136" y="3694176"/>
            <a:ext cx="4407407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Cheiro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agradável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, adocicado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Ésteres dão o aroma das frutas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Ferve a 32 °C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7824" y="5559552"/>
            <a:ext cx="10472623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Mesma fórmula, mesmos átomos — um azeda a salada, o outro cheira a fruta.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FECHO DA PRIMEIRA PARTE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Resumo: as cinco isomerias planas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13232" y="1627631"/>
            <a:ext cx="2788920" cy="566928"/>
          </a:xfrm>
          <a:prstGeom prst="roundRect">
            <a:avLst>
              <a:gd name="adj" fmla="val 55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627631"/>
            <a:ext cx="2788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FFFFFF"/>
                </a:solidFill>
                <a:latin typeface="Calibri"/>
              </a:rPr>
              <a:t>CADEIA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21608" y="1517904"/>
            <a:ext cx="3977639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muda o tipo de cadeia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36408" y="1517904"/>
            <a:ext cx="35204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Calibri"/>
              </a:rPr>
              <a:t>butano  ×  metilpropano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386584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13232" y="2496312"/>
            <a:ext cx="2788920" cy="566928"/>
          </a:xfrm>
          <a:prstGeom prst="roundRect">
            <a:avLst>
              <a:gd name="adj" fmla="val 55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3232" y="2496312"/>
            <a:ext cx="2788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FFFFFF"/>
                </a:solidFill>
                <a:latin typeface="Calibri"/>
              </a:rPr>
              <a:t>POSIÇÃO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1608" y="2386584"/>
            <a:ext cx="3977639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muda o lugar de algo na cadeia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36408" y="2386584"/>
            <a:ext cx="35204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Calibri"/>
              </a:rPr>
              <a:t>but-1-eno  ×  but-2-eno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255263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13232" y="3364991"/>
            <a:ext cx="2788920" cy="566928"/>
          </a:xfrm>
          <a:prstGeom prst="roundRect">
            <a:avLst>
              <a:gd name="adj" fmla="val 5500"/>
            </a:avLst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3232" y="3364991"/>
            <a:ext cx="2788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FFFFFF"/>
                </a:solidFill>
                <a:latin typeface="Calibri"/>
              </a:rPr>
              <a:t>FUNÇÃO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1608" y="3255263"/>
            <a:ext cx="3977639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muda a função orgânica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36408" y="3255263"/>
            <a:ext cx="35204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9A6B00"/>
                </a:solidFill>
                <a:latin typeface="Calibri"/>
              </a:rPr>
              <a:t>etanol  ×  éter dimetílico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123944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13232" y="4233672"/>
            <a:ext cx="2788920" cy="566928"/>
          </a:xfrm>
          <a:prstGeom prst="roundRect">
            <a:avLst>
              <a:gd name="adj" fmla="val 55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3232" y="4233672"/>
            <a:ext cx="2788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FFFFFF"/>
                </a:solidFill>
                <a:latin typeface="Calibri"/>
              </a:rPr>
              <a:t>METAMERIA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21608" y="4123944"/>
            <a:ext cx="3977639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muda o lugar do heteroátomo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36408" y="4123944"/>
            <a:ext cx="35204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C2410C"/>
                </a:solidFill>
                <a:latin typeface="Calibri"/>
              </a:rPr>
              <a:t>metoxipropano  ×  etoxietano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992624"/>
            <a:ext cx="11057839" cy="7863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13232" y="5102352"/>
            <a:ext cx="2788920" cy="566928"/>
          </a:xfrm>
          <a:prstGeom prst="roundRect">
            <a:avLst>
              <a:gd name="adj" fmla="val 55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3232" y="5102352"/>
            <a:ext cx="278892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FFFFFF"/>
                </a:solidFill>
                <a:latin typeface="Calibri"/>
              </a:rPr>
              <a:t>TAUTOMERIA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21608" y="4992624"/>
            <a:ext cx="3977639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 função muda e há equilíbrio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36408" y="4992624"/>
            <a:ext cx="3520440" cy="786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C2410C"/>
                </a:solidFill>
                <a:latin typeface="Calibri"/>
              </a:rPr>
              <a:t>propanona  e  enol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5916168"/>
            <a:ext cx="110578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9A6B00"/>
                </a:solidFill>
                <a:latin typeface="Calibri"/>
              </a:rPr>
              <a:t>Agora é a sua vez.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561320" y="64008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234429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0561320" y="180594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888210" y="180594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888210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888210" y="64008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488168" y="5669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61277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61277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88168" y="21214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15058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5058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1292840" y="510235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783814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292840" y="5952744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10801865" y="5952744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801865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01865" y="5102352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219688" y="5029200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710662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10662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19688" y="616305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28713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728713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66928" y="1764791"/>
            <a:ext cx="1133856" cy="1133856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 lang="pt-BR">
                <a:solidFill>
                  <a:srgbClr val="FFFFFF"/>
                </a:solidFill>
                <a:latin typeface="Cambria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298448"/>
            <a:ext cx="11057839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7FA7C4"/>
                </a:solidFill>
                <a:latin typeface="Calibri"/>
              </a:rPr>
              <a:t>MÃO NA MASSA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4248" y="18470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lang="pt-BR">
                <a:solidFill>
                  <a:srgbClr val="FFFFFF"/>
                </a:solidFill>
                <a:latin typeface="Cambria"/>
              </a:rPr>
              <a:t>Exercícios de fixação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9692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 lang="pt-BR">
                <a:solidFill>
                  <a:srgbClr val="C6D8E6"/>
                </a:solidFill>
                <a:latin typeface="Calibri"/>
              </a:rPr>
              <a:t>Para cada par abaixo, diga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qual é o tipo de isomeria plana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EXERCÍCIO 1 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Que tipo de isomeria plana?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8470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691640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19" y="1682495"/>
            <a:ext cx="9503359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Butano  e  metilpropano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7048" y="2523744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8553" y="2487168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77663" y="2487168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06593" y="2487168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5702" y="2487168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633" y="2487168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3742" y="2487168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2672" y="2487168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36208" y="2523744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68123" y="2487168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27233" y="2487168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56163" y="2487168"/>
            <a:ext cx="125776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CH(CH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  <a:r>
              <a:rPr sz="2200" b="1" i="0" lang="pt-BR">
                <a:solidFill>
                  <a:srgbClr val="11263A"/>
                </a:solidFill>
                <a:latin typeface="Arial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22492" y="2487168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51422" y="2487168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566160"/>
            <a:ext cx="11057839" cy="18470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6383" y="3739896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19" y="3730752"/>
            <a:ext cx="9503359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Propan-1-ol  e  propan-2-ol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27048" y="4572000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61698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0807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49737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08847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37777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96886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5816" y="4535424"/>
            <a:ext cx="56426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OH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36208" y="4572000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II.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11267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70377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99307" y="4535424"/>
            <a:ext cx="117148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CH(OH)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79348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08278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6928" y="5559552"/>
            <a:ext cx="11057839" cy="62179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13816" y="5641848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08176" y="5559552"/>
            <a:ext cx="9942271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Dica: comece perguntando se a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função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mudou.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EXERCÍCIO 3 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Que tipo de isomeria plana?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8470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691640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19" y="1682495"/>
            <a:ext cx="9503359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Etoxietano  e  butan-1-ol   (C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4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H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10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O)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7048" y="2523744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8243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0265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3033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5055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7823" y="2487168"/>
            <a:ext cx="33612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2512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5280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7302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0070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36208" y="2523744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958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04980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07748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9771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22539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34561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37329" y="2487168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49351" y="2487168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52119" y="2487168"/>
            <a:ext cx="52501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OH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3566160"/>
            <a:ext cx="11057839" cy="18470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86383" y="3739896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45919" y="3730752"/>
            <a:ext cx="9503359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Metoxipropano  e  etoxietano   (C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4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H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10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O)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27048" y="4572000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78243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90265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93033" y="4535424"/>
            <a:ext cx="33612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37722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40490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52512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55280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67302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70070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36208" y="4572000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II.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7403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99425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02193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14215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16983" y="4535424"/>
            <a:ext cx="33612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61672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64440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276462" y="4535424"/>
            <a:ext cx="394208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79230" y="4535424"/>
            <a:ext cx="60346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66928" y="5559552"/>
            <a:ext cx="11057839" cy="62179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3816" y="5641848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08176" y="5559552"/>
            <a:ext cx="9942271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Cuidado: só um destes dois pares é metameria.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EXERCÍCIO 5 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Que tipo de isomeria plana?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8470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691640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19" y="1682495"/>
            <a:ext cx="9503359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Propanal  e  propanona   (C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3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H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6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O)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7048" y="2523744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99513" y="2487168"/>
            <a:ext cx="69763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4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05710" y="2487168"/>
            <a:ext cx="44653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60802" y="2487168"/>
            <a:ext cx="69763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4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66999" y="2487168"/>
            <a:ext cx="44653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2091" y="2487168"/>
            <a:ext cx="83017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CHO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36208" y="2523744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22007" y="2487168"/>
            <a:ext cx="69763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4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8204" y="2487168"/>
            <a:ext cx="44653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83296" y="2487168"/>
            <a:ext cx="603504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CO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2487168"/>
            <a:ext cx="44653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0452" y="2487168"/>
            <a:ext cx="69763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4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3566160"/>
            <a:ext cx="11057839" cy="18470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86383" y="3739896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5919" y="3730752"/>
            <a:ext cx="9503359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Propanal  e  prop-1-en-1-ol   (C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3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H</a:t>
            </a:r>
            <a:r>
              <a:rPr sz="2300" b="1" i="0" lang="pt-BR" baseline="-25000">
                <a:solidFill>
                  <a:srgbClr val="11263A"/>
                </a:solidFill>
                <a:latin typeface="Calibri"/>
              </a:rPr>
              <a:t>6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O)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27048" y="4572000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01828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60938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89868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48977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77907" y="4535424"/>
            <a:ext cx="77203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36208" y="4572000"/>
            <a:ext cx="54864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II.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33121" y="4535424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2230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21160" y="4535424"/>
            <a:ext cx="54814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77865" y="4535424"/>
            <a:ext cx="30065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=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87078" y="4535424"/>
            <a:ext cx="54814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43783" y="4535424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72713" y="4535424"/>
            <a:ext cx="564261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OH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559552"/>
            <a:ext cx="11057839" cy="62179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3816" y="5641848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08176" y="5559552"/>
            <a:ext cx="9942271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As questões 5 e 6 têm a mesma fórmula — mas a resposta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não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é a mesma.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15803D"/>
                </a:solidFill>
                <a:latin typeface="Calibri"/>
              </a:rPr>
              <a:t>CORREÇÃO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Gabarito  ·  questões 1 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3258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897379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4207" y="1645919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Isomeria de CADEIA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4207" y="2121408"/>
            <a:ext cx="950335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Mesma função (hidrocarboneto). Uma cadeia é normal, a outra é ramificada.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80944"/>
            <a:ext cx="11057839" cy="13258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6383" y="3360420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4207" y="3108960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Isomeria de POSIÇÃO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4207" y="3584448"/>
            <a:ext cx="950335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Os dois são álcoois de cadeia normal: só o —OH mudou de carbono.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443984"/>
            <a:ext cx="11057839" cy="13258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6383" y="4823460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4207" y="4572000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Isomeria de FUNÇÃO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4207" y="5047488"/>
            <a:ext cx="950335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Um é éter, o outro é álcool. A função orgânica mudou.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15803D"/>
                </a:solidFill>
                <a:latin typeface="Calibri"/>
              </a:rPr>
              <a:t>CORREÇÃO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Gabarito  ·  questões 4 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3258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897379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4207" y="1645919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METAMERIA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4207" y="2121408"/>
            <a:ext cx="950335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Os dois são éteres de cadeia heterogênea: o oxigênio reparte a cadeia de outro jeito (1C | 3C  e  2C | 2C).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80944"/>
            <a:ext cx="11057839" cy="13258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6383" y="3360420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4207" y="3108960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Isomeria de FUNÇÃO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4207" y="3584448"/>
            <a:ext cx="950335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Aldeído (carbonila na ponta)  ×  cetona (carbonila no meio).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443984"/>
            <a:ext cx="11057839" cy="13258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6383" y="4823460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4207" y="4572000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TAUTOMERIA  (aldo-enólica)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4207" y="5047488"/>
            <a:ext cx="9503359" cy="649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Aldeído e enol que se convertem espontaneamente, em equilíbrio.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PARA PENSAR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Desafio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39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84124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517904"/>
            <a:ext cx="10234879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0" i="0" lang="pt-BR">
                <a:solidFill>
                  <a:srgbClr val="11263A"/>
                </a:solidFill>
                <a:latin typeface="Calibri"/>
              </a:rPr>
              <a:t>O pentano tem fórmula </a:t>
            </a:r>
            <a:r>
              <a:rPr sz="2500" b="1" i="0" lang="pt-BR">
                <a:solidFill>
                  <a:srgbClr val="9A6B00"/>
                </a:solidFill>
                <a:latin typeface="Calibri"/>
              </a:rPr>
              <a:t>C</a:t>
            </a:r>
            <a:r>
              <a:rPr sz="2500" b="1" i="0" lang="pt-BR" baseline="-25000">
                <a:solidFill>
                  <a:srgbClr val="9A6B00"/>
                </a:solidFill>
                <a:latin typeface="Calibri"/>
              </a:rPr>
              <a:t>5</a:t>
            </a:r>
            <a:r>
              <a:rPr sz="2500" b="1" i="0" lang="pt-BR">
                <a:solidFill>
                  <a:srgbClr val="9A6B00"/>
                </a:solidFill>
                <a:latin typeface="Calibri"/>
              </a:rPr>
              <a:t>H</a:t>
            </a:r>
            <a:r>
              <a:rPr sz="2500" b="1" i="0" lang="pt-BR" baseline="-25000">
                <a:solidFill>
                  <a:srgbClr val="9A6B00"/>
                </a:solidFill>
                <a:latin typeface="Calibri"/>
              </a:rPr>
              <a:t>12</a:t>
            </a:r>
            <a:r>
              <a:rPr sz="2500" b="0" i="0" lang="pt-BR">
                <a:solidFill>
                  <a:srgbClr val="11263A"/>
                </a:solidFill>
                <a:latin typeface="Calibri"/>
              </a:rPr>
              <a:t>. Quantos isômeros de cadeia existem com essa fórmula?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505456"/>
            <a:ext cx="11057839" cy="111556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0976" y="2633472"/>
            <a:ext cx="42062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0F766E"/>
                </a:solidFill>
                <a:latin typeface="Calibri"/>
              </a:rPr>
              <a:t>Pentano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309067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cadeia 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55094" y="278892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4203" y="278892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3133" y="278892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02243" y="278892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31173" y="278892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0282" y="278892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19212" y="278892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8322" y="278892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7252" y="278892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694176"/>
            <a:ext cx="11057839" cy="111556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0976" y="3822191"/>
            <a:ext cx="42062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9A6B00"/>
                </a:solidFill>
                <a:latin typeface="Calibri"/>
              </a:rPr>
              <a:t>2-metilbutano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" y="427939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uma ramificação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95503" y="397764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54613" y="397764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3543" y="3977640"/>
            <a:ext cx="125776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CH(CH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  <a:r>
              <a:rPr sz="2200" b="1" i="0" lang="pt-BR">
                <a:solidFill>
                  <a:srgbClr val="11263A"/>
                </a:solidFill>
                <a:latin typeface="Arial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9873" y="397764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78803" y="397764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37912" y="397764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66842" y="397764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82896"/>
            <a:ext cx="11057839" cy="111556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0976" y="5010912"/>
            <a:ext cx="42062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C2410C"/>
                </a:solidFill>
                <a:latin typeface="Calibri"/>
              </a:rPr>
              <a:t>2,2-dimetilpropano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0976" y="546811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duas ramificações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92210" y="516636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51320" y="516636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80250" y="5166360"/>
            <a:ext cx="115239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C(CH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  <a:r>
              <a:rPr sz="2200" b="1" i="0" lang="pt-BR">
                <a:solidFill>
                  <a:srgbClr val="11263A"/>
                </a:solidFill>
                <a:latin typeface="Arial"/>
              </a:rPr>
              <a:t>)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41205" y="5166360"/>
            <a:ext cx="420370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0135" y="5166360"/>
            <a:ext cx="65054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016752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5803D"/>
                </a:solidFill>
                <a:latin typeface="Calibri"/>
              </a:rPr>
              <a:t>São 3 isômeros de cadeia.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561320" y="64008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234429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0561320" y="1805940"/>
            <a:ext cx="673109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888210" y="180594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888210" y="1028700"/>
            <a:ext cx="0" cy="7772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888210" y="640080"/>
            <a:ext cx="673110" cy="3886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488168" y="56692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61277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161277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88168" y="21214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815058" y="17327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5058" y="955547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1292840" y="5102352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783814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292840" y="5952744"/>
            <a:ext cx="490974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10801865" y="5952744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801865" y="5385816"/>
            <a:ext cx="0" cy="56692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801865" y="5102352"/>
            <a:ext cx="490975" cy="28346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1219688" y="5029200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710662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10662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19688" y="6163056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28713" y="5879592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728713" y="531266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66928" y="1764791"/>
            <a:ext cx="1133856" cy="1133856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 lang="pt-BR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298448"/>
            <a:ext cx="11057839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7FA7C4"/>
                </a:solidFill>
                <a:latin typeface="Calibri"/>
              </a:rPr>
              <a:t>ISOMERIA ESPACIAL  ·  ESTEREOISOMERIA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84248" y="1847088"/>
            <a:ext cx="87782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lang="pt-BR">
                <a:solidFill>
                  <a:srgbClr val="FFFFFF"/>
                </a:solidFill>
                <a:latin typeface="Cambria"/>
              </a:rPr>
              <a:t>Isomeria geométrica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96926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i="0" lang="pt-BR">
                <a:solidFill>
                  <a:srgbClr val="C6D8E6"/>
                </a:solidFill>
                <a:latin typeface="Calibri"/>
              </a:rPr>
              <a:t>Agora a fórmula estrutural plana é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igual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 nos dois. O que muda é o arranjo </a:t>
            </a:r>
            <a:r>
              <a:rPr sz="2700" b="1" i="0" lang="pt-BR">
                <a:solidFill>
                  <a:srgbClr val="F2B705"/>
                </a:solidFill>
                <a:latin typeface="Calibri"/>
              </a:rPr>
              <a:t>no espaço</a:t>
            </a:r>
            <a:r>
              <a:rPr sz="2700" b="0" i="0" lang="pt-BR">
                <a:solidFill>
                  <a:srgbClr val="C6D8E6"/>
                </a:solidFill>
                <a:latin typeface="Calibri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ESTEREOISOMERIA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Plana  ×  espacial: o que mudou?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42900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719072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0F766E"/>
                </a:solidFill>
                <a:latin typeface="Cambria"/>
              </a:rPr>
              <a:t>ISOMERIA PLANA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359152"/>
            <a:ext cx="4462272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Os átomos estão ligados em </a:t>
            </a:r>
            <a:r>
              <a:rPr sz="2100" b="1" i="0" lang="pt-BR">
                <a:solidFill>
                  <a:srgbClr val="0F766E"/>
                </a:solidFill>
                <a:latin typeface="Calibri"/>
              </a:rPr>
              <a:t>ordem diferente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Dá para ver na fórmula estrutural do papel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Ex.: etanol  ×  éter dimetílico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91656" y="1517904"/>
            <a:ext cx="5230368" cy="342900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75704" y="1719072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C2410C"/>
                </a:solidFill>
                <a:latin typeface="Cambria"/>
              </a:rPr>
              <a:t>ISOMERIA ESPACIAL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75704" y="2359152"/>
            <a:ext cx="4462272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 ordem das ligações é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exatamente a mesma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 que muda é a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posição no espaço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 dos ligantes</a:t>
            </a:r>
          </a:p>
          <a:p>
            <a:pPr algn="l" marL="310896" indent="-310896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Ex.: cis-but-2-eno  ×  trans-but-2-eno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175504"/>
            <a:ext cx="11057839" cy="84124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3816" y="5367528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8176" y="5175504"/>
            <a:ext cx="9942271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A isomeria geométrica aparece nas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duplas ligações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e nas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cadeias fechadas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— onde os átomos não conseguem girar.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A CAUSA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Por que existe: a dupla não gira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37033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719072"/>
            <a:ext cx="449884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0F766E"/>
                </a:solidFill>
                <a:latin typeface="Arial"/>
              </a:rPr>
              <a:t>LIGAÇÃO SIMPLES  C — C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679191" y="3118104"/>
            <a:ext cx="1005841" cy="0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90572" y="2889504"/>
            <a:ext cx="41148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62172" y="2889504"/>
            <a:ext cx="41148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1" name="Circular Arrow 10"/>
          <p:cNvSpPr/>
          <p:nvPr/>
        </p:nvSpPr>
        <p:spPr>
          <a:xfrm>
            <a:off x="2615184" y="2157984"/>
            <a:ext cx="1133856" cy="822960"/>
          </a:xfrm>
          <a:prstGeom prst="circular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78408" y="3849624"/>
            <a:ext cx="4407407" cy="10972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91656" y="1517904"/>
            <a:ext cx="5230368" cy="37033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57416" y="1719072"/>
            <a:ext cx="449884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Arial"/>
              </a:rPr>
              <a:t>LIGAÇÃO DUPLA  C = C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503919" y="3063240"/>
            <a:ext cx="1005841" cy="0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503919" y="3172968"/>
            <a:ext cx="1005841" cy="0"/>
          </a:xfrm>
          <a:prstGeom prst="line">
            <a:avLst/>
          </a:prstGeom>
          <a:ln w="3810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115300" y="2889504"/>
            <a:ext cx="41148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86900" y="2889504"/>
            <a:ext cx="411480" cy="457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9" name="Circular Arrow 18"/>
          <p:cNvSpPr/>
          <p:nvPr/>
        </p:nvSpPr>
        <p:spPr>
          <a:xfrm>
            <a:off x="8439912" y="2157984"/>
            <a:ext cx="1133856" cy="822960"/>
          </a:xfrm>
          <a:prstGeom prst="circularArrow">
            <a:avLst/>
          </a:prstGeom>
          <a:solidFill>
            <a:srgbClr val="D8C4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787384" y="2313432"/>
            <a:ext cx="475488" cy="475488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03136" y="3849624"/>
            <a:ext cx="4407407" cy="10972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07007" y="3849624"/>
            <a:ext cx="3950208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Os carbonos </a:t>
            </a:r>
            <a:r>
              <a:rPr sz="2200" b="1" i="0" lang="pt-BR">
                <a:solidFill>
                  <a:srgbClr val="0F766E"/>
                </a:solidFill>
                <a:latin typeface="Calibri"/>
              </a:rPr>
              <a:t>giram livremente</a:t>
            </a:r>
            <a:r>
              <a:rPr sz="2200" b="0" i="0" lang="pt-BR">
                <a:solidFill>
                  <a:srgbClr val="22374B"/>
                </a:solidFill>
                <a:latin typeface="Calibri"/>
              </a:rPr>
              <a:t>. Todas as posições são a mesma substância.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31736" y="3849624"/>
            <a:ext cx="3950208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A dupla </a:t>
            </a:r>
            <a:r>
              <a:rPr sz="2200" b="1" i="0" lang="pt-BR">
                <a:solidFill>
                  <a:srgbClr val="C2410C"/>
                </a:solidFill>
                <a:latin typeface="Calibri"/>
              </a:rPr>
              <a:t>trava</a:t>
            </a:r>
            <a:r>
              <a:rPr sz="2200" b="0" i="0" lang="pt-BR">
                <a:solidFill>
                  <a:srgbClr val="22374B"/>
                </a:solidFill>
                <a:latin typeface="Calibri"/>
              </a:rPr>
              <a:t> a molécula. Os ligantes ficam presos de um lado ou do outro.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431536"/>
            <a:ext cx="11057839" cy="7315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7824" y="5431536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Ligantes presos em lados diferentes  = 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substâncias diferentes</a:t>
            </a:r>
            <a:r>
              <a:rPr sz="2400" b="1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A CONDIÇÃO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Quando existe cis e trans?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86868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517904"/>
            <a:ext cx="10234879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0" i="0" lang="pt-BR">
                <a:solidFill>
                  <a:srgbClr val="11263A"/>
                </a:solidFill>
                <a:latin typeface="Calibri"/>
              </a:rPr>
              <a:t>Em </a:t>
            </a:r>
            <a:r>
              <a:rPr sz="2500" b="1" i="0" lang="pt-BR">
                <a:solidFill>
                  <a:srgbClr val="9A6B00"/>
                </a:solidFill>
                <a:latin typeface="Calibri"/>
              </a:rPr>
              <a:t>cada</a:t>
            </a:r>
            <a:r>
              <a:rPr sz="2500" b="0" i="0" lang="pt-BR">
                <a:solidFill>
                  <a:srgbClr val="11263A"/>
                </a:solidFill>
                <a:latin typeface="Calibri"/>
              </a:rPr>
              <a:t> carbono da dupla, os dois ligantes precisam ser </a:t>
            </a:r>
            <a:r>
              <a:rPr sz="2500" b="1" i="0" lang="pt-BR">
                <a:solidFill>
                  <a:srgbClr val="9A6B00"/>
                </a:solidFill>
                <a:latin typeface="Calibri"/>
              </a:rPr>
              <a:t>diferentes entre si</a:t>
            </a:r>
            <a:r>
              <a:rPr sz="2500" b="0" i="0" lang="pt-BR">
                <a:solidFill>
                  <a:srgbClr val="11263A"/>
                </a:solidFill>
                <a:latin typeface="Calibri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15184"/>
            <a:ext cx="5230368" cy="354787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86384" y="2743200"/>
            <a:ext cx="512064" cy="512064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2768" y="2761488"/>
            <a:ext cx="385876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5803D"/>
                </a:solidFill>
                <a:latin typeface="Calibri"/>
              </a:rPr>
              <a:t>TEM cis-trans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2768" y="3236976"/>
            <a:ext cx="38587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But-2-eno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990088" y="4530852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990088" y="463143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15184" y="43891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3279" y="43891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6" name="Connector 15"/>
          <p:cNvCxnSpPr/>
          <p:nvPr/>
        </p:nvCxnSpPr>
        <p:spPr>
          <a:xfrm flipH="1" flipV="1">
            <a:off x="2194560" y="41605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55974" y="3785615"/>
            <a:ext cx="755705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8" name="Connector 17"/>
          <p:cNvCxnSpPr/>
          <p:nvPr/>
        </p:nvCxnSpPr>
        <p:spPr>
          <a:xfrm flipH="1">
            <a:off x="2194560" y="47066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66157" y="4992624"/>
            <a:ext cx="445522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3746333" y="41605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52544" y="3785615"/>
            <a:ext cx="755705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46333" y="47066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52544" y="4992624"/>
            <a:ext cx="445522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8" y="5468112"/>
            <a:ext cx="4407407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cada carbono tem um CH</a:t>
            </a:r>
            <a:r>
              <a:rPr sz="2100" b="0" i="0" lang="pt-BR" baseline="-25000">
                <a:solidFill>
                  <a:srgbClr val="22374B"/>
                </a:solidFill>
                <a:latin typeface="Calibri"/>
              </a:rPr>
              <a:t>3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 e um 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91656" y="2615184"/>
            <a:ext cx="5230368" cy="3547872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611112" y="2743200"/>
            <a:ext cx="512064" cy="512064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97496" y="2761488"/>
            <a:ext cx="385876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B91C1C"/>
                </a:solidFill>
                <a:latin typeface="Calibri"/>
              </a:rPr>
              <a:t>NÃO tem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97496" y="3236976"/>
            <a:ext cx="38587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1,1-dicloroeteno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814816" y="4530852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8814816" y="4631436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439912" y="43891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08008" y="43891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33" name="Connector 32"/>
          <p:cNvCxnSpPr/>
          <p:nvPr/>
        </p:nvCxnSpPr>
        <p:spPr>
          <a:xfrm flipH="1" flipV="1">
            <a:off x="8019288" y="41605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10881" y="3785615"/>
            <a:ext cx="52552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35" name="Connector 34"/>
          <p:cNvCxnSpPr/>
          <p:nvPr/>
        </p:nvCxnSpPr>
        <p:spPr>
          <a:xfrm flipH="1">
            <a:off x="8019288" y="47066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310881" y="4992624"/>
            <a:ext cx="52552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37" name="Connector 36"/>
          <p:cNvCxnSpPr/>
          <p:nvPr/>
        </p:nvCxnSpPr>
        <p:spPr>
          <a:xfrm flipV="1">
            <a:off x="9571061" y="4160520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177272" y="3785615"/>
            <a:ext cx="445522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9571061" y="4706672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177272" y="4992624"/>
            <a:ext cx="445522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03136" y="5468112"/>
            <a:ext cx="4407407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 carbono da esquerda tem </a:t>
            </a:r>
            <a:r>
              <a:rPr sz="2100" b="1" i="0" lang="pt-BR">
                <a:solidFill>
                  <a:srgbClr val="C2410C"/>
                </a:solidFill>
                <a:latin typeface="Calibri"/>
              </a:rPr>
              <a:t>dois Cl iguais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BUT-2-ENO  ·  C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4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cis  ×  trans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411480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700784"/>
            <a:ext cx="4462272" cy="548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1" lang="pt-BR">
                <a:solidFill>
                  <a:srgbClr val="0F766E"/>
                </a:solidFill>
                <a:latin typeface="Cambria"/>
              </a:rPr>
              <a:t>cis</a:t>
            </a:r>
            <a:r>
              <a:rPr sz="3000" b="1">
                <a:solidFill>
                  <a:srgbClr val="11263A"/>
                </a:solidFill>
                <a:latin typeface="Cambria"/>
              </a:rPr>
              <a:t>-but-2-eno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990088" y="3159251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990088" y="325983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15184" y="30175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79" y="30175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2194560" y="27889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32430" y="2414015"/>
            <a:ext cx="77924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2194560" y="33350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56712" y="3621024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3746333" y="27889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52544" y="2414015"/>
            <a:ext cx="77924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746333" y="33350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52543" y="3621024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059935"/>
            <a:ext cx="4590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os dois CH</a:t>
            </a:r>
            <a:r>
              <a:rPr sz="2200" b="0" i="0" lang="pt-BR" baseline="-25000">
                <a:solidFill>
                  <a:srgbClr val="22374B"/>
                </a:solidFill>
                <a:latin typeface="Calibri"/>
              </a:rPr>
              <a:t>3</a:t>
            </a:r>
            <a:r>
              <a:rPr sz="2200" b="0" i="0" lang="pt-BR">
                <a:solidFill>
                  <a:srgbClr val="22374B"/>
                </a:solidFill>
                <a:latin typeface="Calibri"/>
              </a:rPr>
              <a:t> do </a:t>
            </a:r>
            <a:r>
              <a:rPr sz="2200" b="1" i="0" lang="pt-BR">
                <a:solidFill>
                  <a:srgbClr val="0F766E"/>
                </a:solidFill>
                <a:latin typeface="Calibri"/>
              </a:rPr>
              <a:t>mesmo lado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4535424"/>
            <a:ext cx="4041648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Ferve a 3,7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Funde a -139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Molécula polar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91656" y="1517904"/>
            <a:ext cx="5230368" cy="411480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75704" y="1700784"/>
            <a:ext cx="4462272" cy="548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1" lang="pt-BR">
                <a:solidFill>
                  <a:srgbClr val="C2410C"/>
                </a:solidFill>
                <a:latin typeface="Cambria"/>
              </a:rPr>
              <a:t>trans</a:t>
            </a:r>
            <a:r>
              <a:rPr sz="3000" b="1">
                <a:solidFill>
                  <a:srgbClr val="11263A"/>
                </a:solidFill>
                <a:latin typeface="Cambria"/>
              </a:rPr>
              <a:t>-but-2-eno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814816" y="3159251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8814816" y="3259836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439912" y="30175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08008" y="30175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28" name="Connector 27"/>
          <p:cNvCxnSpPr/>
          <p:nvPr/>
        </p:nvCxnSpPr>
        <p:spPr>
          <a:xfrm flipH="1" flipV="1">
            <a:off x="8019288" y="278892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057158" y="2414015"/>
            <a:ext cx="77924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30" name="Connector 29"/>
          <p:cNvCxnSpPr/>
          <p:nvPr/>
        </p:nvCxnSpPr>
        <p:spPr>
          <a:xfrm flipH="1">
            <a:off x="8019288" y="333507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381440" y="3621024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9571061" y="2788920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177272" y="2414015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571061" y="3335072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177272" y="3621024"/>
            <a:ext cx="77924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11696" y="4059935"/>
            <a:ext cx="4590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os dois CH</a:t>
            </a:r>
            <a:r>
              <a:rPr sz="2200" b="0" i="0" lang="pt-BR" baseline="-25000">
                <a:solidFill>
                  <a:srgbClr val="22374B"/>
                </a:solidFill>
                <a:latin typeface="Calibri"/>
              </a:rPr>
              <a:t>3</a:t>
            </a:r>
            <a:r>
              <a:rPr sz="2200" b="0" i="0" lang="pt-BR">
                <a:solidFill>
                  <a:srgbClr val="22374B"/>
                </a:solidFill>
                <a:latin typeface="Calibri"/>
              </a:rPr>
              <a:t> em </a:t>
            </a:r>
            <a:r>
              <a:rPr sz="2200" b="1" i="0" lang="pt-BR">
                <a:solidFill>
                  <a:srgbClr val="C2410C"/>
                </a:solidFill>
                <a:latin typeface="Calibri"/>
              </a:rPr>
              <a:t>lados opostos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68896" y="4535424"/>
            <a:ext cx="4041648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Ferve a 0,9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Funde a -106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Molécula apolar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742432"/>
            <a:ext cx="11057839" cy="56692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77824" y="5742432"/>
            <a:ext cx="10472623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São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duas substâncias diferentes</a:t>
            </a:r>
            <a:r>
              <a:rPr sz="2200" b="1" i="0" lang="pt-BR">
                <a:solidFill>
                  <a:srgbClr val="11263A"/>
                </a:solidFill>
                <a:latin typeface="Calibri"/>
              </a:rPr>
              <a:t>, com pontos de fusão e ebulição próprios.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1,2-DICLOROETENO  ·  C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2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2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CL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cis e trans mudam a polaridade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402336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700784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0F766E"/>
                </a:solidFill>
                <a:latin typeface="Calibri"/>
              </a:rPr>
              <a:t>cis-1,2-dicloroeteno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990088" y="3250691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990088" y="335127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615184" y="310896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79" y="310896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2194560" y="288036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73073" y="2505456"/>
            <a:ext cx="53860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2194560" y="342651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556712" y="3712463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3746333" y="288036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52544" y="2505456"/>
            <a:ext cx="53860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746333" y="342651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52543" y="3712463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3182112" y="2505456"/>
            <a:ext cx="0" cy="795528"/>
          </a:xfrm>
          <a:prstGeom prst="line">
            <a:avLst/>
          </a:prstGeom>
          <a:ln w="44450">
            <a:solidFill>
              <a:srgbClr val="9A6B00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86968" y="4059935"/>
            <a:ext cx="459028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Os dois Cl puxam elétrons para o mesmo lado.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52728" y="4809744"/>
            <a:ext cx="3858768" cy="56692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52728" y="4809744"/>
            <a:ext cx="385876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0F766E"/>
                </a:solidFill>
                <a:latin typeface="Arial"/>
              </a:rPr>
              <a:t>μ ≠ 0   →   POLAR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91656" y="1517904"/>
            <a:ext cx="5230368" cy="402336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775704" y="1700784"/>
            <a:ext cx="446227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Calibri"/>
              </a:rPr>
              <a:t>trans-1,2-dicloroeteno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814816" y="3250691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814816" y="3351276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439912" y="310896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08008" y="310896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30" name="Connector 29"/>
          <p:cNvCxnSpPr/>
          <p:nvPr/>
        </p:nvCxnSpPr>
        <p:spPr>
          <a:xfrm flipH="1" flipV="1">
            <a:off x="8019288" y="288036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297800" y="2505456"/>
            <a:ext cx="53860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32" name="Connector 31"/>
          <p:cNvCxnSpPr/>
          <p:nvPr/>
        </p:nvCxnSpPr>
        <p:spPr>
          <a:xfrm flipH="1">
            <a:off x="8019288" y="342651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381440" y="3712463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4" name="Connector 33"/>
          <p:cNvCxnSpPr/>
          <p:nvPr/>
        </p:nvCxnSpPr>
        <p:spPr>
          <a:xfrm flipV="1">
            <a:off x="9571061" y="2880360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177272" y="2505456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9571061" y="3426512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177272" y="3712463"/>
            <a:ext cx="53860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11696" y="4059935"/>
            <a:ext cx="459028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Os dois Cl puxam para lados opostos e se anulam.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7456" y="4809744"/>
            <a:ext cx="3858768" cy="56692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077456" y="4809744"/>
            <a:ext cx="385876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C2410C"/>
                </a:solidFill>
                <a:latin typeface="Arial"/>
              </a:rPr>
              <a:t>μ = 0   →   APOLAR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6928" y="5650992"/>
            <a:ext cx="11057839" cy="64008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77824" y="5650992"/>
            <a:ext cx="10472623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Polaridade diferente  →  solubilidade e ponto de ebulição diferentes.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ÁCIDO BUTENODIOICO  ·  C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4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H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4</a:t>
            </a:r>
            <a:r>
              <a:rPr sz="1800" b="1" i="0" lang="pt-BR">
                <a:solidFill>
                  <a:srgbClr val="C2410C"/>
                </a:solidFill>
                <a:latin typeface="Calibri"/>
              </a:rPr>
              <a:t>O</a:t>
            </a:r>
            <a:r>
              <a:rPr sz="1800" b="1" i="0" lang="pt-BR" baseline="-25000">
                <a:solidFill>
                  <a:srgbClr val="C2410C"/>
                </a:solidFill>
                <a:latin typeface="Calibri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Dois ácidos muito diferentes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402336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2376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0F766E"/>
                </a:solidFill>
                <a:latin typeface="Calibri"/>
              </a:rPr>
              <a:t>Ácido maleico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forma cis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990088" y="3342132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990088" y="344271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15184" y="320040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79" y="320040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4" name="Connector 13"/>
          <p:cNvCxnSpPr/>
          <p:nvPr/>
        </p:nvCxnSpPr>
        <p:spPr>
          <a:xfrm flipH="1" flipV="1">
            <a:off x="2194560" y="297180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9833" y="2596896"/>
            <a:ext cx="106184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COOH</a:t>
            </a:r>
          </a:p>
        </p:txBody>
      </p:sp>
      <p:cxnSp>
        <p:nvCxnSpPr>
          <p:cNvPr id="16" name="Connector 15"/>
          <p:cNvCxnSpPr/>
          <p:nvPr/>
        </p:nvCxnSpPr>
        <p:spPr>
          <a:xfrm flipH="1">
            <a:off x="2194560" y="351795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75601" y="3803904"/>
            <a:ext cx="43607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3746333" y="297180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52544" y="2596896"/>
            <a:ext cx="106184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COOH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46333" y="351795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52544" y="3803904"/>
            <a:ext cx="43607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" y="4261104"/>
            <a:ext cx="4224527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Funde a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130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Bem solúvel em água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rgbClr val="0F766E"/>
              </a:buClr>
              <a:buSzPct val="62000"/>
              <a:buFont typeface="Arial"/>
              <a:buChar char="●"/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Irritante, não aparece no corpo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91656" y="1517904"/>
            <a:ext cx="5230368" cy="402336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547104" y="1691640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60336" y="1700784"/>
            <a:ext cx="404164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C2410C"/>
                </a:solidFill>
                <a:latin typeface="Calibri"/>
              </a:rPr>
              <a:t>Ácido fumárico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0336" y="2231136"/>
            <a:ext cx="40416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forma trans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814816" y="3342132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8814816" y="3442716"/>
            <a:ext cx="384047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439912" y="320040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08008" y="320040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8019288" y="2971800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774561" y="2596896"/>
            <a:ext cx="106184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COOH</a:t>
            </a:r>
          </a:p>
        </p:txBody>
      </p:sp>
      <p:cxnSp>
        <p:nvCxnSpPr>
          <p:cNvPr id="33" name="Connector 32"/>
          <p:cNvCxnSpPr/>
          <p:nvPr/>
        </p:nvCxnSpPr>
        <p:spPr>
          <a:xfrm flipH="1">
            <a:off x="8019288" y="351795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00329" y="3803904"/>
            <a:ext cx="43607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5" name="Connector 34"/>
          <p:cNvCxnSpPr/>
          <p:nvPr/>
        </p:nvCxnSpPr>
        <p:spPr>
          <a:xfrm flipV="1">
            <a:off x="9571061" y="2971800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177272" y="2596896"/>
            <a:ext cx="43607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9571061" y="3517952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177272" y="3803904"/>
            <a:ext cx="106184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COOH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40296" y="4261104"/>
            <a:ext cx="4224527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Funde a </a:t>
            </a:r>
            <a:r>
              <a:rPr sz="2000" b="1" i="0" lang="pt-BR">
                <a:solidFill>
                  <a:srgbClr val="C2410C"/>
                </a:solidFill>
                <a:latin typeface="Calibri"/>
              </a:rPr>
              <a:t>287 °C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Pouco solúvel em água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Clr>
                <a:srgbClr val="C2410C"/>
              </a:buClr>
              <a:buSzPct val="62000"/>
              <a:buFont typeface="Arial"/>
              <a:buChar char="●"/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Participa do ciclo de Krebs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6928" y="5650992"/>
            <a:ext cx="11057839" cy="64008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77824" y="5650992"/>
            <a:ext cx="10472623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Mesma fórmula, mesma ligação —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157 °C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de diferença no ponto de fusão.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B91C1C"/>
                </a:solidFill>
                <a:latin typeface="Calibri"/>
              </a:rPr>
              <a:t>CONTRAEXEMPLOS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Quando NÃO existe cis e trans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3538728" cy="3703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071116" y="1709928"/>
            <a:ext cx="530352" cy="530352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359152"/>
            <a:ext cx="31729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Propeno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82672" y="3507638"/>
            <a:ext cx="30723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182672" y="3588105"/>
            <a:ext cx="30723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46173" y="3355848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0650" y="3355848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1546250" y="3211372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08360" y="2836468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5" name="Connector 14"/>
          <p:cNvCxnSpPr/>
          <p:nvPr/>
        </p:nvCxnSpPr>
        <p:spPr>
          <a:xfrm flipH="1">
            <a:off x="1546250" y="3648295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08360" y="3875227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2787669" y="3211372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47034" y="2836468"/>
            <a:ext cx="685074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87669" y="3648295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47034" y="3875227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4425696"/>
            <a:ext cx="308152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O carbono da esquerda tem </a:t>
            </a:r>
            <a:r>
              <a:rPr sz="2000" b="1" i="0" lang="pt-BR">
                <a:solidFill>
                  <a:srgbClr val="B91C1C"/>
                </a:solidFill>
                <a:latin typeface="Calibri"/>
              </a:rPr>
              <a:t>dois H iguais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25112" y="1517904"/>
            <a:ext cx="3538728" cy="3703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829300" y="1709928"/>
            <a:ext cx="530352" cy="530352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07992" y="2359152"/>
            <a:ext cx="31729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But-1-eno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940856" y="3507638"/>
            <a:ext cx="30723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940856" y="3588105"/>
            <a:ext cx="30723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604357" y="3355848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8834" y="3355848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29" name="Connector 28"/>
          <p:cNvCxnSpPr/>
          <p:nvPr/>
        </p:nvCxnSpPr>
        <p:spPr>
          <a:xfrm flipH="1" flipV="1">
            <a:off x="5304434" y="3211372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766544" y="2836468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1" name="Connector 30"/>
          <p:cNvCxnSpPr/>
          <p:nvPr/>
        </p:nvCxnSpPr>
        <p:spPr>
          <a:xfrm flipH="1">
            <a:off x="5304434" y="3648295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66544" y="3875227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33" name="Connector 32"/>
          <p:cNvCxnSpPr/>
          <p:nvPr/>
        </p:nvCxnSpPr>
        <p:spPr>
          <a:xfrm flipV="1">
            <a:off x="6545853" y="3211372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005218" y="2836468"/>
            <a:ext cx="1132404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11263A"/>
                </a:solidFill>
                <a:latin typeface="Arial"/>
              </a:rPr>
              <a:t>2</a:t>
            </a:r>
            <a:r>
              <a:rPr sz="1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545853" y="3648295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05218" y="3875227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53712" y="4425696"/>
            <a:ext cx="308152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De novo: </a:t>
            </a:r>
            <a:r>
              <a:rPr sz="2000" b="1" i="0" lang="pt-BR">
                <a:solidFill>
                  <a:srgbClr val="B91C1C"/>
                </a:solidFill>
                <a:latin typeface="Calibri"/>
              </a:rPr>
              <a:t>dois H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 no mesmo carbono.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83296" y="1517904"/>
            <a:ext cx="3538728" cy="3703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587484" y="1709928"/>
            <a:ext cx="530352" cy="530352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66175" y="2359152"/>
            <a:ext cx="317296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1,1-dicloroeteno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9699040" y="3507638"/>
            <a:ext cx="30723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9699040" y="3588105"/>
            <a:ext cx="30723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9362541" y="3355848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77018" y="3355848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45" name="Connector 44"/>
          <p:cNvCxnSpPr/>
          <p:nvPr/>
        </p:nvCxnSpPr>
        <p:spPr>
          <a:xfrm flipH="1" flipV="1">
            <a:off x="9062618" y="3211372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455634" y="2836468"/>
            <a:ext cx="48628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47" name="Connector 46"/>
          <p:cNvCxnSpPr/>
          <p:nvPr/>
        </p:nvCxnSpPr>
        <p:spPr>
          <a:xfrm flipH="1">
            <a:off x="9062618" y="3648295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455634" y="3875227"/>
            <a:ext cx="48628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49" name="Connector 48"/>
          <p:cNvCxnSpPr/>
          <p:nvPr/>
        </p:nvCxnSpPr>
        <p:spPr>
          <a:xfrm flipV="1">
            <a:off x="10304037" y="3211372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0763402" y="2836468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10304037" y="3648295"/>
            <a:ext cx="338664" cy="23607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763402" y="3875227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11896" y="4425696"/>
            <a:ext cx="308152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O carbono da esquerda tem </a:t>
            </a:r>
            <a:r>
              <a:rPr sz="2000" b="1" i="0" lang="pt-BR">
                <a:solidFill>
                  <a:srgbClr val="B91C1C"/>
                </a:solidFill>
                <a:latin typeface="Calibri"/>
              </a:rPr>
              <a:t>dois Cl iguais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66928" y="5376672"/>
            <a:ext cx="11057839" cy="71323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77824" y="5376672"/>
            <a:ext cx="10472623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Basta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um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carbono da dupla com ligantes iguais para não haver isomeria geométrica.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1,2-DIMETILCICLOPROPANO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cis e trans em cadeias fechadas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77724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8" y="1517904"/>
            <a:ext cx="10234879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 lang="pt-BR">
                <a:solidFill>
                  <a:srgbClr val="11263A"/>
                </a:solidFill>
                <a:latin typeface="Calibri"/>
              </a:rPr>
              <a:t>O anel também não gira: os ligantes ficam presos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acima</a:t>
            </a:r>
            <a:r>
              <a:rPr sz="2400" b="0" i="0" lang="pt-BR">
                <a:solidFill>
                  <a:srgbClr val="11263A"/>
                </a:solidFill>
                <a:latin typeface="Calibri"/>
              </a:rPr>
              <a:t> ou </a:t>
            </a:r>
            <a:r>
              <a:rPr sz="2400" b="1" i="0" lang="pt-BR">
                <a:solidFill>
                  <a:srgbClr val="9A6B00"/>
                </a:solidFill>
                <a:latin typeface="Calibri"/>
              </a:rPr>
              <a:t>abaixo</a:t>
            </a:r>
            <a:r>
              <a:rPr sz="2400" b="0" i="0" lang="pt-BR">
                <a:solidFill>
                  <a:srgbClr val="11263A"/>
                </a:solidFill>
                <a:latin typeface="Calibri"/>
              </a:rPr>
              <a:t> do plano.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523744"/>
            <a:ext cx="5230368" cy="310896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0976" y="2633472"/>
            <a:ext cx="4462272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1" lang="pt-BR">
                <a:solidFill>
                  <a:srgbClr val="0F766E"/>
                </a:solidFill>
                <a:latin typeface="Cambria"/>
              </a:rPr>
              <a:t>cis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643640" y="3950208"/>
            <a:ext cx="1076943" cy="0"/>
          </a:xfrm>
          <a:prstGeom prst="line">
            <a:avLst/>
          </a:prstGeom>
          <a:ln w="4064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3182112" y="3950208"/>
            <a:ext cx="538471" cy="932688"/>
          </a:xfrm>
          <a:prstGeom prst="line">
            <a:avLst/>
          </a:prstGeom>
          <a:ln w="4064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2643640" y="3950208"/>
            <a:ext cx="538472" cy="932688"/>
          </a:xfrm>
          <a:prstGeom prst="line">
            <a:avLst/>
          </a:prstGeom>
          <a:ln w="4064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643640" y="3529584"/>
            <a:ext cx="0" cy="329184"/>
          </a:xfrm>
          <a:prstGeom prst="line">
            <a:avLst/>
          </a:prstGeom>
          <a:ln w="5715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77559" y="3118104"/>
            <a:ext cx="732161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0F766E"/>
                </a:solidFill>
                <a:latin typeface="Arial"/>
              </a:rPr>
              <a:t>3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3720583" y="3529584"/>
            <a:ext cx="0" cy="329184"/>
          </a:xfrm>
          <a:prstGeom prst="line">
            <a:avLst/>
          </a:prstGeom>
          <a:ln w="57150">
            <a:solidFill>
              <a:srgbClr val="0F76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54502" y="3118104"/>
            <a:ext cx="732161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0F766E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5084064"/>
            <a:ext cx="4590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as duas metilas do mesmo lado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91656" y="2523744"/>
            <a:ext cx="5230368" cy="310896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75704" y="2633472"/>
            <a:ext cx="4462272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1" lang="pt-BR">
                <a:solidFill>
                  <a:srgbClr val="C2410C"/>
                </a:solidFill>
                <a:latin typeface="Cambria"/>
              </a:rPr>
              <a:t>trans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468368" y="3950208"/>
            <a:ext cx="1076943" cy="0"/>
          </a:xfrm>
          <a:prstGeom prst="line">
            <a:avLst/>
          </a:prstGeom>
          <a:ln w="4064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>
            <a:off x="9006840" y="3950208"/>
            <a:ext cx="538471" cy="932688"/>
          </a:xfrm>
          <a:prstGeom prst="line">
            <a:avLst/>
          </a:prstGeom>
          <a:ln w="4064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 flipV="1">
            <a:off x="8468368" y="3950208"/>
            <a:ext cx="538472" cy="932688"/>
          </a:xfrm>
          <a:prstGeom prst="line">
            <a:avLst/>
          </a:prstGeom>
          <a:ln w="4064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8468368" y="3529584"/>
            <a:ext cx="0" cy="329184"/>
          </a:xfrm>
          <a:prstGeom prst="line">
            <a:avLst/>
          </a:prstGeom>
          <a:ln w="5715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102287" y="3118104"/>
            <a:ext cx="732161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746479" y="4041648"/>
            <a:ext cx="0" cy="329184"/>
          </a:xfrm>
          <a:prstGeom prst="line">
            <a:avLst/>
          </a:prstGeom>
          <a:ln w="30480">
            <a:solidFill>
              <a:srgbClr val="C2410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380398" y="4398264"/>
            <a:ext cx="732161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11696" y="5084064"/>
            <a:ext cx="459028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uma acima, outra abaixo do plano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742432"/>
            <a:ext cx="11057839" cy="5486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78408" y="5742432"/>
            <a:ext cx="10234879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6B7F92"/>
                </a:solidFill>
                <a:latin typeface="Calibri"/>
              </a:rPr>
              <a:t>Traço cheio = ligante acima do plano        Traço tracejado = abaixo do plano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C2410C"/>
                </a:solidFill>
                <a:latin typeface="Calibri"/>
              </a:rPr>
              <a:t>APLICAÇÕES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Onde isso aparece na vida real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49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3538728" cy="3931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979676" y="1728215"/>
            <a:ext cx="713232" cy="713232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FFFFFF"/>
                </a:solidFill>
                <a:latin typeface="Cambria"/>
              </a:rPr>
              <a:t>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615184"/>
            <a:ext cx="31729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0F766E"/>
                </a:solidFill>
                <a:latin typeface="Calibri"/>
              </a:rPr>
              <a:t>Gordura trans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3236976"/>
            <a:ext cx="2953512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O ácido oleico do azeite é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cis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 e é líquido. A versão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trans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 (elaídico) é sólida, entope artérias e é proibida em alimentos industrializados.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1517904"/>
            <a:ext cx="3538728" cy="3931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737860" y="1728215"/>
            <a:ext cx="713232" cy="713232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FFFFFF"/>
                </a:solidFill>
                <a:latin typeface="Cambria"/>
              </a:rPr>
              <a:t>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2615184"/>
            <a:ext cx="31729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9A6B00"/>
                </a:solidFill>
                <a:latin typeface="Calibri"/>
              </a:rPr>
              <a:t>A sua visão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236976"/>
            <a:ext cx="2953512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Na retina, o </a:t>
            </a:r>
            <a:r>
              <a:rPr sz="2000" b="1" i="0" lang="pt-BR">
                <a:solidFill>
                  <a:srgbClr val="9A6B00"/>
                </a:solidFill>
                <a:latin typeface="Calibri"/>
              </a:rPr>
              <a:t>11-cis-retinal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 recebe a luz e vira </a:t>
            </a:r>
            <a:r>
              <a:rPr sz="2000" b="1" i="0" lang="pt-BR">
                <a:solidFill>
                  <a:srgbClr val="9A6B00"/>
                </a:solidFill>
                <a:latin typeface="Calibri"/>
              </a:rPr>
              <a:t>all-trans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. Essa mudança de geometria gera o impulso nervoso que você enxerga.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517904"/>
            <a:ext cx="3538728" cy="3931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96044" y="1728215"/>
            <a:ext cx="713232" cy="713232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 lang="pt-BR">
                <a:solidFill>
                  <a:srgbClr val="FFFFFF"/>
                </a:solidFill>
                <a:latin typeface="Cambria"/>
              </a:rPr>
              <a:t>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6175" y="2615184"/>
            <a:ext cx="317296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Calibri"/>
              </a:rPr>
              <a:t>A cor do tomate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236976"/>
            <a:ext cx="2953512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O licopeno tem 11 duplas ligações. A forma </a:t>
            </a:r>
            <a:r>
              <a:rPr sz="2000" b="1" i="0" lang="pt-BR">
                <a:solidFill>
                  <a:srgbClr val="C2410C"/>
                </a:solidFill>
                <a:latin typeface="Calibri"/>
              </a:rPr>
              <a:t>all-trans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 é a que dá o vermelho intenso do tomate maduro.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7824" y="5559552"/>
            <a:ext cx="10472623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Trocar cis por trans muda o formato da molécula  →  muda o que ela faz.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O LIMITE DO CIS-TRANS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E quando cis / trans não resolve?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6419088" cy="35204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700784"/>
            <a:ext cx="565099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1-bromo-1-cloropropeno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84448" y="3204971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584448" y="330555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9544" y="3063239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7639" y="3063239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2788920" y="2834639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34037" y="2459735"/>
            <a:ext cx="572002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Br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2788920" y="3380792"/>
            <a:ext cx="423330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67433" y="3666744"/>
            <a:ext cx="53860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4340693" y="2834639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946904" y="2459735"/>
            <a:ext cx="77924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340693" y="3380792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46903" y="3666744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" y="4215384"/>
            <a:ext cx="565099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0" i="0" lang="pt-BR">
                <a:solidFill>
                  <a:srgbClr val="22374B"/>
                </a:solidFill>
                <a:latin typeface="Calibri"/>
              </a:rPr>
              <a:t>Os quatro ligantes são </a:t>
            </a:r>
            <a:r>
              <a:rPr sz="2200" b="1" i="0" lang="pt-BR">
                <a:solidFill>
                  <a:srgbClr val="C2410C"/>
                </a:solidFill>
                <a:latin typeface="Calibri"/>
              </a:rPr>
              <a:t>diferentes</a:t>
            </a:r>
            <a:r>
              <a:rPr sz="2200" b="0" i="0" lang="pt-BR">
                <a:solidFill>
                  <a:srgbClr val="22374B"/>
                </a:solidFill>
                <a:latin typeface="Calibri"/>
              </a:rPr>
              <a:t>. Qual seria o “mesmo lado”?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06055" y="1517904"/>
            <a:ext cx="4318711" cy="352044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90104" y="1792224"/>
            <a:ext cx="3550615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Não dá para dizer cis nem trans: falta um par de ligantes iguais para servir de referência.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90104" y="3575304"/>
            <a:ext cx="3550615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Por isso a IUPAC criou um sistema que funciona </a:t>
            </a:r>
            <a:r>
              <a:rPr sz="2300" b="1" i="0" lang="pt-BR">
                <a:solidFill>
                  <a:srgbClr val="C2410C"/>
                </a:solidFill>
                <a:latin typeface="Calibri"/>
              </a:rPr>
              <a:t>sempre</a:t>
            </a:r>
            <a:r>
              <a:rPr sz="2300" b="0" i="0" lang="pt-BR">
                <a:solidFill>
                  <a:srgbClr val="22374B"/>
                </a:solidFill>
                <a:latin typeface="Calibri"/>
              </a:rPr>
              <a:t>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312664"/>
            <a:ext cx="11057839" cy="960120"/>
          </a:xfrm>
          <a:prstGeom prst="roundRect">
            <a:avLst>
              <a:gd name="adj" fmla="val 55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" y="5312664"/>
            <a:ext cx="11057839" cy="9601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FFFFFF"/>
                </a:solidFill>
                <a:latin typeface="Cambria"/>
              </a:rPr>
              <a:t>O SISTEMA  E / Z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CAHN - INGOLD - PRELOG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As regras de prioridade (CIP)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48132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3815" y="1664208"/>
            <a:ext cx="512064" cy="512064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8488" y="1682495"/>
            <a:ext cx="9594799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Calibri"/>
              </a:rPr>
              <a:t>Ganha o átomo de MAIOR número atômico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61288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61288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1288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53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47615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57343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57343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Br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7343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35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3671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153399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153399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53399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17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39727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49455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49455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49455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35783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45511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45511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45511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1839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41567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41567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41567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27895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37623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37623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37623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23951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133679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133679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33679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20007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129735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29735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29735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16063" y="2386584"/>
            <a:ext cx="128016" cy="31089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&gt;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125791" y="2267712"/>
            <a:ext cx="904615" cy="6035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125791" y="2304288"/>
            <a:ext cx="9046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125791" y="2596896"/>
            <a:ext cx="9046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 lang="pt-BR">
                <a:solidFill>
                  <a:srgbClr val="6B7F92"/>
                </a:solidFill>
                <a:latin typeface="Calibri"/>
              </a:rPr>
              <a:t>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6928" y="3236976"/>
            <a:ext cx="5230368" cy="23042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86384" y="3383279"/>
            <a:ext cx="512064" cy="512064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72768" y="3346704"/>
            <a:ext cx="385876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0F766E"/>
                </a:solidFill>
                <a:latin typeface="Calibri"/>
              </a:rPr>
              <a:t>Empatou? Olhe o próximo átomo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0976" y="4151376"/>
            <a:ext cx="4462272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Se os dois ligantes começam com C, compare o que vem depois.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50976" y="4882896"/>
            <a:ext cx="4462272" cy="56692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50976" y="4882896"/>
            <a:ext cx="44622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  <a:r>
              <a:rPr sz="2200" b="1" i="0" lang="pt-BR">
                <a:solidFill>
                  <a:srgbClr val="11263A"/>
                </a:solidFill>
                <a:latin typeface="Arial"/>
              </a:rPr>
              <a:t>—CH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  <a:r>
              <a:rPr sz="2200" b="1" i="0" lang="pt-BR">
                <a:solidFill>
                  <a:srgbClr val="11263A"/>
                </a:solidFill>
                <a:latin typeface="Arial"/>
              </a:rPr>
              <a:t>   &gt;   —CH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391656" y="3236976"/>
            <a:ext cx="5230368" cy="23042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611112" y="3383279"/>
            <a:ext cx="512064" cy="512064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97496" y="3346704"/>
            <a:ext cx="385876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C2410C"/>
                </a:solidFill>
                <a:latin typeface="Calibri"/>
              </a:rPr>
              <a:t>Dupla e tripla contam em dobro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775704" y="4151376"/>
            <a:ext cx="4462272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Um C ligado por dupla a um O conta como se tivesse dois O.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775704" y="4882896"/>
            <a:ext cx="4462272" cy="56692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775704" y="4882896"/>
            <a:ext cx="4462272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Arial"/>
              </a:rPr>
              <a:t>—CHO   &gt;   —CH</a:t>
            </a:r>
            <a:r>
              <a:rPr sz="2200" b="1" i="0" lang="pt-BR" baseline="-25000">
                <a:solidFill>
                  <a:srgbClr val="11263A"/>
                </a:solidFill>
                <a:latin typeface="Arial"/>
              </a:rPr>
              <a:t>2</a:t>
            </a:r>
            <a:r>
              <a:rPr sz="2200" b="1" i="0" lang="pt-BR">
                <a:solidFill>
                  <a:srgbClr val="11263A"/>
                </a:solidFill>
                <a:latin typeface="Arial"/>
              </a:rPr>
              <a:t>OH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66928" y="5705856"/>
            <a:ext cx="11057839" cy="56692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77824" y="5705856"/>
            <a:ext cx="10472623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11263A"/>
                </a:solidFill>
                <a:latin typeface="Calibri"/>
              </a:rPr>
              <a:t>A prioridade é comparada </a:t>
            </a:r>
            <a:r>
              <a:rPr sz="2200" b="1" i="0" lang="pt-BR">
                <a:solidFill>
                  <a:srgbClr val="9A6B00"/>
                </a:solidFill>
                <a:latin typeface="Calibri"/>
              </a:rPr>
              <a:t>dentro de cada carbono da dupla</a:t>
            </a:r>
            <a:r>
              <a:rPr sz="2200" b="1" i="0" lang="pt-BR">
                <a:solidFill>
                  <a:srgbClr val="11263A"/>
                </a:solidFill>
                <a:latin typeface="Calibri"/>
              </a:rPr>
              <a:t>, separadamente.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PASSO A PASSO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Como decidir entre E e 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74980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27631"/>
            <a:ext cx="530352" cy="530352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19" y="1517904"/>
            <a:ext cx="9503359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No carbono da ESQUERDA, veja qual dos dois ligantes tem maior prioridade.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40864"/>
            <a:ext cx="11057839" cy="74980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04671" y="2450592"/>
            <a:ext cx="530352" cy="530352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19" y="2340864"/>
            <a:ext cx="9503359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Faça o mesmo no carbono da DIREITA.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163824"/>
            <a:ext cx="11057839" cy="74980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04671" y="3273552"/>
            <a:ext cx="530352" cy="530352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19" y="3163824"/>
            <a:ext cx="9503359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Os dois de maior prioridade estão do MESMO lado?  →  Z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986784"/>
            <a:ext cx="11057839" cy="74980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04671" y="4096512"/>
            <a:ext cx="530352" cy="530352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19" y="3986784"/>
            <a:ext cx="9503359" cy="7498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Estão em lados OPOSTOS?  →  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864608"/>
            <a:ext cx="5230368" cy="105156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13816" y="5020056"/>
            <a:ext cx="749808" cy="74980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FFFFFF"/>
                </a:solidFill>
                <a:latin typeface="Cambria"/>
              </a:rPr>
              <a:t>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73936" y="5010912"/>
            <a:ext cx="3675887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1" lang="pt-BR">
                <a:solidFill>
                  <a:srgbClr val="9A6B00"/>
                </a:solidFill>
                <a:latin typeface="Calibri"/>
              </a:rPr>
              <a:t>Zusammen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73936" y="5413248"/>
            <a:ext cx="367588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juntos, do mesmo lado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91656" y="4864608"/>
            <a:ext cx="5230368" cy="105156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638544" y="5020056"/>
            <a:ext cx="749808" cy="74980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 lang="pt-BR">
                <a:solidFill>
                  <a:srgbClr val="FFFFFF"/>
                </a:solidFill>
                <a:latin typeface="Cambria"/>
              </a:rPr>
              <a:t>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98664" y="5010912"/>
            <a:ext cx="3675887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1" lang="pt-BR">
                <a:solidFill>
                  <a:srgbClr val="C2410C"/>
                </a:solidFill>
                <a:latin typeface="Calibri"/>
              </a:rPr>
              <a:t>Entgegen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98664" y="5413248"/>
            <a:ext cx="367588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opostos, em lados contrários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598932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9A6B00"/>
                </a:solidFill>
                <a:latin typeface="Calibri"/>
              </a:rPr>
              <a:t>Para lembrar:  Z  de  “zuntos”.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2-CLORO-BUT-2-ENO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Exemplo resolvido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806440" cy="3931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719072"/>
            <a:ext cx="5166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6B7F92"/>
                </a:solidFill>
                <a:latin typeface="Calibri"/>
              </a:rPr>
              <a:t>A estrutura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282696" y="3342132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282696" y="344271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07792" y="320040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5888" y="320040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2487168" y="2971800"/>
            <a:ext cx="423330" cy="295095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39519" y="2596896"/>
            <a:ext cx="5647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Arial"/>
              </a:rPr>
              <a:t>Cl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2487168" y="351795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77951" y="3803904"/>
            <a:ext cx="82633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5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4038941" y="2971800"/>
            <a:ext cx="423331" cy="295095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45152" y="2596896"/>
            <a:ext cx="82633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5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038941" y="3517952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45152" y="3803904"/>
            <a:ext cx="47385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581144"/>
            <a:ext cx="5166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em laranja: o ligante de </a:t>
            </a:r>
            <a:r>
              <a:rPr sz="2000" b="1" i="0" lang="pt-BR">
                <a:solidFill>
                  <a:srgbClr val="C2410C"/>
                </a:solidFill>
                <a:latin typeface="Calibri"/>
              </a:rPr>
              <a:t>maior prioridade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 de cada carbono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93408" y="1517904"/>
            <a:ext cx="4931359" cy="12344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67728" y="1627631"/>
            <a:ext cx="438271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Calibri"/>
              </a:rPr>
              <a:t>Carbono da esquerda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7728" y="1993391"/>
            <a:ext cx="43827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Cl (Z=17)  &gt;  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  <a:r>
              <a:rPr sz="2000" b="1" i="0" lang="pt-BR">
                <a:solidFill>
                  <a:srgbClr val="11263A"/>
                </a:solidFill>
                <a:latin typeface="Arial"/>
              </a:rPr>
              <a:t> (C, Z=6)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67728" y="2359152"/>
            <a:ext cx="43827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vence o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Cl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, que está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em cima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93408" y="2871215"/>
            <a:ext cx="4931359" cy="12344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67728" y="2980944"/>
            <a:ext cx="438271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0F766E"/>
                </a:solidFill>
                <a:latin typeface="Calibri"/>
              </a:rPr>
              <a:t>Carbono da direita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67728" y="3346703"/>
            <a:ext cx="43827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000" b="1" i="0" lang="pt-BR" baseline="-25000">
                <a:solidFill>
                  <a:srgbClr val="11263A"/>
                </a:solidFill>
                <a:latin typeface="Arial"/>
              </a:rPr>
              <a:t>3</a:t>
            </a:r>
            <a:r>
              <a:rPr sz="2000" b="1" i="0" lang="pt-BR">
                <a:solidFill>
                  <a:srgbClr val="11263A"/>
                </a:solidFill>
                <a:latin typeface="Arial"/>
              </a:rPr>
              <a:t> (C, Z=6)  &gt;  H (Z=1)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728" y="3712463"/>
            <a:ext cx="43827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vence o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CH</a:t>
            </a:r>
            <a:r>
              <a:rPr sz="2000" b="1" i="0" lang="pt-BR" baseline="-25000">
                <a:solidFill>
                  <a:srgbClr val="0F766E"/>
                </a:solidFill>
                <a:latin typeface="Calibri"/>
              </a:rPr>
              <a:t>3</a:t>
            </a:r>
            <a:r>
              <a:rPr sz="2000" b="0" i="0" lang="pt-BR">
                <a:solidFill>
                  <a:srgbClr val="22374B"/>
                </a:solidFill>
                <a:latin typeface="Calibri"/>
              </a:rPr>
              <a:t>, que está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em cima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93408" y="4224527"/>
            <a:ext cx="4931359" cy="1234440"/>
          </a:xfrm>
          <a:prstGeom prst="roundRect">
            <a:avLst>
              <a:gd name="adj" fmla="val 5500"/>
            </a:avLst>
          </a:prstGeom>
          <a:solidFill>
            <a:srgbClr val="E7F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67728" y="4334255"/>
            <a:ext cx="438271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5803D"/>
                </a:solidFill>
                <a:latin typeface="Calibri"/>
              </a:rPr>
              <a:t>Conclusão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67728" y="4700015"/>
            <a:ext cx="43827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11263A"/>
                </a:solidFill>
                <a:latin typeface="Arial"/>
              </a:rPr>
              <a:t>os dois estão do MESMO lado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67728" y="5065775"/>
            <a:ext cx="43827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logo é o </a:t>
            </a:r>
            <a:r>
              <a:rPr sz="2000" b="1" i="0" lang="pt-BR">
                <a:solidFill>
                  <a:srgbClr val="15803D"/>
                </a:solidFill>
                <a:latin typeface="Calibri"/>
              </a:rPr>
              <a:t>(Z)-2-cloro-but-2-eno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559552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7824" y="5559552"/>
            <a:ext cx="10472623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Aqui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cis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e </a:t>
            </a:r>
            <a:r>
              <a:rPr sz="2300" b="1" i="0" lang="pt-BR">
                <a:solidFill>
                  <a:srgbClr val="9A6B00"/>
                </a:solidFill>
                <a:latin typeface="Calibri"/>
              </a:rPr>
              <a:t>Z</a:t>
            </a:r>
            <a:r>
              <a:rPr sz="2300" b="1" i="0" lang="pt-BR">
                <a:solidFill>
                  <a:srgbClr val="11263A"/>
                </a:solidFill>
                <a:latin typeface="Calibri"/>
              </a:rPr>
              <a:t> dão no mesmo — mas nem sempre é assim. Veja o próximo slide.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B91C1C"/>
                </a:solidFill>
                <a:latin typeface="Calibri"/>
              </a:rPr>
              <a:t>2-BROMO-BUT-2-ENO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Cuidado: cis nem sempre é 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806440" cy="3931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3282696" y="3250691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282696" y="335127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07792" y="310896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5888" y="310896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1" name="Connector 10"/>
          <p:cNvCxnSpPr/>
          <p:nvPr/>
        </p:nvCxnSpPr>
        <p:spPr>
          <a:xfrm flipH="1" flipV="1">
            <a:off x="2487168" y="2880360"/>
            <a:ext cx="423330" cy="295095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03219" y="2505456"/>
            <a:ext cx="60106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Arial"/>
              </a:rPr>
              <a:t>Br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2487168" y="3426512"/>
            <a:ext cx="423330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77951" y="3712463"/>
            <a:ext cx="82633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5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4038941" y="2880360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645152" y="2505456"/>
            <a:ext cx="47385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038941" y="3426512"/>
            <a:ext cx="423331" cy="295096"/>
          </a:xfrm>
          <a:prstGeom prst="line">
            <a:avLst/>
          </a:prstGeom>
          <a:ln w="33020">
            <a:solidFill>
              <a:srgbClr val="C241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5152" y="3712463"/>
            <a:ext cx="826336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C2410C"/>
                </a:solidFill>
                <a:latin typeface="Arial"/>
              </a:rPr>
              <a:t>CH</a:t>
            </a:r>
            <a:r>
              <a:rPr sz="2500" b="1" i="0" lang="pt-BR" baseline="-2500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" y="4352544"/>
            <a:ext cx="5166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0" i="0" lang="pt-BR">
                <a:solidFill>
                  <a:srgbClr val="22374B"/>
                </a:solidFill>
                <a:latin typeface="Calibri"/>
              </a:rPr>
              <a:t>as duas metilas (a cadeia principal) estão </a:t>
            </a:r>
            <a:r>
              <a:rPr sz="2000" b="1" i="0" lang="pt-BR">
                <a:solidFill>
                  <a:srgbClr val="0F766E"/>
                </a:solidFill>
                <a:latin typeface="Calibri"/>
              </a:rPr>
              <a:t>do mesmo lado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93408" y="1517904"/>
            <a:ext cx="4931359" cy="16916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013448" y="1682495"/>
            <a:ext cx="4291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Pelo nome antigo: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13448" y="2121408"/>
            <a:ext cx="429127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1" lang="pt-BR">
                <a:solidFill>
                  <a:srgbClr val="0F766E"/>
                </a:solidFill>
                <a:latin typeface="Cambria"/>
              </a:rPr>
              <a:t>cis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13448" y="2688336"/>
            <a:ext cx="4291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a cadeia principal está do mesmo lado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93408" y="3392424"/>
            <a:ext cx="4931359" cy="205740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013448" y="3529584"/>
            <a:ext cx="4291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Pelo sistema CIP: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3448" y="3950208"/>
            <a:ext cx="429127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i="0" lang="pt-BR">
                <a:solidFill>
                  <a:srgbClr val="C2410C"/>
                </a:solidFill>
                <a:latin typeface="Cambria"/>
              </a:rPr>
              <a:t>(E)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13448" y="4498848"/>
            <a:ext cx="429127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Br vence o CH</a:t>
            </a:r>
            <a:r>
              <a:rPr sz="1900" b="0" i="0" lang="pt-BR" baseline="-25000">
                <a:solidFill>
                  <a:srgbClr val="22374B"/>
                </a:solidFill>
                <a:latin typeface="Calibri"/>
              </a:rPr>
              <a:t>3</a:t>
            </a:r>
            <a:r>
              <a:rPr sz="1900" b="0" i="0" lang="pt-BR">
                <a:solidFill>
                  <a:srgbClr val="22374B"/>
                </a:solidFill>
                <a:latin typeface="Calibri"/>
              </a:rPr>
              <a:t> na esquerda; CH</a:t>
            </a:r>
            <a:r>
              <a:rPr sz="1900" b="0" i="0" lang="pt-BR" baseline="-25000">
                <a:solidFill>
                  <a:srgbClr val="22374B"/>
                </a:solidFill>
                <a:latin typeface="Calibri"/>
              </a:rPr>
              <a:t>3</a:t>
            </a:r>
            <a:r>
              <a:rPr sz="1900" b="0" i="0" lang="pt-BR">
                <a:solidFill>
                  <a:srgbClr val="22374B"/>
                </a:solidFill>
                <a:latin typeface="Calibri"/>
              </a:rPr>
              <a:t> vence o H na direita — e eles estão em lados opostos.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586984"/>
            <a:ext cx="11057839" cy="658368"/>
          </a:xfrm>
          <a:prstGeom prst="roundRect">
            <a:avLst>
              <a:gd name="adj" fmla="val 5500"/>
            </a:avLst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13816" y="5687568"/>
            <a:ext cx="457200" cy="457200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08176" y="5586984"/>
            <a:ext cx="9942271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libri"/>
              </a:rPr>
              <a:t>Quando os dois divergem, vale o </a:t>
            </a:r>
            <a:r>
              <a:rPr sz="2400" b="1" i="0" lang="pt-BR">
                <a:solidFill>
                  <a:srgbClr val="B91C1C"/>
                </a:solidFill>
                <a:latin typeface="Calibri"/>
              </a:rPr>
              <a:t>E / Z</a:t>
            </a:r>
            <a:r>
              <a:rPr sz="2400" b="1" i="0" lang="pt-BR">
                <a:solidFill>
                  <a:srgbClr val="11263A"/>
                </a:solidFill>
                <a:latin typeface="Calibri"/>
              </a:rPr>
              <a:t>: é o oficial da IUPAC.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QUESTÕES 1 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Exercícios  ·  isomeria geométrica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2148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709927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19" y="1719072"/>
            <a:ext cx="950335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Quais destes compostos apresentam isomeria cis-trans?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7048" y="2450591"/>
            <a:ext cx="502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6B7F92"/>
                </a:solidFill>
                <a:latin typeface="Calibri"/>
              </a:rPr>
              <a:t>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030" y="24048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58596" y="24048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74445" y="2404872"/>
            <a:ext cx="5292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2261" y="2404872"/>
            <a:ext cx="29301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=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3834" y="2404872"/>
            <a:ext cx="5292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1650" y="24048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7499" y="24048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0528" y="2450591"/>
            <a:ext cx="502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6B7F92"/>
                </a:solidFill>
                <a:latin typeface="Calibri"/>
              </a:rPr>
              <a:t>b)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57635" y="24048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93201" y="2404872"/>
            <a:ext cx="29301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=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4774" y="2404872"/>
            <a:ext cx="529256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2590" y="24048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48439" y="24048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4005" y="2404872"/>
            <a:ext cx="407289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99854" y="2404872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27048" y="3017520"/>
            <a:ext cx="502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6B7F92"/>
                </a:solidFill>
                <a:latin typeface="Calibri"/>
              </a:rPr>
              <a:t>c)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99744" y="2971800"/>
            <a:ext cx="80395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CHCl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12261" y="2971800"/>
            <a:ext cx="29301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=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13834" y="2971800"/>
            <a:ext cx="803957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CHCl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0528" y="3017520"/>
            <a:ext cx="502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6B7F92"/>
                </a:solidFill>
                <a:latin typeface="Calibri"/>
              </a:rPr>
              <a:t>d)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21992" y="2971800"/>
            <a:ext cx="627005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57557" y="2971800"/>
            <a:ext cx="293013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=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59131" y="2971800"/>
            <a:ext cx="703372" cy="548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CCl</a:t>
            </a:r>
            <a:r>
              <a:rPr sz="2100" b="1" i="0" lang="pt-BR" baseline="-25000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3849624"/>
            <a:ext cx="11057839" cy="22402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86383" y="4023360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45919" y="4014215"/>
            <a:ext cx="950335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As estruturas abaixo são cis ou trans?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3655588" y="5225704"/>
            <a:ext cx="31491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3655588" y="5308183"/>
            <a:ext cx="31491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315248" y="50749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45087" y="50749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40" name="Connector 39"/>
          <p:cNvCxnSpPr/>
          <p:nvPr/>
        </p:nvCxnSpPr>
        <p:spPr>
          <a:xfrm flipH="1" flipV="1">
            <a:off x="3003255" y="4922032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390053" y="4547128"/>
            <a:ext cx="48628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42" name="Connector 41"/>
          <p:cNvCxnSpPr/>
          <p:nvPr/>
        </p:nvCxnSpPr>
        <p:spPr>
          <a:xfrm flipH="1">
            <a:off x="3003255" y="5369877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459147" y="5602711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44" name="Connector 43"/>
          <p:cNvCxnSpPr/>
          <p:nvPr/>
        </p:nvCxnSpPr>
        <p:spPr>
          <a:xfrm flipV="1">
            <a:off x="4275709" y="4922032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749759" y="4547128"/>
            <a:ext cx="48628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4275709" y="5369877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749759" y="5602711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27048" y="5038344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6B7F92"/>
                </a:solidFill>
                <a:latin typeface="Calibri"/>
              </a:rPr>
              <a:t>I.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8501908" y="5225704"/>
            <a:ext cx="31491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8501908" y="5308183"/>
            <a:ext cx="314919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161568" y="50749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791407" y="50749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53" name="Connector 52"/>
          <p:cNvCxnSpPr/>
          <p:nvPr/>
        </p:nvCxnSpPr>
        <p:spPr>
          <a:xfrm flipH="1" flipV="1">
            <a:off x="7849575" y="4922032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037582" y="4547128"/>
            <a:ext cx="685074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cxnSp>
        <p:nvCxnSpPr>
          <p:cNvPr id="55" name="Connector 54"/>
          <p:cNvCxnSpPr/>
          <p:nvPr/>
        </p:nvCxnSpPr>
        <p:spPr>
          <a:xfrm flipH="1">
            <a:off x="7849575" y="5369877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305467" y="5602711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57" name="Connector 56"/>
          <p:cNvCxnSpPr/>
          <p:nvPr/>
        </p:nvCxnSpPr>
        <p:spPr>
          <a:xfrm flipV="1">
            <a:off x="9122029" y="4922032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9596079" y="4547128"/>
            <a:ext cx="41718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9122029" y="5369877"/>
            <a:ext cx="347131" cy="241978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9596079" y="5602711"/>
            <a:ext cx="685074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19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73368" y="5038344"/>
            <a:ext cx="640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lang="pt-BR">
                <a:solidFill>
                  <a:srgbClr val="6B7F92"/>
                </a:solidFill>
                <a:latin typeface="Calibri"/>
              </a:rPr>
              <a:t>II.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9A6B00"/>
                </a:solidFill>
                <a:latin typeface="Calibri"/>
              </a:rPr>
              <a:t>QUESTÕES 3 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Exercícios  ·  isomeria geométrica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26517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709927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19" y="1719072"/>
            <a:ext cx="950335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A estrutura abaixo é E ou Z?  Justifique com as prioridades.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81144" y="3159251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81144" y="3259836"/>
            <a:ext cx="384048" cy="0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06240" y="30175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74336" y="3017520"/>
            <a:ext cx="36576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3785615" y="2788920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30733" y="2414015"/>
            <a:ext cx="572002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Br</a:t>
            </a:r>
          </a:p>
        </p:txBody>
      </p:sp>
      <p:cxnSp>
        <p:nvCxnSpPr>
          <p:cNvPr id="15" name="Connector 14"/>
          <p:cNvCxnSpPr/>
          <p:nvPr/>
        </p:nvCxnSpPr>
        <p:spPr>
          <a:xfrm flipH="1">
            <a:off x="3785615" y="3335072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47768" y="3621024"/>
            <a:ext cx="45496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5337389" y="2788920"/>
            <a:ext cx="423331" cy="295095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43599" y="2414015"/>
            <a:ext cx="53860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Cl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37389" y="3335072"/>
            <a:ext cx="423331" cy="295096"/>
          </a:xfrm>
          <a:prstGeom prst="line">
            <a:avLst/>
          </a:prstGeom>
          <a:ln w="33020">
            <a:solidFill>
              <a:srgbClr val="1126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43600" y="3621024"/>
            <a:ext cx="77924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Arial"/>
              </a:rPr>
              <a:t>CH</a:t>
            </a:r>
            <a:r>
              <a:rPr sz="2300" b="1" i="0" lang="pt-BR" baseline="-25000">
                <a:solidFill>
                  <a:srgbClr val="11263A"/>
                </a:solidFill>
                <a:latin typeface="Arial"/>
              </a:rPr>
              <a:t>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56448" y="2432304"/>
            <a:ext cx="2834640" cy="15179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30767" y="2578608"/>
            <a:ext cx="237744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  <a:buClr>
                <a:srgbClr val="22374B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Br: Z = 35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  <a:buClr>
                <a:srgbClr val="22374B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Cl: Z = 17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  <a:buClr>
                <a:srgbClr val="22374B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C: Z = 6</a:t>
            </a:r>
          </a:p>
          <a:p>
            <a:pPr algn="l" marL="310896" indent="-310896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  <a:buClr>
                <a:srgbClr val="22374B"/>
              </a:buClr>
              <a:buSzPct val="62000"/>
              <a:buFont typeface="Arial"/>
              <a:buChar char="●"/>
            </a:pPr>
            <a:r>
              <a:rPr sz="1900" b="0" i="0" lang="pt-BR">
                <a:solidFill>
                  <a:srgbClr val="22374B"/>
                </a:solidFill>
                <a:latin typeface="Calibri"/>
              </a:rPr>
              <a:t>H: Z = 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4398264"/>
            <a:ext cx="11057839" cy="16916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6383" y="4956048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19" y="4608576"/>
            <a:ext cx="9503359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22374B"/>
                </a:solidFill>
                <a:latin typeface="Calibri"/>
              </a:rPr>
              <a:t>Explique, com suas palavras, por que o but-1-eno (CH</a:t>
            </a:r>
            <a:r>
              <a:rPr sz="2300" b="0" i="0" lang="pt-BR" baseline="-25000">
                <a:solidFill>
                  <a:srgbClr val="22374B"/>
                </a:solidFill>
                <a:latin typeface="Calibri"/>
              </a:rPr>
              <a:t>2</a:t>
            </a:r>
            <a:r>
              <a:rPr sz="2300" b="0" i="0" lang="pt-BR">
                <a:solidFill>
                  <a:srgbClr val="22374B"/>
                </a:solidFill>
                <a:latin typeface="Calibri"/>
              </a:rPr>
              <a:t>=CH—CH</a:t>
            </a:r>
            <a:r>
              <a:rPr sz="2300" b="0" i="0" lang="pt-BR" baseline="-25000">
                <a:solidFill>
                  <a:srgbClr val="22374B"/>
                </a:solidFill>
                <a:latin typeface="Calibri"/>
              </a:rPr>
              <a:t>2</a:t>
            </a:r>
            <a:r>
              <a:rPr sz="2300" b="0" i="0" lang="pt-BR">
                <a:solidFill>
                  <a:srgbClr val="22374B"/>
                </a:solidFill>
                <a:latin typeface="Calibri"/>
              </a:rPr>
              <a:t>—CH</a:t>
            </a:r>
            <a:r>
              <a:rPr sz="2300" b="0" i="0" lang="pt-BR" baseline="-25000">
                <a:solidFill>
                  <a:srgbClr val="22374B"/>
                </a:solidFill>
                <a:latin typeface="Calibri"/>
              </a:rPr>
              <a:t>3</a:t>
            </a:r>
            <a:r>
              <a:rPr sz="2300" b="0" i="0" lang="pt-BR">
                <a:solidFill>
                  <a:srgbClr val="22374B"/>
                </a:solidFill>
                <a:latin typeface="Calibri"/>
              </a:rPr>
              <a:t>) não apresenta isomeria cis-trans, enquanto o but-2-eno apresenta.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15803D"/>
                </a:solidFill>
                <a:latin typeface="Calibri"/>
              </a:rPr>
              <a:t>CORREÇÃO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Gabarito  ·  isomeria geométrica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11057839" cy="10972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6383" y="1783079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4207" y="1645919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Apenas  (a)  e  (c)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4207" y="2121408"/>
            <a:ext cx="9503359" cy="4206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Em (b) e (d) um dos carbonos da dupla tem dois ligantes iguais.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724912"/>
            <a:ext cx="11057839" cy="10972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6383" y="2990088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4207" y="2852928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I. cis        II. trans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4207" y="3328416"/>
            <a:ext cx="9503359" cy="4206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Em I os dois Cl estão do mesmo lado; em II, em lados opostos.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31920"/>
            <a:ext cx="11057839" cy="10972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6383" y="4197096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4207" y="4059935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É  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4207" y="4535424"/>
            <a:ext cx="9503359" cy="4206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Esquerda: Br (35) vence H. Direita: Cl (17) vence CH</a:t>
            </a:r>
            <a:r>
              <a:rPr sz="2100" b="0" i="0" lang="pt-BR" baseline="-25000">
                <a:solidFill>
                  <a:srgbClr val="22374B"/>
                </a:solidFill>
                <a:latin typeface="Calibri"/>
              </a:rPr>
              <a:t>3</a:t>
            </a:r>
            <a:r>
              <a:rPr sz="2100" b="0" i="0" lang="pt-BR">
                <a:solidFill>
                  <a:srgbClr val="22374B"/>
                </a:solidFill>
                <a:latin typeface="Calibri"/>
              </a:rPr>
              <a:t>. Ambos em cima.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138928"/>
            <a:ext cx="11057839" cy="10972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6383" y="5404104"/>
            <a:ext cx="566928" cy="566928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 lang="pt-BR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4207" y="5266944"/>
            <a:ext cx="9503359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15803D"/>
                </a:solidFill>
                <a:latin typeface="Calibri"/>
              </a:rPr>
              <a:t>Porque o C1 do but-1-eno tem dois H iguais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4207" y="5742432"/>
            <a:ext cx="9503359" cy="4206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 lang="pt-BR">
                <a:solidFill>
                  <a:srgbClr val="22374B"/>
                </a:solidFill>
                <a:latin typeface="Calibri"/>
              </a:rPr>
              <a:t>Sem ligantes diferentes nos dois carbonos, não há dois arranjos.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1057839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lang="pt-BR">
                <a:solidFill>
                  <a:srgbClr val="0F766E"/>
                </a:solidFill>
                <a:latin typeface="Calibri"/>
              </a:rPr>
              <a:t>MAPA MENTAL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21792"/>
            <a:ext cx="110578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800" b="1" i="0" lang="pt-BR">
                <a:solidFill>
                  <a:srgbClr val="11263A"/>
                </a:solidFill>
                <a:latin typeface="Cambria"/>
              </a:rPr>
              <a:t>Resumo geral da aula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6B7F92"/>
                </a:solidFill>
                <a:latin typeface="Calibri"/>
              </a:rPr>
              <a:t>58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17904"/>
            <a:ext cx="5230368" cy="452628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682495"/>
            <a:ext cx="4462272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0F766E"/>
                </a:solidFill>
                <a:latin typeface="Cambria"/>
              </a:rPr>
              <a:t>ISOMERIA PLANA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194560"/>
            <a:ext cx="4462272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muda a ordem das ligações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660904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2660904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0F766E"/>
                </a:solidFill>
                <a:latin typeface="Calibri"/>
              </a:rPr>
              <a:t>Cadeia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52928" y="2660904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muda o tipo de cadeia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337560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337560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0F766E"/>
                </a:solidFill>
                <a:latin typeface="Calibri"/>
              </a:rPr>
              <a:t>Posição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2928" y="3337560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muda o lugar de algo na cadeia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4014216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4014216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0F766E"/>
                </a:solidFill>
                <a:latin typeface="Calibri"/>
              </a:rPr>
              <a:t>Função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52928" y="4014216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muda a função orgânica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4690872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4690872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0F766E"/>
                </a:solidFill>
                <a:latin typeface="Calibri"/>
              </a:rPr>
              <a:t>Metameria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2928" y="4690872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muda o lugar do heteroátomo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5367528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" y="5367528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0F766E"/>
                </a:solidFill>
                <a:latin typeface="Calibri"/>
              </a:rPr>
              <a:t>Tautomeria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52928" y="5367528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a função muda e há equilíbrio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91656" y="1517904"/>
            <a:ext cx="5230368" cy="452628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775704" y="1682495"/>
            <a:ext cx="4462272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 lang="pt-BR">
                <a:solidFill>
                  <a:srgbClr val="C2410C"/>
                </a:solidFill>
                <a:latin typeface="Cambria"/>
              </a:rPr>
              <a:t>ISOMERIA GEOMÉTRICA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75704" y="2194560"/>
            <a:ext cx="4462272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 lang="pt-BR">
                <a:solidFill>
                  <a:srgbClr val="6B7F92"/>
                </a:solidFill>
                <a:latin typeface="Calibri"/>
              </a:rPr>
              <a:t>a ordem é a mesma; muda o espaço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39128" y="2660904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22008" y="2660904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C2410C"/>
                </a:solidFill>
                <a:latin typeface="Calibri"/>
              </a:rPr>
              <a:t>Onde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77656" y="2660904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duplas ligações e ciclos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739128" y="3337560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922008" y="3337560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C2410C"/>
                </a:solidFill>
                <a:latin typeface="Calibri"/>
              </a:rPr>
              <a:t>Condição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77656" y="3337560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dois ligantes diferentes em cada C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39128" y="4014216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22008" y="4014216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C2410C"/>
                </a:solidFill>
                <a:latin typeface="Calibri"/>
              </a:rPr>
              <a:t>cis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77656" y="4014216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iguais do mesmo lado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739128" y="4690872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922008" y="4690872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C2410C"/>
                </a:solidFill>
                <a:latin typeface="Calibri"/>
              </a:rPr>
              <a:t>trans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77656" y="4690872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iguais em lados opostos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39128" y="5367528"/>
            <a:ext cx="4535424" cy="62179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22008" y="5367528"/>
            <a:ext cx="178308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C2410C"/>
                </a:solidFill>
                <a:latin typeface="Calibri"/>
              </a:rPr>
              <a:t>E / Z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77656" y="5367528"/>
            <a:ext cx="2532887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lang="pt-BR">
                <a:solidFill>
                  <a:srgbClr val="22374B"/>
                </a:solidFill>
                <a:latin typeface="Calibri"/>
              </a:rPr>
              <a:t>regra CIP: maior nº atômico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1018520" y="438911"/>
            <a:ext cx="728542" cy="420625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1747062" y="859536"/>
            <a:ext cx="0" cy="841248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H="1">
            <a:off x="11018520" y="1700784"/>
            <a:ext cx="728542" cy="42062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10289977" y="1700784"/>
            <a:ext cx="728543" cy="42062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10289977" y="859535"/>
            <a:ext cx="0" cy="841249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0289977" y="438911"/>
            <a:ext cx="728543" cy="420624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0945368" y="365759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673910" y="786384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673910" y="1627631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945368" y="2048255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216825" y="1627631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216825" y="786383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0424160" y="5120640"/>
            <a:ext cx="475136" cy="2743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0899296" y="5394960"/>
            <a:ext cx="0" cy="5486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0424160" y="5943600"/>
            <a:ext cx="475136" cy="2743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9949023" y="5943600"/>
            <a:ext cx="475137" cy="2743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9949023" y="5394960"/>
            <a:ext cx="0" cy="54864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9949023" y="5120640"/>
            <a:ext cx="475137" cy="274320"/>
          </a:xfrm>
          <a:prstGeom prst="line">
            <a:avLst/>
          </a:prstGeom>
          <a:ln w="25400">
            <a:solidFill>
              <a:srgbClr val="1D3A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0351008" y="504748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826144" y="53218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26144" y="587044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351008" y="614476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75871" y="587044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75871" y="5321808"/>
            <a:ext cx="146304" cy="146304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960120"/>
            <a:ext cx="9144000" cy="3657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lang="pt-BR">
                <a:solidFill>
                  <a:srgbClr val="7FA7C4"/>
                </a:solidFill>
                <a:latin typeface="Calibri"/>
              </a:rPr>
              <a:t>PARA FIXAR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353312"/>
            <a:ext cx="9692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600" b="1" i="0" lang="pt-BR">
                <a:solidFill>
                  <a:srgbClr val="FFFFFF"/>
                </a:solidFill>
                <a:latin typeface="Cambria"/>
              </a:rPr>
              <a:t>O que levar desta aula</a:t>
            </a:r>
          </a:p>
        </p:txBody>
      </p:sp>
      <p:sp>
        <p:nvSpPr>
          <p:cNvPr id="28" name="Oval 27"/>
          <p:cNvSpPr/>
          <p:nvPr/>
        </p:nvSpPr>
        <p:spPr>
          <a:xfrm>
            <a:off x="594359" y="2542032"/>
            <a:ext cx="530352" cy="530352"/>
          </a:xfrm>
          <a:prstGeom prst="ellipse">
            <a:avLst/>
          </a:prstGeom>
          <a:solidFill>
            <a:srgbClr val="5EC8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mbria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2450592"/>
            <a:ext cx="9692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DCE7F0"/>
                </a:solidFill>
                <a:latin typeface="Calibri"/>
              </a:rPr>
              <a:t>Isômeros têm a mesma fórmula molecular e são substâncias diferentes.</a:t>
            </a:r>
          </a:p>
        </p:txBody>
      </p:sp>
      <p:sp>
        <p:nvSpPr>
          <p:cNvPr id="30" name="Oval 29"/>
          <p:cNvSpPr/>
          <p:nvPr/>
        </p:nvSpPr>
        <p:spPr>
          <a:xfrm>
            <a:off x="594359" y="3328416"/>
            <a:ext cx="530352" cy="530352"/>
          </a:xfrm>
          <a:prstGeom prst="ellipse">
            <a:avLst/>
          </a:prstGeom>
          <a:solidFill>
            <a:srgbClr val="5EC8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mbria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44168" y="3236976"/>
            <a:ext cx="9692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DCE7F0"/>
                </a:solidFill>
                <a:latin typeface="Calibri"/>
              </a:rPr>
              <a:t>Na isomeria plana muda a ordem das ligações: cadeia, posição, função, metameria e tautomeria.</a:t>
            </a:r>
          </a:p>
        </p:txBody>
      </p:sp>
      <p:sp>
        <p:nvSpPr>
          <p:cNvPr id="32" name="Oval 31"/>
          <p:cNvSpPr/>
          <p:nvPr/>
        </p:nvSpPr>
        <p:spPr>
          <a:xfrm>
            <a:off x="594359" y="4114800"/>
            <a:ext cx="530352" cy="530352"/>
          </a:xfrm>
          <a:prstGeom prst="ellipse">
            <a:avLst/>
          </a:prstGeom>
          <a:solidFill>
            <a:srgbClr val="F09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mbria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44168" y="4023360"/>
            <a:ext cx="9692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DCE7F0"/>
                </a:solidFill>
                <a:latin typeface="Calibri"/>
              </a:rPr>
              <a:t>Na isomeria geométrica a ordem é a mesma — o que muda é o lado: cis e trans.</a:t>
            </a:r>
          </a:p>
        </p:txBody>
      </p:sp>
      <p:sp>
        <p:nvSpPr>
          <p:cNvPr id="34" name="Oval 33"/>
          <p:cNvSpPr/>
          <p:nvPr/>
        </p:nvSpPr>
        <p:spPr>
          <a:xfrm>
            <a:off x="594359" y="4901184"/>
            <a:ext cx="530352" cy="530352"/>
          </a:xfrm>
          <a:prstGeom prst="ellipse">
            <a:avLst/>
          </a:prstGeom>
          <a:solidFill>
            <a:srgbClr val="F09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 lang="pt-BR">
                <a:solidFill>
                  <a:srgbClr val="11263A"/>
                </a:solidFill>
                <a:latin typeface="Cambria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809744"/>
            <a:ext cx="9692640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lang="pt-BR">
                <a:solidFill>
                  <a:srgbClr val="DCE7F0"/>
                </a:solidFill>
                <a:latin typeface="Calibri"/>
              </a:rPr>
              <a:t>Quando cis-trans não serve, use E / Z com as regras de prioridade.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6928" y="5596128"/>
            <a:ext cx="7680960" cy="640080"/>
          </a:xfrm>
          <a:prstGeom prst="roundRect">
            <a:avLst>
              <a:gd name="adj" fmla="val 55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86968" y="5596128"/>
            <a:ext cx="70408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lang="pt-BR">
                <a:solidFill>
                  <a:srgbClr val="11263A"/>
                </a:solidFill>
                <a:latin typeface="Calibri"/>
              </a:rPr>
              <a:t>Próxima aula: isomeria óptica (carbono quiral)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355080"/>
            <a:ext cx="45720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Isomeria  |  Química Orgânica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10367" y="6355080"/>
            <a:ext cx="9144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300" b="0" i="0" lang="pt-BR">
                <a:solidFill>
                  <a:srgbClr val="53708C"/>
                </a:solidFill>
                <a:latin typeface="Calibri"/>
              </a:rPr>
              <a:t>59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