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357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75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e 1"/>
          <p:cNvSpPr/>
          <p:nvPr/>
        </p:nvSpPr>
        <p:spPr>
          <a:xfrm>
            <a:off x="10218419" y="525780"/>
            <a:ext cx="1417320" cy="1417320"/>
          </a:xfrm>
          <a:prstGeom prst="pie">
            <a:avLst>
              <a:gd name="adj1" fmla="val 3600000"/>
              <a:gd name="adj2" fmla="val 7200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Pie 2"/>
          <p:cNvSpPr/>
          <p:nvPr/>
        </p:nvSpPr>
        <p:spPr>
          <a:xfrm>
            <a:off x="10218419" y="525780"/>
            <a:ext cx="1417320" cy="1417320"/>
          </a:xfrm>
          <a:prstGeom prst="pie">
            <a:avLst>
              <a:gd name="adj1" fmla="val 10800000"/>
              <a:gd name="adj2" fmla="val 14400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Pie 3"/>
          <p:cNvSpPr/>
          <p:nvPr/>
        </p:nvSpPr>
        <p:spPr>
          <a:xfrm>
            <a:off x="10218419" y="525780"/>
            <a:ext cx="1417320" cy="1417320"/>
          </a:xfrm>
          <a:prstGeom prst="pie">
            <a:avLst>
              <a:gd name="adj1" fmla="val 18000000"/>
              <a:gd name="adj2" fmla="val 21600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0615269" y="922629"/>
            <a:ext cx="623620" cy="623620"/>
          </a:xfrm>
          <a:prstGeom prst="ellipse">
            <a:avLst/>
          </a:prstGeom>
          <a:solidFill>
            <a:srgbClr val="1126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742828" y="1050188"/>
            <a:ext cx="368503" cy="368503"/>
          </a:xfrm>
          <a:prstGeom prst="ellipse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841248"/>
            <a:ext cx="822960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7FA7C4"/>
                </a:solidFill>
                <a:latin typeface="Calibri"/>
              </a:rPr>
              <a:t>QUÍMICA   |   ENSINO MÉDIO – 2º ANO | VANDERLEI I PAULA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1115568"/>
            <a:ext cx="9601200" cy="13533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8400" b="1" i="0">
                <a:solidFill>
                  <a:srgbClr val="FFFFFF"/>
                </a:solidFill>
                <a:latin typeface="Cambria"/>
              </a:rPr>
              <a:t>RADIOATIVIDADE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2468880"/>
            <a:ext cx="1005840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F2B705"/>
                </a:solidFill>
                <a:latin typeface="Calibri"/>
              </a:rPr>
              <a:t>O átomo que não fica quieto.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255264"/>
            <a:ext cx="7594838" cy="694944"/>
          </a:xfrm>
          <a:prstGeom prst="roundRect">
            <a:avLst>
              <a:gd name="adj" fmla="val 30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66928" y="3255264"/>
            <a:ext cx="7594838" cy="6949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400" b="1" i="0">
                <a:solidFill>
                  <a:srgbClr val="F2B705"/>
                </a:solidFill>
                <a:latin typeface="Calibri"/>
              </a:rPr>
              <a:t>DE 1896 A HOJE  •  130 ANOS DE NÚCLEOS INSTÁVEIS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4096512"/>
            <a:ext cx="3465576" cy="2029968"/>
          </a:xfrm>
          <a:prstGeom prst="roundRect">
            <a:avLst>
              <a:gd name="adj" fmla="val 55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41247" y="4261104"/>
            <a:ext cx="1005840" cy="8686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800" b="1" i="0">
                <a:solidFill>
                  <a:srgbClr val="F2B705"/>
                </a:solidFill>
                <a:latin typeface="Arial"/>
              </a:rPr>
              <a:t>α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01368" y="4389120"/>
            <a:ext cx="201168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FFFFFF"/>
                </a:solidFill>
                <a:latin typeface="Calibri"/>
              </a:rPr>
              <a:t>alfa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7" y="5285232"/>
            <a:ext cx="2916936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2100" b="0" i="0">
                <a:solidFill>
                  <a:srgbClr val="C6D8E6"/>
                </a:solidFill>
                <a:latin typeface="Calibri"/>
              </a:rPr>
              <a:t>para numa folha de papel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61688" y="4096512"/>
            <a:ext cx="3465576" cy="2029968"/>
          </a:xfrm>
          <a:prstGeom prst="roundRect">
            <a:avLst>
              <a:gd name="adj" fmla="val 55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636008" y="4261104"/>
            <a:ext cx="1005840" cy="8686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800" b="1" i="0">
                <a:solidFill>
                  <a:srgbClr val="5EC8BC"/>
                </a:solidFill>
                <a:latin typeface="Arial"/>
              </a:rPr>
              <a:t>β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96128" y="4389120"/>
            <a:ext cx="201168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FFFFFF"/>
                </a:solidFill>
                <a:latin typeface="Calibri"/>
              </a:rPr>
              <a:t>beta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36008" y="5285232"/>
            <a:ext cx="2916936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2100" b="0" i="0">
                <a:solidFill>
                  <a:srgbClr val="C6D8E6"/>
                </a:solidFill>
                <a:latin typeface="Calibri"/>
              </a:rPr>
              <a:t>para numa placa de alumínio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156448" y="4096512"/>
            <a:ext cx="3465576" cy="2029968"/>
          </a:xfrm>
          <a:prstGeom prst="roundRect">
            <a:avLst>
              <a:gd name="adj" fmla="val 55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430768" y="4261104"/>
            <a:ext cx="1005840" cy="8686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800" b="1" i="0">
                <a:solidFill>
                  <a:srgbClr val="F09468"/>
                </a:solidFill>
                <a:latin typeface="Arial"/>
              </a:rPr>
              <a:t>γ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90888" y="4389120"/>
            <a:ext cx="201168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FFFFFF"/>
                </a:solidFill>
                <a:latin typeface="Calibri"/>
              </a:rPr>
              <a:t>gama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30768" y="5285232"/>
            <a:ext cx="2916936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2100" b="0" i="0">
                <a:solidFill>
                  <a:srgbClr val="C6D8E6"/>
                </a:solidFill>
                <a:latin typeface="Calibri"/>
              </a:rPr>
              <a:t>atravessa até o chumbo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ROTEIRO DA AULA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O que vamos ver hoje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72768"/>
            <a:ext cx="5376672" cy="93268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04672" y="1755648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36192" y="1700784"/>
            <a:ext cx="4206240" cy="3873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500" b="1" i="0">
                <a:solidFill>
                  <a:srgbClr val="11263A"/>
                </a:solidFill>
                <a:latin typeface="Calibri"/>
              </a:rPr>
              <a:t>A descoberta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36192" y="2084832"/>
            <a:ext cx="4206240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6B7F92"/>
                </a:solidFill>
                <a:latin typeface="Calibri"/>
              </a:rPr>
              <a:t>Röntgen, Becquerel e os Curie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2633472"/>
            <a:ext cx="5376672" cy="93268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04672" y="2816352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36192" y="2761488"/>
            <a:ext cx="4206240" cy="3873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500" b="1" i="0">
                <a:solidFill>
                  <a:srgbClr val="11263A"/>
                </a:solidFill>
                <a:latin typeface="Calibri"/>
              </a:rPr>
              <a:t>As três radiações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36192" y="3145536"/>
            <a:ext cx="4206240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6B7F92"/>
                </a:solidFill>
                <a:latin typeface="Calibri"/>
              </a:rPr>
              <a:t>alfa, beta e gama — o que cada uma é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694176"/>
            <a:ext cx="5376672" cy="93268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804672" y="3877056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36192" y="3822191"/>
            <a:ext cx="4206240" cy="3873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500" b="1" i="0">
                <a:solidFill>
                  <a:srgbClr val="11263A"/>
                </a:solidFill>
                <a:latin typeface="Calibri"/>
              </a:rPr>
              <a:t>Penetração e blindagem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36192" y="4206240"/>
            <a:ext cx="4206240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6B7F92"/>
                </a:solidFill>
                <a:latin typeface="Calibri"/>
              </a:rPr>
              <a:t>do papel ao chumbo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4754879"/>
            <a:ext cx="5376672" cy="93268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804672" y="4937759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36192" y="4882895"/>
            <a:ext cx="4206240" cy="3873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500" b="1" i="0">
                <a:solidFill>
                  <a:srgbClr val="11263A"/>
                </a:solidFill>
                <a:latin typeface="Calibri"/>
              </a:rPr>
              <a:t>As leis de Soddy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36192" y="5266944"/>
            <a:ext cx="4206240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6B7F92"/>
                </a:solidFill>
                <a:latin typeface="Calibri"/>
              </a:rPr>
              <a:t>escrevendo equações nucleares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45352" y="1572768"/>
            <a:ext cx="5376672" cy="93268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6483096" y="1755648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14616" y="1700784"/>
            <a:ext cx="4206240" cy="3873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500" b="1" i="0">
                <a:solidFill>
                  <a:srgbClr val="11263A"/>
                </a:solidFill>
                <a:latin typeface="Calibri"/>
              </a:rPr>
              <a:t>Séries radioativas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14616" y="2084832"/>
            <a:ext cx="4206240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6B7F92"/>
                </a:solidFill>
                <a:latin typeface="Calibri"/>
              </a:rPr>
              <a:t>decaimentos em conjunto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45352" y="2633472"/>
            <a:ext cx="5376672" cy="93268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6483096" y="2816352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14616" y="2761488"/>
            <a:ext cx="4206240" cy="3873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500" b="1" i="0">
                <a:solidFill>
                  <a:srgbClr val="11263A"/>
                </a:solidFill>
                <a:latin typeface="Calibri"/>
              </a:rPr>
              <a:t>Meia-vida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14616" y="3145536"/>
            <a:ext cx="4206240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6B7F92"/>
                </a:solidFill>
                <a:latin typeface="Calibri"/>
              </a:rPr>
              <a:t>a cinética do decaimento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45352" y="3694176"/>
            <a:ext cx="5376672" cy="93268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6483096" y="3877056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7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214616" y="3822191"/>
            <a:ext cx="4206240" cy="3873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500" b="1" i="0">
                <a:solidFill>
                  <a:srgbClr val="11263A"/>
                </a:solidFill>
                <a:latin typeface="Calibri"/>
              </a:rPr>
              <a:t>Acidentes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214616" y="4206240"/>
            <a:ext cx="4206240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6B7F92"/>
                </a:solidFill>
                <a:latin typeface="Calibri"/>
              </a:rPr>
              <a:t>Chernobyl, Goiânia, Fukushima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245352" y="4754879"/>
            <a:ext cx="5376672" cy="93268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5" name="Oval 34"/>
          <p:cNvSpPr/>
          <p:nvPr/>
        </p:nvSpPr>
        <p:spPr>
          <a:xfrm>
            <a:off x="6483096" y="4937759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8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214616" y="4882895"/>
            <a:ext cx="4206240" cy="3873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500" b="1" i="0">
                <a:solidFill>
                  <a:srgbClr val="11263A"/>
                </a:solidFill>
                <a:latin typeface="Calibri"/>
              </a:rPr>
              <a:t>Hoje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214616" y="5266944"/>
            <a:ext cx="4206240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6B7F92"/>
                </a:solidFill>
                <a:latin typeface="Calibri"/>
              </a:rPr>
              <a:t>aplicações, medos e desafios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53708C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53708C"/>
                </a:solidFill>
                <a:latin typeface="Calibri"/>
              </a:rPr>
              <a:t>3</a:t>
            </a:r>
          </a:p>
        </p:txBody>
      </p:sp>
      <p:sp>
        <p:nvSpPr>
          <p:cNvPr id="4" name="Pie 3"/>
          <p:cNvSpPr/>
          <p:nvPr/>
        </p:nvSpPr>
        <p:spPr>
          <a:xfrm>
            <a:off x="10195560" y="502920"/>
            <a:ext cx="1371600" cy="1371600"/>
          </a:xfrm>
          <a:prstGeom prst="pie">
            <a:avLst>
              <a:gd name="adj1" fmla="val 3600000"/>
              <a:gd name="adj2" fmla="val 7200000"/>
            </a:avLst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Pie 4"/>
          <p:cNvSpPr/>
          <p:nvPr/>
        </p:nvSpPr>
        <p:spPr>
          <a:xfrm>
            <a:off x="10195560" y="502920"/>
            <a:ext cx="1371600" cy="1371600"/>
          </a:xfrm>
          <a:prstGeom prst="pie">
            <a:avLst>
              <a:gd name="adj1" fmla="val 10800000"/>
              <a:gd name="adj2" fmla="val 14400000"/>
            </a:avLst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Pie 5"/>
          <p:cNvSpPr/>
          <p:nvPr/>
        </p:nvSpPr>
        <p:spPr>
          <a:xfrm>
            <a:off x="10195560" y="502920"/>
            <a:ext cx="1371600" cy="1371600"/>
          </a:xfrm>
          <a:prstGeom prst="pie">
            <a:avLst>
              <a:gd name="adj1" fmla="val 18000000"/>
              <a:gd name="adj2" fmla="val 21600000"/>
            </a:avLst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579608" y="886968"/>
            <a:ext cx="603504" cy="603504"/>
          </a:xfrm>
          <a:prstGeom prst="ellipse">
            <a:avLst/>
          </a:prstGeom>
          <a:solidFill>
            <a:srgbClr val="1126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703052" y="1010412"/>
            <a:ext cx="356616" cy="356616"/>
          </a:xfrm>
          <a:prstGeom prst="ellipse">
            <a:avLst/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" name="Pie 8"/>
          <p:cNvSpPr/>
          <p:nvPr/>
        </p:nvSpPr>
        <p:spPr>
          <a:xfrm>
            <a:off x="10424160" y="5074920"/>
            <a:ext cx="914400" cy="914400"/>
          </a:xfrm>
          <a:prstGeom prst="pie">
            <a:avLst>
              <a:gd name="adj1" fmla="val 3600000"/>
              <a:gd name="adj2" fmla="val 7200000"/>
            </a:avLst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Pie 9"/>
          <p:cNvSpPr/>
          <p:nvPr/>
        </p:nvSpPr>
        <p:spPr>
          <a:xfrm>
            <a:off x="10424160" y="5074920"/>
            <a:ext cx="914400" cy="914400"/>
          </a:xfrm>
          <a:prstGeom prst="pie">
            <a:avLst>
              <a:gd name="adj1" fmla="val 10800000"/>
              <a:gd name="adj2" fmla="val 14400000"/>
            </a:avLst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Pie 10"/>
          <p:cNvSpPr/>
          <p:nvPr/>
        </p:nvSpPr>
        <p:spPr>
          <a:xfrm>
            <a:off x="10424160" y="5074920"/>
            <a:ext cx="914400" cy="914400"/>
          </a:xfrm>
          <a:prstGeom prst="pie">
            <a:avLst>
              <a:gd name="adj1" fmla="val 18000000"/>
              <a:gd name="adj2" fmla="val 21600000"/>
            </a:avLst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0680192" y="5330952"/>
            <a:ext cx="402336" cy="402336"/>
          </a:xfrm>
          <a:prstGeom prst="ellipse">
            <a:avLst/>
          </a:prstGeom>
          <a:solidFill>
            <a:srgbClr val="1126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0762488" y="5413248"/>
            <a:ext cx="237744" cy="237744"/>
          </a:xfrm>
          <a:prstGeom prst="ellipse">
            <a:avLst/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66928" y="1325880"/>
            <a:ext cx="9509760" cy="235467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</a:pPr>
            <a:r>
              <a:rPr sz="4200" b="0" i="0">
                <a:solidFill>
                  <a:srgbClr val="FFFFFF"/>
                </a:solidFill>
                <a:latin typeface="Cambria"/>
              </a:rPr>
              <a:t>Existe alguma matéria que muda de identidade </a:t>
            </a:r>
            <a:r>
              <a:rPr sz="4200" b="1" i="0">
                <a:solidFill>
                  <a:srgbClr val="F2B705"/>
                </a:solidFill>
                <a:latin typeface="Cambria"/>
              </a:rPr>
              <a:t>sozinha</a:t>
            </a:r>
            <a:r>
              <a:rPr sz="4200" b="0" i="0">
                <a:solidFill>
                  <a:srgbClr val="FFFFFF"/>
                </a:solidFill>
                <a:latin typeface="Cambria"/>
              </a:rPr>
              <a:t> — sem fogo, sem reagente, sem que ninguém faça nada?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4000591"/>
            <a:ext cx="9692640" cy="1473281"/>
          </a:xfrm>
          <a:prstGeom prst="roundRect">
            <a:avLst>
              <a:gd name="adj" fmla="val 5500"/>
            </a:avLst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24128" y="4000591"/>
            <a:ext cx="8778240" cy="1473281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3200" b="1" i="0">
                <a:solidFill>
                  <a:srgbClr val="11263A"/>
                </a:solidFill>
                <a:latin typeface="Calibri"/>
              </a:rPr>
              <a:t>Existe. E a Química que você aprendeu até aqui </a:t>
            </a:r>
            <a:r>
              <a:rPr sz="3200" b="1" i="0">
                <a:solidFill>
                  <a:srgbClr val="7A2E0B"/>
                </a:solidFill>
                <a:latin typeface="Calibri"/>
              </a:rPr>
              <a:t>não consegue explicar</a:t>
            </a:r>
            <a:r>
              <a:rPr sz="3200" b="1" i="0">
                <a:solidFill>
                  <a:srgbClr val="11263A"/>
                </a:solidFill>
                <a:latin typeface="Calibri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53708C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53708C"/>
                </a:solidFill>
                <a:latin typeface="Calibri"/>
              </a:rPr>
              <a:t>4</a:t>
            </a:r>
          </a:p>
        </p:txBody>
      </p:sp>
      <p:sp>
        <p:nvSpPr>
          <p:cNvPr id="4" name="Pie 3"/>
          <p:cNvSpPr/>
          <p:nvPr/>
        </p:nvSpPr>
        <p:spPr>
          <a:xfrm>
            <a:off x="8961119" y="1920240"/>
            <a:ext cx="3017520" cy="3017520"/>
          </a:xfrm>
          <a:prstGeom prst="pie">
            <a:avLst>
              <a:gd name="adj1" fmla="val 3600000"/>
              <a:gd name="adj2" fmla="val 7200000"/>
            </a:avLst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Pie 4"/>
          <p:cNvSpPr/>
          <p:nvPr/>
        </p:nvSpPr>
        <p:spPr>
          <a:xfrm>
            <a:off x="8961119" y="1920240"/>
            <a:ext cx="3017520" cy="3017520"/>
          </a:xfrm>
          <a:prstGeom prst="pie">
            <a:avLst>
              <a:gd name="adj1" fmla="val 10800000"/>
              <a:gd name="adj2" fmla="val 14400000"/>
            </a:avLst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Pie 5"/>
          <p:cNvSpPr/>
          <p:nvPr/>
        </p:nvSpPr>
        <p:spPr>
          <a:xfrm>
            <a:off x="8961119" y="1920240"/>
            <a:ext cx="3017520" cy="3017520"/>
          </a:xfrm>
          <a:prstGeom prst="pie">
            <a:avLst>
              <a:gd name="adj1" fmla="val 18000000"/>
              <a:gd name="adj2" fmla="val 21600000"/>
            </a:avLst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806025" y="2765145"/>
            <a:ext cx="1327708" cy="1327708"/>
          </a:xfrm>
          <a:prstGeom prst="ellipse">
            <a:avLst/>
          </a:prstGeom>
          <a:solidFill>
            <a:srgbClr val="1126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077602" y="3036722"/>
            <a:ext cx="784555" cy="784555"/>
          </a:xfrm>
          <a:prstGeom prst="ellipse">
            <a:avLst/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66928" y="1883664"/>
            <a:ext cx="7863840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00" b="1" i="0">
                <a:solidFill>
                  <a:srgbClr val="F2B705"/>
                </a:solidFill>
                <a:latin typeface="Calibri"/>
              </a:rPr>
              <a:t>PARTE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2286000"/>
            <a:ext cx="8412480" cy="10058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200" b="1" i="0">
                <a:solidFill>
                  <a:srgbClr val="FFFFFF"/>
                </a:solidFill>
                <a:latin typeface="Cambria"/>
              </a:rPr>
              <a:t>A descoberta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3346704"/>
            <a:ext cx="8778240" cy="13898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2500" b="0" i="0">
                <a:solidFill>
                  <a:srgbClr val="C6D8E6"/>
                </a:solidFill>
                <a:latin typeface="Calibri"/>
              </a:rPr>
              <a:t>Como uma gaveta fechada, um minério teimoso e uma cientista polonesa mudaram a ideia do que a matéria é.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4882896"/>
            <a:ext cx="1401064" cy="566928"/>
          </a:xfrm>
          <a:prstGeom prst="roundRect">
            <a:avLst>
              <a:gd name="adj" fmla="val 28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66928" y="4882896"/>
            <a:ext cx="1401064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C6D8E6"/>
                </a:solidFill>
                <a:latin typeface="Calibri"/>
              </a:rPr>
              <a:t>Röntgen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132584" y="4882896"/>
            <a:ext cx="1566164" cy="566928"/>
          </a:xfrm>
          <a:prstGeom prst="roundRect">
            <a:avLst>
              <a:gd name="adj" fmla="val 28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132584" y="4882896"/>
            <a:ext cx="1566164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C6D8E6"/>
                </a:solidFill>
                <a:latin typeface="Calibri"/>
              </a:rPr>
              <a:t>Becquerel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863339" y="4882896"/>
            <a:ext cx="1493139" cy="566928"/>
          </a:xfrm>
          <a:prstGeom prst="roundRect">
            <a:avLst>
              <a:gd name="adj" fmla="val 28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863339" y="4882896"/>
            <a:ext cx="1493139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C6D8E6"/>
                </a:solidFill>
                <a:latin typeface="Calibri"/>
              </a:rPr>
              <a:t>Thomson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521070" y="4882896"/>
            <a:ext cx="1061339" cy="566928"/>
          </a:xfrm>
          <a:prstGeom prst="roundRect">
            <a:avLst>
              <a:gd name="adj" fmla="val 28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521070" y="4882896"/>
            <a:ext cx="1061339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C6D8E6"/>
                </a:solidFill>
                <a:latin typeface="Calibri"/>
              </a:rPr>
              <a:t>Curie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747002" y="4882896"/>
            <a:ext cx="1674114" cy="566928"/>
          </a:xfrm>
          <a:prstGeom prst="roundRect">
            <a:avLst>
              <a:gd name="adj" fmla="val 28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747002" y="4882896"/>
            <a:ext cx="1674114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C6D8E6"/>
                </a:solidFill>
                <a:latin typeface="Calibri"/>
              </a:rPr>
              <a:t>Rutherford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O CENÁRIO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1895: o mundo dos tubos de vidro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72768"/>
            <a:ext cx="5376672" cy="2530241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41247" y="1810512"/>
            <a:ext cx="548640" cy="54864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1792224"/>
            <a:ext cx="4114800" cy="43941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500" b="1" i="0">
                <a:solidFill>
                  <a:srgbClr val="0F766E"/>
                </a:solidFill>
                <a:latin typeface="Calibri"/>
              </a:rPr>
              <a:t>O tubo de Crookes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54480" y="2231644"/>
            <a:ext cx="411480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00" b="0" i="0">
                <a:solidFill>
                  <a:srgbClr val="6B7F92"/>
                </a:solidFill>
                <a:latin typeface="Calibri"/>
              </a:rPr>
              <a:t>a bancada padrão da época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7" y="2615692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568" y="2615692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Vidro fechado, com ar rarefeito dentro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074888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" y="3074888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Dois eletrodos em alta voltagem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7" y="3534084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568" y="3534084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A parede oposta brilhava de verde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45352" y="1572768"/>
            <a:ext cx="5376672" cy="2530241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6519672" y="1810512"/>
            <a:ext cx="548640" cy="548640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32904" y="1792224"/>
            <a:ext cx="4114800" cy="43941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500" b="1" i="0">
                <a:solidFill>
                  <a:srgbClr val="C2410C"/>
                </a:solidFill>
                <a:latin typeface="Calibri"/>
              </a:rPr>
              <a:t>Os raios catódicos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32904" y="2231644"/>
            <a:ext cx="411480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00" b="0" i="0">
                <a:solidFill>
                  <a:srgbClr val="6B7F92"/>
                </a:solidFill>
                <a:latin typeface="Calibri"/>
              </a:rPr>
              <a:t>o mistério de 1895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19672" y="2615692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C2410C"/>
                </a:solidFill>
                <a:latin typeface="Calibri"/>
              </a:rPr>
              <a:t>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93992" y="2615692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Algo saía do cátodo em linha reta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19672" y="3074888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C2410C"/>
                </a:solidFill>
                <a:latin typeface="Calibri"/>
              </a:rPr>
              <a:t>•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93992" y="3074888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Onda ou partícula? Ninguém sabia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19672" y="3534084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C2410C"/>
                </a:solidFill>
                <a:latin typeface="Calibri"/>
              </a:rPr>
              <a:t>•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93992" y="3534084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Era a pergunta da moda na Europa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66928" y="4267601"/>
            <a:ext cx="11055096" cy="1242120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813816" y="4660061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✦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17320" y="4267601"/>
            <a:ext cx="9930384" cy="12421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400" b="0" i="0">
                <a:solidFill>
                  <a:srgbClr val="11263A"/>
                </a:solidFill>
                <a:latin typeface="Calibri"/>
              </a:rPr>
              <a:t>Em três anos esses tubos entregaram </a:t>
            </a:r>
            <a:r>
              <a:rPr sz="2400" b="1" i="0">
                <a:solidFill>
                  <a:srgbClr val="11263A"/>
                </a:solidFill>
                <a:latin typeface="Calibri"/>
              </a:rPr>
              <a:t>o elétron</a:t>
            </a:r>
            <a:r>
              <a:rPr sz="2400" b="0" i="0">
                <a:solidFill>
                  <a:srgbClr val="11263A"/>
                </a:solidFill>
                <a:latin typeface="Calibri"/>
              </a:rPr>
              <a:t>, </a:t>
            </a:r>
            <a:r>
              <a:rPr sz="2400" b="1" i="0">
                <a:solidFill>
                  <a:srgbClr val="11263A"/>
                </a:solidFill>
                <a:latin typeface="Calibri"/>
              </a:rPr>
              <a:t>os raios X</a:t>
            </a:r>
            <a:r>
              <a:rPr sz="2400" b="0" i="0">
                <a:solidFill>
                  <a:srgbClr val="11263A"/>
                </a:solidFill>
                <a:latin typeface="Calibri"/>
              </a:rPr>
              <a:t> e a </a:t>
            </a:r>
            <a:r>
              <a:rPr sz="2400" b="1" i="0">
                <a:solidFill>
                  <a:srgbClr val="11263A"/>
                </a:solidFill>
                <a:latin typeface="Calibri"/>
              </a:rPr>
              <a:t>radioatividade</a:t>
            </a:r>
            <a:r>
              <a:rPr sz="2400" b="0" i="0">
                <a:solidFill>
                  <a:srgbClr val="11263A"/>
                </a:solidFill>
                <a:latin typeface="Calibri"/>
              </a:rPr>
              <a:t> — e derrubaram o átomo indivisível de Dalton.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6928" y="5656026"/>
            <a:ext cx="11055096" cy="39199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2300" b="0" i="0">
                <a:solidFill>
                  <a:srgbClr val="6B7F92"/>
                </a:solidFill>
                <a:latin typeface="Calibri"/>
              </a:rPr>
              <a:t>A radioatividade foi descoberta por quem tentava explicar os raios X — e errou o alvo.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1897 · CAMBRIDGE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Thomson e a primeira peça do átomo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72768"/>
            <a:ext cx="5376672" cy="3054934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41247" y="1810512"/>
            <a:ext cx="548640" cy="54864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1828800"/>
            <a:ext cx="4114800" cy="43941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500" b="1" i="0">
                <a:solidFill>
                  <a:srgbClr val="0F766E"/>
                </a:solidFill>
                <a:latin typeface="Calibri"/>
              </a:rPr>
              <a:t>O experimento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414016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5568" y="2414016"/>
            <a:ext cx="4553712" cy="7355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Os raios catódicos desviam com campo elétrico e magnético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218108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" y="3218108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Logo, são partículas com carga negativa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1247" y="3677305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5568" y="3677305"/>
            <a:ext cx="4553712" cy="7355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Thomson mediu a relação carga/massa delas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45352" y="1572768"/>
            <a:ext cx="5376672" cy="2710037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6519672" y="1810512"/>
            <a:ext cx="548640" cy="548640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32904" y="1828800"/>
            <a:ext cx="4114800" cy="43941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500" b="1" i="0">
                <a:solidFill>
                  <a:srgbClr val="C2410C"/>
                </a:solidFill>
                <a:latin typeface="Calibri"/>
              </a:rPr>
              <a:t>A conclusão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19672" y="2414016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C2410C"/>
                </a:solidFill>
                <a:latin typeface="Calibri"/>
              </a:rPr>
              <a:t>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93992" y="2414016"/>
            <a:ext cx="4553712" cy="7355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A massa dava cerca de 1/1800 da massa do hidrogênio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19672" y="3218108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C2410C"/>
                </a:solidFill>
                <a:latin typeface="Calibri"/>
              </a:rPr>
              <a:t>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93992" y="3218108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Existe algo menor que o átomo: o elétron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19672" y="3677305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C2410C"/>
                </a:solidFill>
                <a:latin typeface="Calibri"/>
              </a:rPr>
              <a:t>•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93992" y="3677305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Modelo do “pudim de passas” (1904)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4792294"/>
            <a:ext cx="11055096" cy="1242120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813816" y="5184754"/>
            <a:ext cx="457200" cy="45720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!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17320" y="4792294"/>
            <a:ext cx="9930384" cy="12421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rgbClr val="11263A"/>
                </a:solidFill>
                <a:latin typeface="Calibri"/>
              </a:rPr>
              <a:t>Por que isso importa nesta aula? </a:t>
            </a:r>
            <a:r>
              <a:rPr sz="2400" b="0" i="0">
                <a:solidFill>
                  <a:srgbClr val="11263A"/>
                </a:solidFill>
                <a:latin typeface="Calibri"/>
              </a:rPr>
              <a:t>se o átomo fosse indivisível, nenhum poderia virar outro. Thomson abriu a porta que os Curie atravessaram.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8 DE NOVEMBRO DE 1895 · WÜRZBURG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Röntgen e os raios 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609344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1609344"/>
            <a:ext cx="6629400" cy="7355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Cobriu o tubo com </a:t>
            </a:r>
            <a:r>
              <a:rPr sz="2100" b="1" i="0">
                <a:solidFill>
                  <a:srgbClr val="22374B"/>
                </a:solidFill>
                <a:latin typeface="Calibri"/>
              </a:rPr>
              <a:t>papelão preto</a:t>
            </a:r>
            <a:r>
              <a:rPr sz="2100" b="0" i="0">
                <a:solidFill>
                  <a:srgbClr val="22374B"/>
                </a:solidFill>
                <a:latin typeface="Calibri"/>
              </a:rPr>
              <a:t> e apagou a luz do laboratório.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2375336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375336"/>
            <a:ext cx="6629400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Uma tela a dois metros </a:t>
            </a:r>
            <a:r>
              <a:rPr sz="2100" b="1" i="0">
                <a:solidFill>
                  <a:srgbClr val="22374B"/>
                </a:solidFill>
                <a:latin typeface="Calibri"/>
              </a:rPr>
              <a:t>brilhou mesmo assim</a:t>
            </a:r>
            <a:r>
              <a:rPr sz="2100" b="0" i="0">
                <a:solidFill>
                  <a:srgbClr val="22374B"/>
                </a:solidFill>
                <a:latin typeface="Calibri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2796433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2796433"/>
            <a:ext cx="6629400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Atravessava papelão e carne, mas parava no osso.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3217529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1247" y="3217529"/>
            <a:ext cx="6629400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Chamou de </a:t>
            </a:r>
            <a:r>
              <a:rPr sz="2100" b="1" i="0">
                <a:solidFill>
                  <a:srgbClr val="0F766E"/>
                </a:solidFill>
                <a:latin typeface="Calibri"/>
              </a:rPr>
              <a:t>raios X</a:t>
            </a:r>
            <a:r>
              <a:rPr sz="2100" b="0" i="0">
                <a:solidFill>
                  <a:srgbClr val="22374B"/>
                </a:solidFill>
                <a:latin typeface="Calibri"/>
              </a:rPr>
              <a:t>, o X da incógnita da matemática.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3638626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7" y="3638626"/>
            <a:ext cx="6629400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Radiografou a mão da esposa, Anna Bertha, com a aliança.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4059722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" y="4059722"/>
            <a:ext cx="6629400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1901: o </a:t>
            </a:r>
            <a:r>
              <a:rPr sz="2100" b="1" i="0">
                <a:solidFill>
                  <a:srgbClr val="22374B"/>
                </a:solidFill>
                <a:latin typeface="Calibri"/>
              </a:rPr>
              <a:t>primeiro Nobel de Física</a:t>
            </a:r>
            <a:r>
              <a:rPr sz="2100" b="0" i="0">
                <a:solidFill>
                  <a:srgbClr val="22374B"/>
                </a:solidFill>
                <a:latin typeface="Calibri"/>
              </a:rPr>
              <a:t>. Recusou-se a patentear.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818120" y="1609344"/>
            <a:ext cx="3803904" cy="301752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092440" y="1828800"/>
            <a:ext cx="3255264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500" b="1" i="0">
                <a:solidFill>
                  <a:srgbClr val="0F766E"/>
                </a:solidFill>
                <a:latin typeface="Calibri"/>
              </a:rPr>
              <a:t>A frase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92440" y="2304288"/>
            <a:ext cx="3255264" cy="1463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3000" b="0" i="1">
                <a:solidFill>
                  <a:srgbClr val="11263A"/>
                </a:solidFill>
                <a:latin typeface="Cambria"/>
              </a:rPr>
              <a:t>“Eu vi a minha morte.”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92440" y="3703320"/>
            <a:ext cx="3255264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2000" b="0" i="0">
                <a:solidFill>
                  <a:srgbClr val="6B7F92"/>
                </a:solidFill>
                <a:latin typeface="Calibri"/>
              </a:rPr>
              <a:t>Anna Bertha, ao ver os próprios ossos na chapa.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4846320"/>
            <a:ext cx="11055096" cy="1208653"/>
          </a:xfrm>
          <a:prstGeom prst="roundRect">
            <a:avLst>
              <a:gd name="adj" fmla="val 5500"/>
            </a:avLst>
          </a:prstGeom>
          <a:solidFill>
            <a:srgbClr val="FDE7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813816" y="5222046"/>
            <a:ext cx="457200" cy="457200"/>
          </a:xfrm>
          <a:prstGeom prst="ellipse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!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20" y="4846320"/>
            <a:ext cx="9930384" cy="1208653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300" b="1" i="0">
                <a:solidFill>
                  <a:srgbClr val="11263A"/>
                </a:solidFill>
                <a:latin typeface="Calibri"/>
              </a:rPr>
              <a:t>Atenção: raio X não é radioatividade. </a:t>
            </a:r>
            <a:r>
              <a:rPr sz="2300" b="0" i="0">
                <a:solidFill>
                  <a:srgbClr val="11263A"/>
                </a:solidFill>
                <a:latin typeface="Calibri"/>
              </a:rPr>
              <a:t>Vem da eletrosfera e acaba quando você tira o plugue. A radioatividade vem do núcleo e não tem como desligar.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O QUE MUDOU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O mundo inteiro passou a radiografar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9344"/>
            <a:ext cx="3538728" cy="173736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94944" y="1755648"/>
            <a:ext cx="3282696" cy="660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000" b="1" i="0">
                <a:solidFill>
                  <a:srgbClr val="0F766E"/>
                </a:solidFill>
                <a:latin typeface="Cambria"/>
              </a:rPr>
              <a:t>3 meses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" y="2452624"/>
            <a:ext cx="3282696" cy="80263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da descoberta ao primeiro uso
médico documentado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25112" y="1609344"/>
            <a:ext cx="3538728" cy="173736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453128" y="1755648"/>
            <a:ext cx="3282696" cy="660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000" b="1" i="0">
                <a:solidFill>
                  <a:srgbClr val="0F766E"/>
                </a:solidFill>
                <a:latin typeface="Cambria"/>
              </a:rPr>
              <a:t>1901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53128" y="2452624"/>
            <a:ext cx="3282696" cy="80263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primeiro Nobel de Física
da história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83296" y="1609344"/>
            <a:ext cx="3538728" cy="173736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11312" y="1755648"/>
            <a:ext cx="3282696" cy="660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000" b="1" i="0">
                <a:solidFill>
                  <a:srgbClr val="0F766E"/>
                </a:solidFill>
                <a:latin typeface="Cambria"/>
              </a:rPr>
              <a:t>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1312" y="2452624"/>
            <a:ext cx="3282696" cy="80263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patentes: ele quis a descoberta
livre para todos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3602736"/>
            <a:ext cx="5376672" cy="2365141"/>
          </a:xfrm>
          <a:prstGeom prst="roundRect">
            <a:avLst>
              <a:gd name="adj" fmla="val 5500"/>
            </a:avLst>
          </a:prstGeom>
          <a:solidFill>
            <a:srgbClr val="FDE7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41247" y="3840480"/>
            <a:ext cx="548640" cy="548640"/>
          </a:xfrm>
          <a:prstGeom prst="ellipse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✕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54480" y="3858768"/>
            <a:ext cx="4114800" cy="43941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500" b="1" i="0">
                <a:solidFill>
                  <a:srgbClr val="B91C1C"/>
                </a:solidFill>
                <a:latin typeface="Calibri"/>
              </a:rPr>
              <a:t>O lado ingênuo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1247" y="4443984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B91C1C"/>
                </a:solidFill>
                <a:latin typeface="Calibri"/>
              </a:rPr>
              <a:t>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5568" y="4443984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Feiras exibiam raios X como diversão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1247" y="4903180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B91C1C"/>
                </a:solidFill>
                <a:latin typeface="Calibri"/>
              </a:rPr>
              <a:t>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5568" y="4903180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Sapatarias “provavam” sapatos com eles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1247" y="5362376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B91C1C"/>
                </a:solidFill>
                <a:latin typeface="Calibri"/>
              </a:rPr>
              <a:t>•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5568" y="5362376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Pioneiros perderam dedos e mãos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45352" y="3602736"/>
            <a:ext cx="5376672" cy="2365141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6519672" y="3840480"/>
            <a:ext cx="548640" cy="54864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32904" y="3858768"/>
            <a:ext cx="4114800" cy="43941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500" b="1" i="0">
                <a:solidFill>
                  <a:srgbClr val="0F766E"/>
                </a:solidFill>
                <a:latin typeface="Calibri"/>
              </a:rPr>
              <a:t>A lição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19672" y="4443984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93992" y="4443984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Não dói, não cheira, não aparece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19672" y="4903180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793992" y="4903180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O dano é cumulativo e demora anos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19672" y="5362376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93992" y="5362376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A proteção de hoje nasceu desses erros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MARÇO DE 1896 · PARIS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Becquerel e a gaveta que revelou tudo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859536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786384" y="1737360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17904" y="1645920"/>
            <a:ext cx="2834640" cy="7498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11263A"/>
                </a:solidFill>
                <a:latin typeface="Calibri"/>
              </a:rPr>
              <a:t>A hipótese (errada)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07408" y="1627632"/>
            <a:ext cx="6675120" cy="78638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Substâncias fosforescentes, depois de tomar sol, emitiriam raios X.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2542032"/>
            <a:ext cx="11055096" cy="859536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786384" y="2688336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17904" y="2596896"/>
            <a:ext cx="2834640" cy="7498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11263A"/>
                </a:solidFill>
                <a:latin typeface="Calibri"/>
              </a:rPr>
              <a:t>O material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07408" y="2578608"/>
            <a:ext cx="6675120" cy="78638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Sulfato duplo de uranilo e potássio, um sal de urânio que brilha após a luz.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493008"/>
            <a:ext cx="11055096" cy="859536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786384" y="3639312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17904" y="3547872"/>
            <a:ext cx="2834640" cy="7498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11263A"/>
                </a:solidFill>
                <a:latin typeface="Calibri"/>
              </a:rPr>
              <a:t>O acaso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07408" y="3529584"/>
            <a:ext cx="6675120" cy="78638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Paris passou dias nublados. Ele guardou o sal sobre chapas envoltas em papel preto, na gaveta.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4443984"/>
            <a:ext cx="11055096" cy="859536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786384" y="4590288"/>
            <a:ext cx="566928" cy="566928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17904" y="4498848"/>
            <a:ext cx="2834640" cy="7498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11263A"/>
                </a:solidFill>
                <a:latin typeface="Calibri"/>
              </a:rPr>
              <a:t>A revelação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07408" y="4480560"/>
            <a:ext cx="6675120" cy="78638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Revelou as chapas por hábito, sem esperar nada. A imagem estava lá — intensa.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467289"/>
            <a:ext cx="11055096" cy="823782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813816" y="5650580"/>
            <a:ext cx="457200" cy="45720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!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20" y="5467289"/>
            <a:ext cx="9930384" cy="82378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300" b="0" i="0">
                <a:solidFill>
                  <a:srgbClr val="11263A"/>
                </a:solidFill>
                <a:latin typeface="Calibri"/>
              </a:rPr>
              <a:t>O sal emitia sozinho, no escuro, sem receber energia de fora.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O TESTE DECISIVO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Como ele soube que não era fosforescência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3538728" cy="294063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41247" y="1828800"/>
            <a:ext cx="548640" cy="54864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1847088"/>
            <a:ext cx="2276856" cy="43941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500" b="1" i="0">
                <a:solidFill>
                  <a:srgbClr val="0F766E"/>
                </a:solidFill>
                <a:latin typeface="Calibri"/>
              </a:rPr>
              <a:t>Não era o sol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432304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5568" y="2432304"/>
            <a:ext cx="2715768" cy="108040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Amostras guardadas semanas no escuro marcavam a chapa igual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581293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" y="3581293"/>
            <a:ext cx="2715768" cy="7355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A intensidade não caía com o tempo sem luz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25112" y="1591056"/>
            <a:ext cx="3538728" cy="3197682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4599432" y="1828800"/>
            <a:ext cx="548640" cy="54864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12664" y="1847088"/>
            <a:ext cx="2276856" cy="84226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500" b="1" i="0">
                <a:solidFill>
                  <a:srgbClr val="0F766E"/>
                </a:solidFill>
                <a:latin typeface="Calibri"/>
              </a:rPr>
              <a:t>Não era fosforescência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99432" y="2725928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73752" y="2725928"/>
            <a:ext cx="2715768" cy="108040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Sais de urânio que não brilham marcavam a chapa do mesmo jeito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99432" y="3874917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73752" y="3874917"/>
            <a:ext cx="2715768" cy="7355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Até o urânio metálico funcionava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83296" y="1591056"/>
            <a:ext cx="3538728" cy="3285530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8357616" y="1828800"/>
            <a:ext cx="548640" cy="54864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70848" y="1847088"/>
            <a:ext cx="2276856" cy="43941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500" b="1" i="0">
                <a:solidFill>
                  <a:srgbClr val="0F766E"/>
                </a:solidFill>
                <a:latin typeface="Calibri"/>
              </a:rPr>
              <a:t>Era o urânio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57616" y="2432304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31936" y="2432304"/>
            <a:ext cx="2715768" cy="142530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O que todas as amostras ativas tinham em comum era um só elemento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57616" y="3926189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31936" y="3926189"/>
            <a:ext cx="2715768" cy="7355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Ele chamou de “raios urânicos”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6928" y="5022890"/>
            <a:ext cx="11055096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2200" b="0" i="0">
                <a:solidFill>
                  <a:srgbClr val="6B7F92"/>
                </a:solidFill>
                <a:latin typeface="Calibri"/>
              </a:rPr>
              <a:t>Por dois anos quase ninguém ligou — até alguém precisar de um tema de doutorado.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" y="5450555"/>
            <a:ext cx="11055096" cy="840516"/>
          </a:xfrm>
          <a:prstGeom prst="roundRect">
            <a:avLst>
              <a:gd name="adj" fmla="val 5500"/>
            </a:avLst>
          </a:prstGeom>
          <a:solidFill>
            <a:srgbClr val="EDE9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813816" y="5642213"/>
            <a:ext cx="457200" cy="457200"/>
          </a:xfrm>
          <a:prstGeom prst="ellipse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17320" y="5450555"/>
            <a:ext cx="9930384" cy="84051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rgbClr val="11263A"/>
                </a:solidFill>
                <a:latin typeface="Calibri"/>
              </a:rPr>
              <a:t>E a energia, vem de onde? </a:t>
            </a:r>
            <a:r>
              <a:rPr sz="2400" b="0" i="0">
                <a:solidFill>
                  <a:srgbClr val="11263A"/>
                </a:solidFill>
                <a:latin typeface="Calibri"/>
              </a:rPr>
              <a:t>em 1905, E = mc² mostrou que massa vira energia.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1897–98 · A TESE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Marie Curie escolhe o tema que ninguém queria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91056"/>
            <a:ext cx="300445" cy="394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7373" y="1591056"/>
            <a:ext cx="10580914" cy="80120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300" b="0" i="0">
                <a:solidFill>
                  <a:srgbClr val="22374B"/>
                </a:solidFill>
                <a:latin typeface="Calibri"/>
              </a:rPr>
              <a:t>Nascida em Varsóvia, foi estudar em Paris porque a </a:t>
            </a:r>
            <a:r>
              <a:rPr sz="2300" b="1" i="0">
                <a:solidFill>
                  <a:srgbClr val="22374B"/>
                </a:solidFill>
                <a:latin typeface="Calibri"/>
              </a:rPr>
              <a:t>Polônia proibia mulheres na universidade</a:t>
            </a:r>
            <a:r>
              <a:rPr sz="2300" b="0" i="0">
                <a:solidFill>
                  <a:srgbClr val="22374B"/>
                </a:solidFill>
                <a:latin typeface="Calibri"/>
              </a:rPr>
              <a:t>. Pierre Curie largou os próprios trabalhos para acompanhá-la.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2460843"/>
            <a:ext cx="300445" cy="394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7373" y="2460843"/>
            <a:ext cx="10580914" cy="80120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300" b="0" i="0">
                <a:solidFill>
                  <a:srgbClr val="22374B"/>
                </a:solidFill>
                <a:latin typeface="Calibri"/>
              </a:rPr>
              <a:t>Precisava de tema de doutorado e escolheu justamente os </a:t>
            </a:r>
            <a:r>
              <a:rPr sz="2300" b="1" i="0">
                <a:solidFill>
                  <a:srgbClr val="0F766E"/>
                </a:solidFill>
                <a:latin typeface="Calibri"/>
              </a:rPr>
              <a:t>raios de Becquerel</a:t>
            </a:r>
            <a:r>
              <a:rPr sz="2300" b="0" i="0">
                <a:solidFill>
                  <a:srgbClr val="22374B"/>
                </a:solidFill>
                <a:latin typeface="Calibri"/>
              </a:rPr>
              <a:t> — abandonados por todos depois da febre dos raios X.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495222"/>
            <a:ext cx="5376672" cy="2530241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41247" y="3732966"/>
            <a:ext cx="548640" cy="54864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⚙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54480" y="3714678"/>
            <a:ext cx="4114800" cy="43941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500" b="1" i="0">
                <a:solidFill>
                  <a:srgbClr val="0F766E"/>
                </a:solidFill>
                <a:latin typeface="Calibri"/>
              </a:rPr>
              <a:t>O instrumento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54480" y="4154098"/>
            <a:ext cx="411480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00" b="0" i="0">
                <a:solidFill>
                  <a:srgbClr val="6B7F92"/>
                </a:solidFill>
                <a:latin typeface="Calibri"/>
              </a:rPr>
              <a:t>eletrômetro piezoelétrico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7" y="4538146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568" y="4538146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Inventado por Pierre e Jacques Curie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7" y="4997343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5568" y="4997343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A radiação ioniza o ar, que conduz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1247" y="5456539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5568" y="5456539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Medindo a corrente, mede-se a radiação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45352" y="3495222"/>
            <a:ext cx="5376672" cy="2530241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6519672" y="3732966"/>
            <a:ext cx="548640" cy="54864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✦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32904" y="3714678"/>
            <a:ext cx="4114800" cy="43941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500" b="1" i="0">
                <a:solidFill>
                  <a:srgbClr val="9A6B00"/>
                </a:solidFill>
                <a:latin typeface="Calibri"/>
              </a:rPr>
              <a:t>A virada de método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232904" y="4154098"/>
            <a:ext cx="411480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00" b="0" i="0">
                <a:solidFill>
                  <a:srgbClr val="6B7F92"/>
                </a:solidFill>
                <a:latin typeface="Calibri"/>
              </a:rPr>
              <a:t>de mancha para número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19672" y="4538146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9A6B00"/>
                </a:solidFill>
                <a:latin typeface="Calibri"/>
              </a:rPr>
              <a:t>•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93992" y="4538146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Becquerel olhava manchas em chapas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19672" y="4997343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9A6B00"/>
                </a:solidFill>
                <a:latin typeface="Calibri"/>
              </a:rPr>
              <a:t>•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93992" y="4997343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Marie passou a medir com número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19672" y="5456539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9A6B00"/>
                </a:solidFill>
                <a:latin typeface="Calibri"/>
              </a:rPr>
              <a:t>•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93992" y="5456539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Foi a medida que entregou o resto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A DESCOBERTA-CHAVE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A radiação é uma propriedade do átomo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72768"/>
            <a:ext cx="11055096" cy="115214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04672" y="1792224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36192" y="1682495"/>
            <a:ext cx="393192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11263A"/>
                </a:solidFill>
                <a:latin typeface="Calibri"/>
              </a:rPr>
              <a:t>A forma química não importa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36192" y="2084832"/>
            <a:ext cx="9692640" cy="7132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Óxido, sulfato, urânio metálico: a atividade só depende de quanto urânio existe na amostra.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2816352"/>
            <a:ext cx="11055096" cy="115214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04672" y="3035808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36192" y="2926080"/>
            <a:ext cx="393192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11263A"/>
                </a:solidFill>
                <a:latin typeface="Calibri"/>
              </a:rPr>
              <a:t>O ambiente não importa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36192" y="3328416"/>
            <a:ext cx="9692640" cy="7132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Aquecer, resfriar, comprimir, iluminar, dissolver: nada altera a emissão.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4059936"/>
            <a:ext cx="11055096" cy="115214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804672" y="4279392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36192" y="4169664"/>
            <a:ext cx="393192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11263A"/>
                </a:solidFill>
                <a:latin typeface="Calibri"/>
              </a:rPr>
              <a:t>Não é só o urânio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36192" y="4572000"/>
            <a:ext cx="9692640" cy="7132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O tório também emite. Logo, é um fenômeno geral, não uma esquisitice de um elemento.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5426384"/>
            <a:ext cx="11055096" cy="840516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813816" y="5618043"/>
            <a:ext cx="457200" cy="45720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5426384"/>
            <a:ext cx="9930384" cy="84051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rgbClr val="11263A"/>
                </a:solidFill>
                <a:latin typeface="Calibri"/>
              </a:rPr>
              <a:t>A emissão vem de dentro do átomo. </a:t>
            </a:r>
            <a:r>
              <a:rPr sz="2400" b="0" i="0">
                <a:solidFill>
                  <a:srgbClr val="11263A"/>
                </a:solidFill>
                <a:latin typeface="Calibri"/>
              </a:rPr>
              <a:t>Marie criou a palavra: </a:t>
            </a:r>
            <a:r>
              <a:rPr sz="2400" b="1" i="0">
                <a:solidFill>
                  <a:srgbClr val="9A6B00"/>
                </a:solidFill>
                <a:latin typeface="Calibri"/>
              </a:rPr>
              <a:t>radioatividade</a:t>
            </a:r>
            <a:r>
              <a:rPr sz="2400" b="0" i="0">
                <a:solidFill>
                  <a:srgbClr val="11263A"/>
                </a:solidFill>
                <a:latin typeface="Calibri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1898 · A ANOMALIA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A conta que não fechava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9344"/>
            <a:ext cx="5376672" cy="2414016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7" y="1792224"/>
            <a:ext cx="4828032" cy="42062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500" b="1" i="0">
                <a:solidFill>
                  <a:srgbClr val="6B7F92"/>
                </a:solidFill>
                <a:latin typeface="Calibri"/>
              </a:rPr>
              <a:t>O que ela esperava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2267712"/>
            <a:ext cx="4828032" cy="1554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2200" b="0" i="0">
                <a:solidFill>
                  <a:srgbClr val="22374B"/>
                </a:solidFill>
                <a:latin typeface="Calibri"/>
              </a:rPr>
              <a:t>A pechblenda é um minério: contém urânio misturado a muita coisa inerte. Então deveria ser MENOS ativa que uma amostra de urânio puro.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609344"/>
            <a:ext cx="5376672" cy="2414016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19672" y="1792224"/>
            <a:ext cx="4828032" cy="42062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500" b="1" i="0">
                <a:solidFill>
                  <a:srgbClr val="C2410C"/>
                </a:solidFill>
                <a:latin typeface="Calibri"/>
              </a:rPr>
              <a:t>O que ela mediu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19672" y="2267712"/>
            <a:ext cx="4828032" cy="1554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2200" b="0" i="0">
                <a:solidFill>
                  <a:srgbClr val="22374B"/>
                </a:solidFill>
                <a:latin typeface="Calibri"/>
              </a:rPr>
              <a:t>A pechblenda era várias vezes MAIS ativa que o urânio puro. A calcolita, outro minério, também. A medida repetiu-se sempre.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5669280" y="4224528"/>
            <a:ext cx="822960" cy="310896"/>
          </a:xfrm>
          <a:prstGeom prst="rightArrow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66928" y="4169663"/>
            <a:ext cx="5029200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sz="2300" b="0" i="0">
                <a:solidFill>
                  <a:srgbClr val="6B7F92"/>
                </a:solidFill>
                <a:latin typeface="Calibri"/>
              </a:rPr>
              <a:t>Se sobra atividade…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75120" y="4041648"/>
            <a:ext cx="4937760" cy="84124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6000"/>
              </a:lnSpc>
            </a:pPr>
            <a:r>
              <a:rPr sz="2300" b="1" i="0">
                <a:solidFill>
                  <a:srgbClr val="11263A"/>
                </a:solidFill>
                <a:latin typeface="Calibri"/>
              </a:rPr>
              <a:t>…é porque existe outro elemento, muito mais ativo, escondido ali.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004607"/>
            <a:ext cx="11055096" cy="1242120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13816" y="53970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✦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17320" y="5004607"/>
            <a:ext cx="9930384" cy="12421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400" b="0" i="0">
                <a:solidFill>
                  <a:srgbClr val="11263A"/>
                </a:solidFill>
                <a:latin typeface="Calibri"/>
              </a:rPr>
              <a:t>Os Curie deduziram a existência de dois elementos novos a partir de uma diferença numérica — antes de ver um único grão deles.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JULHO DE 1898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Polônio: o nome de um país que não existia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609344"/>
            <a:ext cx="300445" cy="394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C2410C"/>
                </a:solidFill>
                <a:latin typeface="Calibri"/>
              </a:rPr>
              <a:t>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7373" y="1609344"/>
            <a:ext cx="6420394" cy="80120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300" b="0" i="0">
                <a:solidFill>
                  <a:srgbClr val="22374B"/>
                </a:solidFill>
                <a:latin typeface="Calibri"/>
              </a:rPr>
              <a:t>Separado da pechblenda acompanhando a química do </a:t>
            </a:r>
            <a:r>
              <a:rPr sz="2300" b="1" i="0">
                <a:solidFill>
                  <a:srgbClr val="22374B"/>
                </a:solidFill>
                <a:latin typeface="Calibri"/>
              </a:rPr>
              <a:t>bismuto</a:t>
            </a:r>
            <a:r>
              <a:rPr sz="2300" b="0" i="0">
                <a:solidFill>
                  <a:srgbClr val="22374B"/>
                </a:solidFill>
                <a:latin typeface="Calibri"/>
              </a:rPr>
              <a:t>, por precipitação sucessiva.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2479131"/>
            <a:ext cx="300445" cy="394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C2410C"/>
                </a:solidFill>
                <a:latin typeface="Calibri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7373" y="2479131"/>
            <a:ext cx="6420394" cy="80120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300" b="0" i="0">
                <a:solidFill>
                  <a:srgbClr val="22374B"/>
                </a:solidFill>
                <a:latin typeface="Calibri"/>
              </a:rPr>
              <a:t>Centenas de vezes mais ativo que o urânio, em quantidade pequena demais para pesar.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3348918"/>
            <a:ext cx="300445" cy="394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C2410C"/>
                </a:solidFill>
                <a:latin typeface="Calibri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7373" y="3348918"/>
            <a:ext cx="6420394" cy="80120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300" b="0" i="0">
                <a:solidFill>
                  <a:srgbClr val="22374B"/>
                </a:solidFill>
                <a:latin typeface="Calibri"/>
              </a:rPr>
              <a:t>Em 1898 a Polônia </a:t>
            </a:r>
            <a:r>
              <a:rPr sz="2300" b="1" i="0">
                <a:solidFill>
                  <a:srgbClr val="C2410C"/>
                </a:solidFill>
                <a:latin typeface="Calibri"/>
              </a:rPr>
              <a:t>não existia no mapa</a:t>
            </a:r>
            <a:r>
              <a:rPr sz="2300" b="0" i="0">
                <a:solidFill>
                  <a:srgbClr val="22374B"/>
                </a:solidFill>
                <a:latin typeface="Calibri"/>
              </a:rPr>
              <a:t>: estava dividida entre Rússia, Prússia e Áustria desde 1795.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4218706"/>
            <a:ext cx="300445" cy="394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C2410C"/>
                </a:solidFill>
                <a:latin typeface="Calibri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7373" y="4218706"/>
            <a:ext cx="6420394" cy="80120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300" b="0" i="0">
                <a:solidFill>
                  <a:srgbClr val="22374B"/>
                </a:solidFill>
                <a:latin typeface="Calibri"/>
              </a:rPr>
              <a:t>Marie deu o nome como </a:t>
            </a:r>
            <a:r>
              <a:rPr sz="2300" b="1" i="0">
                <a:solidFill>
                  <a:srgbClr val="22374B"/>
                </a:solidFill>
                <a:latin typeface="Calibri"/>
              </a:rPr>
              <a:t>ato político</a:t>
            </a:r>
            <a:r>
              <a:rPr sz="2300" b="0" i="0">
                <a:solidFill>
                  <a:srgbClr val="22374B"/>
                </a:solidFill>
                <a:latin typeface="Calibri"/>
              </a:rPr>
              <a:t>. Foi a primeira vez que um elemento químico virou denúncia.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589520" y="1609344"/>
            <a:ext cx="4032504" cy="3127248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882127" y="1810512"/>
            <a:ext cx="1280160" cy="8229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400" b="1" i="0">
                <a:solidFill>
                  <a:srgbClr val="C2410C"/>
                </a:solidFill>
                <a:latin typeface="Arial"/>
              </a:rPr>
              <a:t>Po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89720" y="1938528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500" b="1" i="0">
                <a:solidFill>
                  <a:srgbClr val="C2410C"/>
                </a:solidFill>
                <a:latin typeface="Calibri"/>
              </a:rPr>
              <a:t>polônio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82127" y="2743200"/>
            <a:ext cx="3474720" cy="1920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4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Número atômico: 84</a:t>
            </a:r>
          </a:p>
          <a:p>
            <a:pPr algn="l">
              <a:lnSpc>
                <a:spcPct val="114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Emissor alfa</a:t>
            </a:r>
          </a:p>
          <a:p>
            <a:pPr algn="l">
              <a:lnSpc>
                <a:spcPct val="114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Po-210: meia-vida de 138 dias</a:t>
            </a:r>
          </a:p>
          <a:p>
            <a:pPr algn="l">
              <a:lnSpc>
                <a:spcPct val="114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Achado pela radioatividade,</a:t>
            </a:r>
          </a:p>
          <a:p>
            <a:pPr algn="l">
              <a:lnSpc>
                <a:spcPct val="114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e não pela química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5082418"/>
            <a:ext cx="11055096" cy="1208653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813816" y="5458145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5082418"/>
            <a:ext cx="9930384" cy="1208653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300" b="1" i="0">
                <a:solidFill>
                  <a:srgbClr val="11263A"/>
                </a:solidFill>
                <a:latin typeface="Calibri"/>
              </a:rPr>
              <a:t>Detalhe químico que vale a prova: </a:t>
            </a:r>
            <a:r>
              <a:rPr sz="2300" b="0" i="0">
                <a:solidFill>
                  <a:srgbClr val="11263A"/>
                </a:solidFill>
                <a:latin typeface="Calibri"/>
              </a:rPr>
              <a:t>acharam o polônio junto do bismuto e o rádio junto do bário porque elementos do mesmo grupo se comportam igual.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DEZEMBRO DE 1898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Rádio: o elemento que brilha no escuro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9344"/>
            <a:ext cx="3538728" cy="170078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94944" y="1755648"/>
            <a:ext cx="3282696" cy="6934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200" b="1" i="0">
                <a:solidFill>
                  <a:srgbClr val="0F766E"/>
                </a:solidFill>
                <a:latin typeface="Cambria"/>
              </a:rPr>
              <a:t>8 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" y="2485644"/>
            <a:ext cx="3282696" cy="7330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de resíduo de pechblenda
processado à mão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25112" y="1609344"/>
            <a:ext cx="3538728" cy="170078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453128" y="1755648"/>
            <a:ext cx="3282696" cy="6934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200" b="1" i="0">
                <a:solidFill>
                  <a:srgbClr val="0F766E"/>
                </a:solidFill>
                <a:latin typeface="Cambria"/>
              </a:rPr>
              <a:t>4 anos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53128" y="2485644"/>
            <a:ext cx="3282696" cy="7330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de trabalho num galpão
sem piso e com goteiras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83296" y="1609344"/>
            <a:ext cx="3538728" cy="1700784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11312" y="1755648"/>
            <a:ext cx="3282696" cy="6934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200" b="1" i="0">
                <a:solidFill>
                  <a:srgbClr val="9A6B00"/>
                </a:solidFill>
                <a:latin typeface="Cambria"/>
              </a:rPr>
              <a:t>0,1 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1312" y="2485644"/>
            <a:ext cx="3282696" cy="7330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de cloreto de rádio puro
obtidos em 1902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3493008"/>
            <a:ext cx="5376672" cy="2365141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41247" y="3730752"/>
            <a:ext cx="548640" cy="54864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Ra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54480" y="3749039"/>
            <a:ext cx="4114800" cy="43941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500" b="1" i="0">
                <a:solidFill>
                  <a:srgbClr val="0F766E"/>
                </a:solidFill>
                <a:latin typeface="Calibri"/>
              </a:rPr>
              <a:t>Por que “rádio”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1247" y="4334256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5568" y="4334256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Do latim radius, raio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1247" y="4793452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5568" y="4793452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Emite luz azul-esverdeada no escuro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1247" y="5252648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5568" y="5252648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Aquece a si mesmo o tempo todo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45352" y="3493008"/>
            <a:ext cx="5376672" cy="2365141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6519672" y="3730752"/>
            <a:ext cx="548640" cy="54864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⚙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32904" y="3749039"/>
            <a:ext cx="4114800" cy="43941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500" b="1" i="0">
                <a:solidFill>
                  <a:srgbClr val="0F766E"/>
                </a:solidFill>
                <a:latin typeface="Calibri"/>
              </a:rPr>
              <a:t>Como acharam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19672" y="4334256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93992" y="4334256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Acompanha o bário: mesmo grupo 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19672" y="4793452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793992" y="4793452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Separado por cristalização fracionada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19672" y="5252648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93992" y="5252648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Massa 226; meia-vida de 1600 anos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1900–1930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Quando o rádio virou produto de farmácia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9344"/>
            <a:ext cx="3538728" cy="148132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04672" y="1773936"/>
            <a:ext cx="3063240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11263A"/>
                </a:solidFill>
                <a:latin typeface="Calibri"/>
              </a:rPr>
              <a:t>Tinta luminosa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231136"/>
            <a:ext cx="3063240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rgbClr val="6B7F92"/>
                </a:solidFill>
                <a:latin typeface="Calibri"/>
              </a:rPr>
              <a:t>ponteiros de relógio e mostradores de avião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61688" y="1609344"/>
            <a:ext cx="3538728" cy="148132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99432" y="1773936"/>
            <a:ext cx="3063240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11263A"/>
                </a:solidFill>
                <a:latin typeface="Calibri"/>
              </a:rPr>
              <a:t>Água “energizante”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9432" y="2231136"/>
            <a:ext cx="3063240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rgbClr val="6B7F92"/>
                </a:solidFill>
                <a:latin typeface="Calibri"/>
              </a:rPr>
              <a:t>o tônico Radithor, vendido em farmácia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56448" y="1609344"/>
            <a:ext cx="3538728" cy="148132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394192" y="1773936"/>
            <a:ext cx="3063240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11263A"/>
                </a:solidFill>
                <a:latin typeface="Calibri"/>
              </a:rPr>
              <a:t>Cosméticos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94192" y="2231136"/>
            <a:ext cx="3063240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rgbClr val="6B7F92"/>
                </a:solidFill>
                <a:latin typeface="Calibri"/>
              </a:rPr>
              <a:t>creme facial, pó de arroz e pasta de dente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3273552"/>
            <a:ext cx="11055096" cy="2365141"/>
          </a:xfrm>
          <a:prstGeom prst="roundRect">
            <a:avLst>
              <a:gd name="adj" fmla="val 5500"/>
            </a:avLst>
          </a:prstGeom>
          <a:solidFill>
            <a:srgbClr val="FDE7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41247" y="3511296"/>
            <a:ext cx="548640" cy="548640"/>
          </a:xfrm>
          <a:prstGeom prst="ellipse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☠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54480" y="3529584"/>
            <a:ext cx="9793224" cy="455533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600" b="1" i="0">
                <a:solidFill>
                  <a:srgbClr val="B91C1C"/>
                </a:solidFill>
                <a:latin typeface="Calibri"/>
              </a:rPr>
              <a:t>As Radium Girls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1247" y="4114800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B91C1C"/>
                </a:solidFill>
                <a:latin typeface="Calibri"/>
              </a:rPr>
              <a:t>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5568" y="4114800"/>
            <a:ext cx="10232136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Operárias de fábricas de relógio nos EUA afinavam o pincel com os lábios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1247" y="4573996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B91C1C"/>
                </a:solidFill>
                <a:latin typeface="Calibri"/>
              </a:rPr>
              <a:t>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5568" y="4573996"/>
            <a:ext cx="10232136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Muitas desenvolveram necrose da mandíbula e cânceres ósseos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1247" y="5033192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B91C1C"/>
                </a:solidFill>
                <a:latin typeface="Calibri"/>
              </a:rPr>
              <a:t>•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5568" y="5033192"/>
            <a:ext cx="10232136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O processo que moveram criou a base do direito à indenização por doença ocupacional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5784997"/>
            <a:ext cx="11055096" cy="39199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2300" b="0" i="0">
                <a:solidFill>
                  <a:srgbClr val="6B7F92"/>
                </a:solidFill>
                <a:latin typeface="Calibri"/>
              </a:rPr>
              <a:t>Ninguém sabia. Foi esse preço que fez nascer a proteção radiológica de hoje.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17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RECONHECIMENTO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Marie Curie em números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9344"/>
            <a:ext cx="2587752" cy="1700784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94944" y="1755648"/>
            <a:ext cx="2331720" cy="7594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600" b="1" i="0">
                <a:solidFill>
                  <a:srgbClr val="0F766E"/>
                </a:solidFill>
                <a:latin typeface="Cambria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" y="2551684"/>
            <a:ext cx="2331720" cy="66700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Nobel: Física 1903 e
Química 1911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74136" y="1609344"/>
            <a:ext cx="2587752" cy="1700784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502152" y="1755648"/>
            <a:ext cx="2331720" cy="7594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600" b="1" i="0">
                <a:solidFill>
                  <a:srgbClr val="0F766E"/>
                </a:solidFill>
                <a:latin typeface="Cambria"/>
              </a:rPr>
              <a:t>1ª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2152" y="2551684"/>
            <a:ext cx="2331720" cy="66700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mulher a receber
um Nobel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81344" y="1609344"/>
            <a:ext cx="2587752" cy="1700784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309359" y="1755648"/>
            <a:ext cx="2331720" cy="7594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600" b="1" i="0">
                <a:solidFill>
                  <a:srgbClr val="0F766E"/>
                </a:solidFill>
                <a:latin typeface="Cambria"/>
              </a:rPr>
              <a:t>1ª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09359" y="2551684"/>
            <a:ext cx="2331720" cy="66700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professora mulher
da Sorbonne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988552" y="1609344"/>
            <a:ext cx="2633472" cy="1700784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116568" y="1755648"/>
            <a:ext cx="2377439" cy="7594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600" b="1" i="0">
                <a:solidFill>
                  <a:srgbClr val="0F766E"/>
                </a:solidFill>
                <a:latin typeface="Cambria"/>
              </a:rPr>
              <a:t>~150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16568" y="2551684"/>
            <a:ext cx="2377439" cy="66700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mulheres formadas
como radiologistas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3511296"/>
            <a:ext cx="5376672" cy="2365141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841247" y="3749039"/>
            <a:ext cx="548640" cy="54864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54480" y="3767327"/>
            <a:ext cx="4114800" cy="43941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500" b="1" i="0">
                <a:solidFill>
                  <a:srgbClr val="9A6B00"/>
                </a:solidFill>
                <a:latin typeface="Calibri"/>
              </a:rPr>
              <a:t>O Nobel de 1903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1247" y="4352544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9A6B00"/>
                </a:solidFill>
                <a:latin typeface="Calibri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568" y="4352544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O comitê ia premiar só os homens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1247" y="4811740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9A6B00"/>
                </a:solidFill>
                <a:latin typeface="Calibri"/>
              </a:rPr>
              <a:t>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15568" y="4811740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Pierre exigiu o nome dela na lista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1247" y="5270936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9A6B00"/>
                </a:solidFill>
                <a:latin typeface="Calibri"/>
              </a:rPr>
              <a:t>•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15568" y="5270936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O prêmio foi dividido entre os três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45352" y="3511296"/>
            <a:ext cx="5376672" cy="2365141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6519672" y="3749039"/>
            <a:ext cx="548640" cy="54864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✚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32904" y="3767327"/>
            <a:ext cx="4114800" cy="43941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500" b="1" i="0">
                <a:solidFill>
                  <a:srgbClr val="0F766E"/>
                </a:solidFill>
                <a:latin typeface="Calibri"/>
              </a:rPr>
              <a:t>As “petites Curies”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19672" y="4352544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793992" y="4352544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Unidades móveis de raios X na guerra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19672" y="4811740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93992" y="4811740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Ela mesma dirigia e operava os carros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19672" y="5270936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793992" y="5270936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Cerca de 1 milhão de soldados atendidos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18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O PREÇO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Os cadernos que até hoje não podem ser tocados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609344"/>
            <a:ext cx="300445" cy="394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B91C1C"/>
                </a:solidFill>
                <a:latin typeface="Calibri"/>
              </a:rPr>
              <a:t>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7373" y="1609344"/>
            <a:ext cx="6283234" cy="80120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300" b="0" i="0">
                <a:solidFill>
                  <a:srgbClr val="22374B"/>
                </a:solidFill>
                <a:latin typeface="Calibri"/>
              </a:rPr>
              <a:t>Pierre morreu em </a:t>
            </a:r>
            <a:r>
              <a:rPr sz="2300" b="1" i="0">
                <a:solidFill>
                  <a:srgbClr val="22374B"/>
                </a:solidFill>
                <a:latin typeface="Calibri"/>
              </a:rPr>
              <a:t>1906</a:t>
            </a:r>
            <a:r>
              <a:rPr sz="2300" b="0" i="0">
                <a:solidFill>
                  <a:srgbClr val="22374B"/>
                </a:solidFill>
                <a:latin typeface="Calibri"/>
              </a:rPr>
              <a:t>, atropelado por uma carroça em Paris.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2479131"/>
            <a:ext cx="300445" cy="394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B91C1C"/>
                </a:solidFill>
                <a:latin typeface="Calibri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7373" y="2479131"/>
            <a:ext cx="6283234" cy="80120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300" b="0" i="0">
                <a:solidFill>
                  <a:srgbClr val="22374B"/>
                </a:solidFill>
                <a:latin typeface="Calibri"/>
              </a:rPr>
              <a:t>Marie morreu em </a:t>
            </a:r>
            <a:r>
              <a:rPr sz="2300" b="1" i="0">
                <a:solidFill>
                  <a:srgbClr val="22374B"/>
                </a:solidFill>
                <a:latin typeface="Calibri"/>
              </a:rPr>
              <a:t>1934, de anemia aplástica</a:t>
            </a:r>
            <a:r>
              <a:rPr sz="2300" b="0" i="0">
                <a:solidFill>
                  <a:srgbClr val="22374B"/>
                </a:solidFill>
                <a:latin typeface="Calibri"/>
              </a:rPr>
              <a:t> — a medula óssea destruída pela exposição de décadas.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3348918"/>
            <a:ext cx="300445" cy="394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B91C1C"/>
                </a:solidFill>
                <a:latin typeface="Calibri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7373" y="3348918"/>
            <a:ext cx="6283234" cy="80120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300" b="0" i="0">
                <a:solidFill>
                  <a:srgbClr val="22374B"/>
                </a:solidFill>
                <a:latin typeface="Calibri"/>
              </a:rPr>
              <a:t>Irène, a filha, ganhou o Nobel de Química em 1935 e morreu de </a:t>
            </a:r>
            <a:r>
              <a:rPr sz="2300" b="1" i="0">
                <a:solidFill>
                  <a:srgbClr val="22374B"/>
                </a:solidFill>
                <a:latin typeface="Calibri"/>
              </a:rPr>
              <a:t>leucemia em 1956</a:t>
            </a:r>
            <a:r>
              <a:rPr sz="2300" b="0" i="0">
                <a:solidFill>
                  <a:srgbClr val="22374B"/>
                </a:solidFill>
                <a:latin typeface="Calibri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4218706"/>
            <a:ext cx="300445" cy="394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B91C1C"/>
                </a:solidFill>
                <a:latin typeface="Calibri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7373" y="4218706"/>
            <a:ext cx="6283234" cy="80120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300" b="0" i="0">
                <a:solidFill>
                  <a:srgbClr val="22374B"/>
                </a:solidFill>
                <a:latin typeface="Calibri"/>
              </a:rPr>
              <a:t>Eles carregavam amostras no bolso do jaleco e guardavam tubos de rádio na gaveta da mesa.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80960" y="1609344"/>
            <a:ext cx="3941063" cy="3017520"/>
          </a:xfrm>
          <a:prstGeom prst="roundRect">
            <a:avLst>
              <a:gd name="adj" fmla="val 5500"/>
            </a:avLst>
          </a:prstGeom>
          <a:solidFill>
            <a:srgbClr val="FDE7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955279" y="1810512"/>
            <a:ext cx="3392424" cy="42062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500" b="1" i="0">
                <a:solidFill>
                  <a:srgbClr val="B91C1C"/>
                </a:solidFill>
                <a:latin typeface="Calibri"/>
              </a:rPr>
              <a:t>Hoje, em Paris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55279" y="2286000"/>
            <a:ext cx="3392424" cy="21474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Os cadernos de laboratório de Marie estão na Biblioteca Nacional da França, guardados em caixas forradas de chumbo. Quem quiser consultar assina um termo de responsabilidade.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5082418"/>
            <a:ext cx="11055096" cy="1208653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813816" y="5458145"/>
            <a:ext cx="457200" cy="45720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!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5082418"/>
            <a:ext cx="9930384" cy="1208653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300" b="1" i="0">
                <a:solidFill>
                  <a:srgbClr val="11263A"/>
                </a:solidFill>
                <a:latin typeface="Calibri"/>
              </a:rPr>
              <a:t>Por que ainda hoje? </a:t>
            </a:r>
            <a:r>
              <a:rPr sz="2300" b="0" i="0">
                <a:solidFill>
                  <a:srgbClr val="11263A"/>
                </a:solidFill>
                <a:latin typeface="Calibri"/>
              </a:rPr>
              <a:t>o rádio-226 tem meia-vida de 1600 anos. Daqui a pouco você vai saber calcular quanto ainda resta.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19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1899–1900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Três radiações, três comportamentos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54480"/>
            <a:ext cx="11055096" cy="42062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0" i="0">
                <a:solidFill>
                  <a:srgbClr val="22374B"/>
                </a:solidFill>
                <a:latin typeface="Calibri"/>
              </a:rPr>
              <a:t>Rutherford empilhou folhas de alumínio sobre a fonte e mediu o que passava.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066543"/>
            <a:ext cx="3538728" cy="2595737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841247" y="2304287"/>
            <a:ext cx="548640" cy="548640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54480" y="2322575"/>
            <a:ext cx="2276856" cy="42330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400" b="1" i="0">
                <a:solidFill>
                  <a:srgbClr val="C2410C"/>
                </a:solidFill>
                <a:latin typeface="Calibri"/>
              </a:rPr>
              <a:t>Primeiro degrau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7" y="2907791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C2410C"/>
                </a:solidFill>
                <a:latin typeface="Calibri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568" y="2907791"/>
            <a:ext cx="2715768" cy="108040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A intensidade despencou logo na primeira folha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4056781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C2410C"/>
                </a:solidFill>
                <a:latin typeface="Calibri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" y="4056781"/>
            <a:ext cx="2715768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Batizou de radiação alfa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25112" y="2066543"/>
            <a:ext cx="3538728" cy="2595737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4599432" y="2304287"/>
            <a:ext cx="548640" cy="54864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β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12664" y="2322575"/>
            <a:ext cx="2276856" cy="42330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400" b="1" i="0">
                <a:solidFill>
                  <a:srgbClr val="0F766E"/>
                </a:solidFill>
                <a:latin typeface="Calibri"/>
              </a:rPr>
              <a:t>Segundo degrau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9432" y="2907791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73752" y="2907791"/>
            <a:ext cx="2715768" cy="108040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Uma parte continuou passando por várias folhas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99432" y="4056781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73752" y="4056781"/>
            <a:ext cx="2715768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Batizou de radiação beta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83296" y="2066543"/>
            <a:ext cx="3538728" cy="2595737"/>
          </a:xfrm>
          <a:prstGeom prst="roundRect">
            <a:avLst>
              <a:gd name="adj" fmla="val 5500"/>
            </a:avLst>
          </a:prstGeom>
          <a:solidFill>
            <a:srgbClr val="EDE9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8357616" y="2304287"/>
            <a:ext cx="548640" cy="548640"/>
          </a:xfrm>
          <a:prstGeom prst="ellipse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γ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70848" y="2322575"/>
            <a:ext cx="2276856" cy="42330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400" b="1" i="0">
                <a:solidFill>
                  <a:srgbClr val="6D28D9"/>
                </a:solidFill>
                <a:latin typeface="Calibri"/>
              </a:rPr>
              <a:t>O que sobrou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57616" y="2907791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6D28D9"/>
                </a:solidFill>
                <a:latin typeface="Calibri"/>
              </a:rPr>
              <a:t>•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31936" y="2907791"/>
            <a:ext cx="2715768" cy="7355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Villard (1900) achou algo que atravessava tudo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57616" y="3711884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6D28D9"/>
                </a:solidFill>
                <a:latin typeface="Calibri"/>
              </a:rPr>
              <a:t>•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31936" y="3711884"/>
            <a:ext cx="2715768" cy="7355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Rutherford chamou de gama em 1903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6928" y="4808585"/>
            <a:ext cx="11055096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2200" b="0" i="0">
                <a:solidFill>
                  <a:srgbClr val="6B7F92"/>
                </a:solidFill>
                <a:latin typeface="Calibri"/>
              </a:rPr>
              <a:t>Em 1908 Rutherford provou que a partícula alfa é um núcleo de hélio.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8" y="5348132"/>
            <a:ext cx="11055096" cy="823782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813816" y="5531424"/>
            <a:ext cx="457200" cy="457200"/>
          </a:xfrm>
          <a:prstGeom prst="ellipse">
            <a:avLst/>
          </a:prstGeom>
          <a:solidFill>
            <a:srgbClr val="1126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✦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417320" y="5348132"/>
            <a:ext cx="9930384" cy="82378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300" b="1" i="0">
                <a:solidFill>
                  <a:srgbClr val="11263A"/>
                </a:solidFill>
                <a:latin typeface="Calibri"/>
              </a:rPr>
              <a:t>Os nomes são as três primeiras letras gregas, </a:t>
            </a:r>
            <a:r>
              <a:rPr sz="2300" b="0" i="0">
                <a:solidFill>
                  <a:srgbClr val="11263A"/>
                </a:solidFill>
                <a:latin typeface="Calibri"/>
              </a:rPr>
              <a:t>na ordem em que foram achadas.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1902 · RUTHERFORD E SODDY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O átomo que vira outro átomo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609344"/>
            <a:ext cx="300445" cy="394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7373" y="1609344"/>
            <a:ext cx="6191794" cy="80120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300" b="0" i="0">
                <a:solidFill>
                  <a:srgbClr val="22374B"/>
                </a:solidFill>
                <a:latin typeface="Calibri"/>
              </a:rPr>
              <a:t>Estudando o tório, viram a atividade sumir de uma amostra e </a:t>
            </a:r>
            <a:r>
              <a:rPr sz="2300" b="1" i="0">
                <a:solidFill>
                  <a:srgbClr val="22374B"/>
                </a:solidFill>
                <a:latin typeface="Calibri"/>
              </a:rPr>
              <a:t>aparecer em outra substância</a:t>
            </a:r>
            <a:r>
              <a:rPr sz="2300" b="0" i="0">
                <a:solidFill>
                  <a:srgbClr val="22374B"/>
                </a:solidFill>
                <a:latin typeface="Calibri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2479131"/>
            <a:ext cx="300445" cy="394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7373" y="2479131"/>
            <a:ext cx="6191794" cy="80120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300" b="0" i="0">
                <a:solidFill>
                  <a:srgbClr val="22374B"/>
                </a:solidFill>
                <a:latin typeface="Calibri"/>
              </a:rPr>
              <a:t>Concluíram: o átomo se desintegra e </a:t>
            </a:r>
            <a:r>
              <a:rPr sz="2300" b="1" i="0">
                <a:solidFill>
                  <a:srgbClr val="0F766E"/>
                </a:solidFill>
                <a:latin typeface="Calibri"/>
              </a:rPr>
              <a:t>se transforma em um elemento diferente</a:t>
            </a:r>
            <a:r>
              <a:rPr sz="2300" b="0" i="0">
                <a:solidFill>
                  <a:srgbClr val="22374B"/>
                </a:solidFill>
                <a:latin typeface="Calibri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3348918"/>
            <a:ext cx="300445" cy="394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7373" y="3348918"/>
            <a:ext cx="6191794" cy="80120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300" b="0" i="0">
                <a:solidFill>
                  <a:srgbClr val="22374B"/>
                </a:solidFill>
                <a:latin typeface="Calibri"/>
              </a:rPr>
              <a:t>Isso contraria Dalton, Lavoisier e tudo o que a Química dizia sobre elementos.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4218706"/>
            <a:ext cx="300445" cy="394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7373" y="4218706"/>
            <a:ext cx="6191794" cy="80120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300" b="0" i="0">
                <a:solidFill>
                  <a:srgbClr val="22374B"/>
                </a:solidFill>
                <a:latin typeface="Calibri"/>
              </a:rPr>
              <a:t>Em 1908 Rutherford recebeu o Nobel de </a:t>
            </a:r>
            <a:r>
              <a:rPr sz="2300" b="1" i="0">
                <a:solidFill>
                  <a:srgbClr val="22374B"/>
                </a:solidFill>
                <a:latin typeface="Calibri"/>
              </a:rPr>
              <a:t>Química</a:t>
            </a:r>
            <a:r>
              <a:rPr sz="2300" b="0" i="0">
                <a:solidFill>
                  <a:srgbClr val="22374B"/>
                </a:solidFill>
                <a:latin typeface="Calibri"/>
              </a:rPr>
              <a:t> — ele, que se considerava físico, achou a maior graça.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0" y="1609344"/>
            <a:ext cx="3849624" cy="3182112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046720" y="1810512"/>
            <a:ext cx="3300984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0F766E"/>
                </a:solidFill>
                <a:latin typeface="Calibri"/>
              </a:rPr>
              <a:t>O medo deles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20" y="2267712"/>
            <a:ext cx="3300984" cy="1920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2200" b="0" i="1">
                <a:solidFill>
                  <a:srgbClr val="11263A"/>
                </a:solidFill>
                <a:latin typeface="Cambria"/>
              </a:rPr>
              <a:t>“Pelo amor de Deus, Soddy, não chame isso de transmutação. Vão cortar nossas cabeças como alquimistas.”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46720" y="4224528"/>
            <a:ext cx="3300984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00" b="0" i="0">
                <a:solidFill>
                  <a:srgbClr val="6B7F92"/>
                </a:solidFill>
                <a:latin typeface="Calibri"/>
              </a:rPr>
              <a:t>— atribuída a Rutherford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5048951"/>
            <a:ext cx="11055096" cy="1242120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813816" y="5441411"/>
            <a:ext cx="457200" cy="45720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5048951"/>
            <a:ext cx="9930384" cy="12421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rgbClr val="11263A"/>
                </a:solidFill>
                <a:latin typeface="Calibri"/>
              </a:rPr>
              <a:t>A alquimia acertou o quê e errou o como: </a:t>
            </a:r>
            <a:r>
              <a:rPr sz="2400" b="0" i="0">
                <a:solidFill>
                  <a:srgbClr val="11263A"/>
                </a:solidFill>
                <a:latin typeface="Calibri"/>
              </a:rPr>
              <a:t>um elemento vira outro mesmo — mas no núcleo, sozinho, sem que nenhuma reação química interfira.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1911–1938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Onde a radioatividade mora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859536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04672" y="1591056"/>
            <a:ext cx="1097280" cy="8595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0F766E"/>
                </a:solidFill>
                <a:latin typeface="Cambria"/>
              </a:rPr>
              <a:t>1911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84248" y="1645920"/>
            <a:ext cx="3291840" cy="7498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i="0">
                <a:solidFill>
                  <a:srgbClr val="11263A"/>
                </a:solidFill>
                <a:latin typeface="Calibri"/>
              </a:rPr>
              <a:t>Rutherford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67528" y="1627632"/>
            <a:ext cx="5760720" cy="78638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O experimento da folha de ouro revela o núcleo: pequeno, denso e positivo. É ali que tudo acontece.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2542032"/>
            <a:ext cx="11055096" cy="859536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04672" y="2542032"/>
            <a:ext cx="1097280" cy="8595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0F766E"/>
                </a:solidFill>
                <a:latin typeface="Cambria"/>
              </a:rPr>
              <a:t>1913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84248" y="2596896"/>
            <a:ext cx="3291840" cy="7498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i="0">
                <a:solidFill>
                  <a:srgbClr val="11263A"/>
                </a:solidFill>
                <a:latin typeface="Calibri"/>
              </a:rPr>
              <a:t>Soddy e Fajans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67528" y="2578608"/>
            <a:ext cx="5760720" cy="78638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Leis do deslocamento radioativo e o conceito de isótopo: mesmo Z, A diferente.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493008"/>
            <a:ext cx="11055096" cy="859536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04672" y="3493008"/>
            <a:ext cx="1097280" cy="8595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0F766E"/>
                </a:solidFill>
                <a:latin typeface="Cambria"/>
              </a:rPr>
              <a:t>1932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84248" y="3547872"/>
            <a:ext cx="3291840" cy="7498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i="0">
                <a:solidFill>
                  <a:srgbClr val="11263A"/>
                </a:solidFill>
                <a:latin typeface="Calibri"/>
              </a:rPr>
              <a:t>Chadwick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67528" y="3529584"/>
            <a:ext cx="5760720" cy="78638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Descobre o nêutron. Agora dá para entender por que certos isótopos são instáveis.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4443984"/>
            <a:ext cx="11055096" cy="859536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04672" y="4443984"/>
            <a:ext cx="1097280" cy="8595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C2410C"/>
                </a:solidFill>
                <a:latin typeface="Cambria"/>
              </a:rPr>
              <a:t>1938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84248" y="4498848"/>
            <a:ext cx="3291840" cy="7498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i="0">
                <a:solidFill>
                  <a:srgbClr val="11263A"/>
                </a:solidFill>
                <a:latin typeface="Calibri"/>
              </a:rPr>
              <a:t>Hahn, Strassmann, Meitner e Frisch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67528" y="4480560"/>
            <a:ext cx="5760720" cy="78638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Fissão nuclear: um núcleo pesado se parte em dois, liberando energia enorme.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467289"/>
            <a:ext cx="11055096" cy="823782"/>
          </a:xfrm>
          <a:prstGeom prst="roundRect">
            <a:avLst>
              <a:gd name="adj" fmla="val 5500"/>
            </a:avLst>
          </a:prstGeom>
          <a:solidFill>
            <a:srgbClr val="EDE9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813816" y="5650580"/>
            <a:ext cx="457200" cy="457200"/>
          </a:xfrm>
          <a:prstGeom prst="ellipse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✦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20" y="5467289"/>
            <a:ext cx="9930384" cy="82378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300" b="1" i="0">
                <a:solidFill>
                  <a:srgbClr val="11263A"/>
                </a:solidFill>
                <a:latin typeface="Calibri"/>
              </a:rPr>
              <a:t>Lise Meitner explicou a fissão </a:t>
            </a:r>
            <a:r>
              <a:rPr sz="2300" b="0" i="0">
                <a:solidFill>
                  <a:srgbClr val="11263A"/>
                </a:solidFill>
                <a:latin typeface="Calibri"/>
              </a:rPr>
              <a:t>e ficou fora do Nobel de 1944.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22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SÍNTESE · PARTE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Quem fez o quê — 1895 a 1903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45920"/>
            <a:ext cx="11109960" cy="457200"/>
          </a:xfrm>
          <a:prstGeom prst="roundRect">
            <a:avLst>
              <a:gd name="adj" fmla="val 10000"/>
            </a:avLst>
          </a:prstGeom>
          <a:solidFill>
            <a:srgbClr val="1126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1645920"/>
            <a:ext cx="113385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FFFFFF"/>
                </a:solidFill>
                <a:latin typeface="Calibri"/>
              </a:rPr>
              <a:t>Ano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49424" y="1645920"/>
            <a:ext cx="277977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FFFFFF"/>
                </a:solidFill>
                <a:latin typeface="Calibri"/>
              </a:rPr>
              <a:t>Quem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13248" y="1645920"/>
            <a:ext cx="609904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FFFFFF"/>
                </a:solidFill>
                <a:latin typeface="Calibri"/>
              </a:rPr>
              <a:t>O que descobriu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157984"/>
            <a:ext cx="1133856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1895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49424" y="2157984"/>
            <a:ext cx="2779776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Wilhelm Röntgen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13248" y="2157984"/>
            <a:ext cx="609904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Raios X — e o primeiro Nobel de Física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2633472"/>
            <a:ext cx="11109960" cy="420624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31520" y="2633472"/>
            <a:ext cx="1133856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1896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49424" y="2633472"/>
            <a:ext cx="2779776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Henri Becquerel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13248" y="2633472"/>
            <a:ext cx="609904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O urânio emite radiação por conta própria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3108960"/>
            <a:ext cx="1133856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1897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49424" y="3108960"/>
            <a:ext cx="2779776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J. J. Thomson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13248" y="3108960"/>
            <a:ext cx="609904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O elétron: o átomo é divisível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66928" y="3584448"/>
            <a:ext cx="11109960" cy="420624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31520" y="3584448"/>
            <a:ext cx="1133856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1898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49424" y="3584448"/>
            <a:ext cx="2779776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Marie e Pierre Curie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13248" y="3584448"/>
            <a:ext cx="609904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Polônio e rádio; a palavra radioatividade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4059936"/>
            <a:ext cx="1133856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1899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49424" y="4059936"/>
            <a:ext cx="2779776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Ernest Rutherford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13248" y="4059936"/>
            <a:ext cx="609904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Separa as radiações alfa e beta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" y="4535424"/>
            <a:ext cx="11109960" cy="420624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31520" y="4535424"/>
            <a:ext cx="1133856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1900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249424" y="4535424"/>
            <a:ext cx="2779776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Paul Villard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13248" y="4535424"/>
            <a:ext cx="609904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Descobre a radiação gama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1520" y="5010912"/>
            <a:ext cx="1133856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1902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249424" y="5010912"/>
            <a:ext cx="2779776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Rutherford e Soddy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413248" y="5010912"/>
            <a:ext cx="609904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Transmutação: um elemento vira outro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66928" y="5486400"/>
            <a:ext cx="11109960" cy="420624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731520" y="5486400"/>
            <a:ext cx="1133856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1903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249424" y="5486400"/>
            <a:ext cx="2779776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Curie, Curie e Becquerel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413248" y="5486400"/>
            <a:ext cx="609904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Nobel de Física pela radioatividade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SÍNTESE · PARTE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Quem fez o quê — 1908 a 1938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45920"/>
            <a:ext cx="11109960" cy="475488"/>
          </a:xfrm>
          <a:prstGeom prst="roundRect">
            <a:avLst>
              <a:gd name="adj" fmla="val 10000"/>
            </a:avLst>
          </a:prstGeom>
          <a:solidFill>
            <a:srgbClr val="1126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1645920"/>
            <a:ext cx="1042416" cy="47548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FFFFFF"/>
                </a:solidFill>
                <a:latin typeface="Calibri"/>
              </a:rPr>
              <a:t>Ano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57984" y="1645920"/>
            <a:ext cx="3602736" cy="47548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FFFFFF"/>
                </a:solidFill>
                <a:latin typeface="Calibri"/>
              </a:rPr>
              <a:t>Quem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44767" y="1645920"/>
            <a:ext cx="5367528" cy="47548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FFFFFF"/>
                </a:solidFill>
                <a:latin typeface="Calibri"/>
              </a:rPr>
              <a:t>O que descobriu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176272"/>
            <a:ext cx="104241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1908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57984" y="2176272"/>
            <a:ext cx="360273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Ernest Rutherford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44767" y="2176272"/>
            <a:ext cx="536752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A partícula alfa é um núcleo de hélio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2688336"/>
            <a:ext cx="11109960" cy="457200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31520" y="2688336"/>
            <a:ext cx="104241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1911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57984" y="2688336"/>
            <a:ext cx="360273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Rutherford, Geiger e Marsden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44767" y="2688336"/>
            <a:ext cx="536752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O núcleo atômico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3200400"/>
            <a:ext cx="104241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1911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57984" y="3200400"/>
            <a:ext cx="360273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Marie Curie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44767" y="3200400"/>
            <a:ext cx="536752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Nobel de Química: rádio e polônio isolados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66928" y="3712464"/>
            <a:ext cx="11109960" cy="457200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31520" y="3712464"/>
            <a:ext cx="104241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1913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157984" y="3712464"/>
            <a:ext cx="360273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Soddy e Fajans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44767" y="3712464"/>
            <a:ext cx="536752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Leis do deslocamento; conceito de isótopo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4224528"/>
            <a:ext cx="104241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1932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57984" y="4224528"/>
            <a:ext cx="360273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James Chadwick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44767" y="4224528"/>
            <a:ext cx="536752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O nêutron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" y="4736592"/>
            <a:ext cx="11109960" cy="457200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31520" y="4736592"/>
            <a:ext cx="104241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1934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157984" y="4736592"/>
            <a:ext cx="360273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Irène e Frédéric Joliot-Curie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144767" y="4736592"/>
            <a:ext cx="536752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Radioatividade artificial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1520" y="5248656"/>
            <a:ext cx="104241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1938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157984" y="5248656"/>
            <a:ext cx="360273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Hahn, Strassmann e Meitner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144767" y="5248656"/>
            <a:ext cx="536752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Fissão nuclear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6928" y="5786247"/>
            <a:ext cx="11055096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0" i="0">
                <a:solidFill>
                  <a:srgbClr val="6B7F92"/>
                </a:solidFill>
                <a:latin typeface="Calibri"/>
              </a:rPr>
              <a:t>Em 43 anos o átomo passou de indivisível a divisível — e quebrável de propósito.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53708C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53708C"/>
                </a:solidFill>
                <a:latin typeface="Calibri"/>
              </a:rPr>
              <a:t>24</a:t>
            </a:r>
          </a:p>
        </p:txBody>
      </p:sp>
      <p:sp>
        <p:nvSpPr>
          <p:cNvPr id="4" name="Pie 3"/>
          <p:cNvSpPr/>
          <p:nvPr/>
        </p:nvSpPr>
        <p:spPr>
          <a:xfrm>
            <a:off x="8961119" y="1920240"/>
            <a:ext cx="3017520" cy="3017520"/>
          </a:xfrm>
          <a:prstGeom prst="pie">
            <a:avLst>
              <a:gd name="adj1" fmla="val 3600000"/>
              <a:gd name="adj2" fmla="val 7200000"/>
            </a:avLst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Pie 4"/>
          <p:cNvSpPr/>
          <p:nvPr/>
        </p:nvSpPr>
        <p:spPr>
          <a:xfrm>
            <a:off x="8961119" y="1920240"/>
            <a:ext cx="3017520" cy="3017520"/>
          </a:xfrm>
          <a:prstGeom prst="pie">
            <a:avLst>
              <a:gd name="adj1" fmla="val 10800000"/>
              <a:gd name="adj2" fmla="val 14400000"/>
            </a:avLst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Pie 5"/>
          <p:cNvSpPr/>
          <p:nvPr/>
        </p:nvSpPr>
        <p:spPr>
          <a:xfrm>
            <a:off x="8961119" y="1920240"/>
            <a:ext cx="3017520" cy="3017520"/>
          </a:xfrm>
          <a:prstGeom prst="pie">
            <a:avLst>
              <a:gd name="adj1" fmla="val 18000000"/>
              <a:gd name="adj2" fmla="val 21600000"/>
            </a:avLst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806025" y="2765145"/>
            <a:ext cx="1327708" cy="1327708"/>
          </a:xfrm>
          <a:prstGeom prst="ellipse">
            <a:avLst/>
          </a:prstGeom>
          <a:solidFill>
            <a:srgbClr val="1126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077602" y="3036722"/>
            <a:ext cx="784555" cy="784555"/>
          </a:xfrm>
          <a:prstGeom prst="ellipse">
            <a:avLst/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66928" y="1883664"/>
            <a:ext cx="7863840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00" b="1" i="0">
                <a:solidFill>
                  <a:srgbClr val="F2B705"/>
                </a:solidFill>
                <a:latin typeface="Calibri"/>
              </a:rPr>
              <a:t>PARTE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2286000"/>
            <a:ext cx="8412480" cy="10058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200" b="1" i="0">
                <a:solidFill>
                  <a:srgbClr val="FFFFFF"/>
                </a:solidFill>
                <a:latin typeface="Cambria"/>
              </a:rPr>
              <a:t>As três radiações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3346704"/>
            <a:ext cx="8778240" cy="13898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2500" b="0" i="0">
                <a:solidFill>
                  <a:srgbClr val="C6D8E6"/>
                </a:solidFill>
                <a:latin typeface="Calibri"/>
              </a:rPr>
              <a:t>O que exatamente sai de um núcleo instável — e por que uma folha de papel segura uma delas e nem o chumbo segura a outra.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4882896"/>
            <a:ext cx="908939" cy="566928"/>
          </a:xfrm>
          <a:prstGeom prst="roundRect">
            <a:avLst>
              <a:gd name="adj" fmla="val 28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66928" y="4882896"/>
            <a:ext cx="908939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C6D8E6"/>
                </a:solidFill>
                <a:latin typeface="Calibri"/>
              </a:rPr>
              <a:t>alfa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640459" y="4882896"/>
            <a:ext cx="991489" cy="566928"/>
          </a:xfrm>
          <a:prstGeom prst="roundRect">
            <a:avLst>
              <a:gd name="adj" fmla="val 28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640459" y="4882896"/>
            <a:ext cx="991489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C6D8E6"/>
                </a:solidFill>
                <a:latin typeface="Calibri"/>
              </a:rPr>
              <a:t>beta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796540" y="4882896"/>
            <a:ext cx="1093089" cy="566928"/>
          </a:xfrm>
          <a:prstGeom prst="roundRect">
            <a:avLst>
              <a:gd name="adj" fmla="val 28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796540" y="4882896"/>
            <a:ext cx="1093089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C6D8E6"/>
                </a:solidFill>
                <a:latin typeface="Calibri"/>
              </a:rPr>
              <a:t>gama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054221" y="4882896"/>
            <a:ext cx="1712214" cy="566928"/>
          </a:xfrm>
          <a:prstGeom prst="roundRect">
            <a:avLst>
              <a:gd name="adj" fmla="val 28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054221" y="4882896"/>
            <a:ext cx="1712214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C6D8E6"/>
                </a:solidFill>
                <a:latin typeface="Calibri"/>
              </a:rPr>
              <a:t>penetração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931027" y="4882896"/>
            <a:ext cx="1629664" cy="566928"/>
          </a:xfrm>
          <a:prstGeom prst="roundRect">
            <a:avLst>
              <a:gd name="adj" fmla="val 28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931027" y="4882896"/>
            <a:ext cx="1629664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C6D8E6"/>
                </a:solidFill>
                <a:latin typeface="Calibri"/>
              </a:rPr>
              <a:t>blindagem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A ORIGEM DE TUDO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Por que um núcleo fica instável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5376672" cy="3220034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41247" y="1828800"/>
            <a:ext cx="548640" cy="54864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1810512"/>
            <a:ext cx="4114800" cy="43941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500" b="1" i="0">
                <a:solidFill>
                  <a:srgbClr val="0F766E"/>
                </a:solidFill>
                <a:latin typeface="Calibri"/>
              </a:rPr>
              <a:t>Força nuclear forte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54480" y="2249932"/>
            <a:ext cx="411480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00" b="0" i="0">
                <a:solidFill>
                  <a:srgbClr val="6B7F92"/>
                </a:solidFill>
                <a:latin typeface="Calibri"/>
              </a:rPr>
              <a:t>a favor da estabilidade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7" y="2633980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568" y="2633980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Atrai prótons e nêutrons uns aos outros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093176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" y="3093176"/>
            <a:ext cx="4553712" cy="7355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É muito intensa, mas de alcance curtíssimo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7" y="3897269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568" y="3897269"/>
            <a:ext cx="4553712" cy="7355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Só age entre partículas praticamente encostadas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45352" y="1591056"/>
            <a:ext cx="5376672" cy="2875137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6519672" y="1828800"/>
            <a:ext cx="548640" cy="548640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➖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32904" y="1810512"/>
            <a:ext cx="4114800" cy="43941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500" b="1" i="0">
                <a:solidFill>
                  <a:srgbClr val="C2410C"/>
                </a:solidFill>
                <a:latin typeface="Calibri"/>
              </a:rPr>
              <a:t>Repulsão elétrica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32904" y="2249932"/>
            <a:ext cx="411480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00" b="0" i="0">
                <a:solidFill>
                  <a:srgbClr val="6B7F92"/>
                </a:solidFill>
                <a:latin typeface="Calibri"/>
              </a:rPr>
              <a:t>contra a estabilidade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19672" y="2633980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C2410C"/>
                </a:solidFill>
                <a:latin typeface="Calibri"/>
              </a:rPr>
              <a:t>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93992" y="2633980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Todo próton empurra todo próton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19672" y="3093176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C2410C"/>
                </a:solidFill>
                <a:latin typeface="Calibri"/>
              </a:rPr>
              <a:t>•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93992" y="3093176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É mais fraca, mas alcança o núcleo inteiro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19672" y="3552372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C2410C"/>
                </a:solidFill>
                <a:latin typeface="Calibri"/>
              </a:rPr>
              <a:t>•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93992" y="3552372"/>
            <a:ext cx="4553712" cy="7355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Quanto mais prótons, mais ela pesa na conta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4957394"/>
            <a:ext cx="11055096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2200" b="0" i="0">
                <a:solidFill>
                  <a:srgbClr val="6B7F92"/>
                </a:solidFill>
                <a:latin typeface="Calibri"/>
              </a:rPr>
              <a:t>Os nêutrons entram como espaçadores: aumentam a atração sem acrescentar repulsão.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" y="5450555"/>
            <a:ext cx="11055096" cy="840516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813816" y="5642213"/>
            <a:ext cx="457200" cy="45720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!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17320" y="5450555"/>
            <a:ext cx="9930384" cy="84051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rgbClr val="11263A"/>
                </a:solidFill>
                <a:latin typeface="Calibri"/>
              </a:rPr>
              <a:t>Núcleo grande, problema grande: </a:t>
            </a:r>
            <a:r>
              <a:rPr sz="2400" b="0" i="0">
                <a:solidFill>
                  <a:srgbClr val="11263A"/>
                </a:solidFill>
                <a:latin typeface="Calibri"/>
              </a:rPr>
              <a:t>a atração só vale para os vizinhos.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O MAPA DOS NÚCLEOS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A faixa de estabilidade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188720" y="5806440"/>
            <a:ext cx="5120640" cy="0"/>
          </a:xfrm>
          <a:prstGeom prst="line">
            <a:avLst/>
          </a:prstGeom>
          <a:ln w="19050">
            <a:solidFill>
              <a:srgbClr val="6B7F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V="1">
            <a:off x="1188720" y="1783080"/>
            <a:ext cx="0" cy="4023360"/>
          </a:xfrm>
          <a:prstGeom prst="line">
            <a:avLst/>
          </a:prstGeom>
          <a:ln w="19050">
            <a:solidFill>
              <a:srgbClr val="6B7F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88720" y="5897879"/>
            <a:ext cx="51206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00" b="0" i="0">
                <a:solidFill>
                  <a:srgbClr val="6B7F92"/>
                </a:solidFill>
                <a:latin typeface="Calibri"/>
              </a:rPr>
              <a:t>número de prótons  (Z)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1380744"/>
            <a:ext cx="219456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00" b="0" i="0">
                <a:solidFill>
                  <a:srgbClr val="6B7F92"/>
                </a:solidFill>
                <a:latin typeface="Calibri"/>
              </a:rPr>
              <a:t>nêutrons (N)</a:t>
            </a:r>
          </a:p>
        </p:txBody>
      </p:sp>
      <p:cxnSp>
        <p:nvCxnSpPr>
          <p:cNvPr id="10" name="Connector 9"/>
          <p:cNvCxnSpPr/>
          <p:nvPr/>
        </p:nvCxnSpPr>
        <p:spPr>
          <a:xfrm flipV="1">
            <a:off x="1188720" y="3124200"/>
            <a:ext cx="5120640" cy="2682240"/>
          </a:xfrm>
          <a:prstGeom prst="line">
            <a:avLst/>
          </a:prstGeom>
          <a:ln w="19050">
            <a:solidFill>
              <a:srgbClr val="7FA7C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340096" y="3697224"/>
            <a:ext cx="137160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00" b="0" i="0">
                <a:solidFill>
                  <a:srgbClr val="7FA7C4"/>
                </a:solidFill>
                <a:latin typeface="Calibri"/>
              </a:rPr>
              <a:t>N = Z</a:t>
            </a:r>
          </a:p>
        </p:txBody>
      </p:sp>
      <p:sp>
        <p:nvSpPr>
          <p:cNvPr id="12" name="Freeform 11"/>
          <p:cNvSpPr/>
          <p:nvPr/>
        </p:nvSpPr>
        <p:spPr>
          <a:xfrm>
            <a:off x="1188720" y="2265883"/>
            <a:ext cx="4198924" cy="3701491"/>
          </a:xfrm>
          <a:custGeom>
            <a:avLst/>
            <a:gdLst/>
            <a:ahLst/>
            <a:cxnLst/>
            <a:rect l="l" t="t" r="r" b="b"/>
            <a:pathLst>
              <a:path w="4198924" h="3701491">
                <a:moveTo>
                  <a:pt x="0" y="3379622"/>
                </a:moveTo>
                <a:lnTo>
                  <a:pt x="512064" y="3111398"/>
                </a:lnTo>
                <a:lnTo>
                  <a:pt x="1024128" y="2843174"/>
                </a:lnTo>
                <a:lnTo>
                  <a:pt x="1536192" y="2440838"/>
                </a:lnTo>
                <a:lnTo>
                  <a:pt x="2048256" y="2038502"/>
                </a:lnTo>
                <a:lnTo>
                  <a:pt x="2560320" y="1528877"/>
                </a:lnTo>
                <a:lnTo>
                  <a:pt x="3072384" y="1099718"/>
                </a:lnTo>
                <a:lnTo>
                  <a:pt x="3584448" y="563270"/>
                </a:lnTo>
                <a:lnTo>
                  <a:pt x="4198924" y="0"/>
                </a:lnTo>
                <a:lnTo>
                  <a:pt x="4198924" y="321869"/>
                </a:lnTo>
                <a:lnTo>
                  <a:pt x="3584448" y="885139"/>
                </a:lnTo>
                <a:lnTo>
                  <a:pt x="3072384" y="1421587"/>
                </a:lnTo>
                <a:lnTo>
                  <a:pt x="2560320" y="1850745"/>
                </a:lnTo>
                <a:lnTo>
                  <a:pt x="2048256" y="2360371"/>
                </a:lnTo>
                <a:lnTo>
                  <a:pt x="1536192" y="2762707"/>
                </a:lnTo>
                <a:lnTo>
                  <a:pt x="1024128" y="3165043"/>
                </a:lnTo>
                <a:lnTo>
                  <a:pt x="512064" y="3433267"/>
                </a:lnTo>
                <a:lnTo>
                  <a:pt x="0" y="3701491"/>
                </a:lnTo>
                <a:close/>
              </a:path>
            </a:pathLst>
          </a:custGeom>
          <a:solidFill>
            <a:srgbClr val="E6F2F0"/>
          </a:solidFill>
          <a:ln w="190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269894" y="4288536"/>
            <a:ext cx="237744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0F766E"/>
                </a:solidFill>
                <a:latin typeface="Calibri"/>
              </a:rPr>
              <a:t>núcleos estáveis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438851" y="1828800"/>
            <a:ext cx="0" cy="3977640"/>
          </a:xfrm>
          <a:prstGeom prst="line">
            <a:avLst/>
          </a:prstGeom>
          <a:ln w="19050">
            <a:solidFill>
              <a:srgbClr val="B91C1C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5817412" y="1808073"/>
            <a:ext cx="164592" cy="164592"/>
          </a:xfrm>
          <a:prstGeom prst="ellipse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031028" y="1414881"/>
            <a:ext cx="201168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00" b="1" i="0">
                <a:solidFill>
                  <a:srgbClr val="B91C1C"/>
                </a:solidFill>
                <a:latin typeface="Calibri"/>
              </a:rPr>
              <a:t>U-238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903720" y="1719072"/>
            <a:ext cx="4718304" cy="190594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178040" y="1975103"/>
            <a:ext cx="4169664" cy="43941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500" b="1" i="0">
                <a:solidFill>
                  <a:srgbClr val="0F766E"/>
                </a:solidFill>
                <a:latin typeface="Calibri"/>
              </a:rPr>
              <a:t>A regra do N/Z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78040" y="2560320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52360" y="2560320"/>
            <a:ext cx="3895344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Até Z = 20, N ≈ Z nos estáveis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78040" y="3019516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52360" y="3019516"/>
            <a:ext cx="3895344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Depois N sobe até ~1,5 vez Z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903720" y="3789608"/>
            <a:ext cx="4718304" cy="1905944"/>
          </a:xfrm>
          <a:prstGeom prst="roundRect">
            <a:avLst>
              <a:gd name="adj" fmla="val 5500"/>
            </a:avLst>
          </a:prstGeom>
          <a:solidFill>
            <a:srgbClr val="FDE7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178040" y="4045640"/>
            <a:ext cx="4169664" cy="43941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500" b="1" i="0">
                <a:solidFill>
                  <a:srgbClr val="B91C1C"/>
                </a:solidFill>
                <a:latin typeface="Calibri"/>
              </a:rPr>
              <a:t>Acima de Z = 83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78040" y="4630856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B91C1C"/>
                </a:solidFill>
                <a:latin typeface="Calibri"/>
              </a:rPr>
              <a:t>•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52360" y="4630856"/>
            <a:ext cx="3895344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Nenhum é estável: todos decaem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78040" y="5090053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B91C1C"/>
                </a:solidFill>
                <a:latin typeface="Calibri"/>
              </a:rPr>
              <a:t>•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452360" y="5090053"/>
            <a:ext cx="3895344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Urânio, rádio, polônio, tório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03720" y="5841857"/>
            <a:ext cx="4718304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2000" b="0" i="0">
                <a:solidFill>
                  <a:srgbClr val="6B7F92"/>
                </a:solidFill>
                <a:latin typeface="Calibri"/>
              </a:rPr>
              <a:t>Fora da faixa, o núcleo se ajusta decaindo.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RADIAÇÃO 1 DE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Partícula alfa (α)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3017520" cy="2615184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1773936"/>
            <a:ext cx="3017520" cy="100177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6800" b="1" i="0">
                <a:solidFill>
                  <a:srgbClr val="C2410C"/>
                </a:solidFill>
                <a:latin typeface="Arial"/>
              </a:rPr>
              <a:t>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68780" y="2834640"/>
            <a:ext cx="179070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900" b="1">
                <a:solidFill>
                  <a:srgbClr val="C2410C"/>
                </a:solidFill>
                <a:latin typeface="Arial"/>
              </a:rPr>
              <a:t>4</a:t>
            </a:r>
          </a:p>
          <a:p>
            <a:pPr algn="r">
              <a:lnSpc>
                <a:spcPct val="94000"/>
              </a:lnSpc>
            </a:pPr>
            <a:r>
              <a:rPr sz="1900" b="1">
                <a:solidFill>
                  <a:srgbClr val="C2410C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75282" y="2834640"/>
            <a:ext cx="607313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400" b="1">
                <a:solidFill>
                  <a:srgbClr val="C2410C"/>
                </a:solidFill>
                <a:latin typeface="Arial"/>
              </a:rPr>
              <a:t>He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3566160"/>
            <a:ext cx="301752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2200" b="1" i="0">
                <a:solidFill>
                  <a:srgbClr val="C2410C"/>
                </a:solidFill>
                <a:latin typeface="Calibri"/>
              </a:rPr>
              <a:t>núcleo de hélio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31920" y="1591056"/>
            <a:ext cx="7744968" cy="475488"/>
          </a:xfrm>
          <a:prstGeom prst="roundRect">
            <a:avLst>
              <a:gd name="adj" fmla="val 10000"/>
            </a:avLst>
          </a:prstGeom>
          <a:solidFill>
            <a:srgbClr val="1126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096511" y="1591056"/>
            <a:ext cx="3236976" cy="47548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FFFFFF"/>
                </a:solidFill>
                <a:latin typeface="Calibri"/>
              </a:rPr>
              <a:t>Característica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17536" y="1591056"/>
            <a:ext cx="3794759" cy="47548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FFFFFF"/>
                </a:solidFill>
                <a:latin typeface="Calibri"/>
              </a:rPr>
              <a:t>Valor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96511" y="2121408"/>
            <a:ext cx="323697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Composição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17536" y="2121408"/>
            <a:ext cx="3794759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2 prótons + 2 nêutrons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931920" y="2633472"/>
            <a:ext cx="7744968" cy="457200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096511" y="2633472"/>
            <a:ext cx="323697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Massa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17536" y="2633472"/>
            <a:ext cx="3794759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4 u — a mais pesada das três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096511" y="3145536"/>
            <a:ext cx="323697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Carga elétrica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17536" y="3145536"/>
            <a:ext cx="3794759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+2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931920" y="3657600"/>
            <a:ext cx="7744968" cy="457200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096511" y="3657600"/>
            <a:ext cx="323697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Velocidade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17536" y="3657600"/>
            <a:ext cx="3794759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5% a 10% da velocidade da luz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96511" y="4169664"/>
            <a:ext cx="323697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Alcance no ar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17536" y="4169664"/>
            <a:ext cx="3794759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poucos centímetros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4707255"/>
            <a:ext cx="11055096" cy="51206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0" i="0">
                <a:solidFill>
                  <a:srgbClr val="6B7F92"/>
                </a:solidFill>
                <a:latin typeface="Calibri"/>
              </a:rPr>
              <a:t>Emissores alfa típicos: urânio-238, rádio-226, polônio-210, radônio-222, amerício-241.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" y="5048951"/>
            <a:ext cx="11055096" cy="1242120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813816" y="5441411"/>
            <a:ext cx="457200" cy="45720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!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17320" y="5048951"/>
            <a:ext cx="9930384" cy="12421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rgbClr val="11263A"/>
                </a:solidFill>
                <a:latin typeface="Calibri"/>
              </a:rPr>
              <a:t>Uma folha de papel ou a pele já barram a alfa. </a:t>
            </a:r>
            <a:r>
              <a:rPr sz="2400" b="0" i="0">
                <a:solidFill>
                  <a:srgbClr val="11263A"/>
                </a:solidFill>
                <a:latin typeface="Calibri"/>
              </a:rPr>
              <a:t>Mas se a fonte for engolida ou inalada, ela passa a ser a mais perigosa das três — e já vamos ver por quê.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28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RADIAÇÃO 2 DE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Partícula beta (β⁻)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3017520" cy="2615184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1773936"/>
            <a:ext cx="3017520" cy="100177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6800" b="1" i="0">
                <a:solidFill>
                  <a:srgbClr val="0F766E"/>
                </a:solidFill>
                <a:latin typeface="Arial"/>
              </a:rPr>
              <a:t>β⁻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84667" y="2834640"/>
            <a:ext cx="258445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900" b="1">
                <a:solidFill>
                  <a:srgbClr val="0F766E"/>
                </a:solidFill>
                <a:latin typeface="Arial"/>
              </a:rPr>
              <a:t>0</a:t>
            </a:r>
          </a:p>
          <a:p>
            <a:pPr algn="r">
              <a:lnSpc>
                <a:spcPct val="94000"/>
              </a:lnSpc>
            </a:pPr>
            <a:r>
              <a:rPr sz="1900" b="1">
                <a:solidFill>
                  <a:srgbClr val="0F766E"/>
                </a:solidFill>
                <a:latin typeface="Arial"/>
              </a:rPr>
              <a:t>-1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70544" y="2834640"/>
            <a:ext cx="296164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400" b="1">
                <a:solidFill>
                  <a:srgbClr val="0F766E"/>
                </a:solidFill>
                <a:latin typeface="Arial"/>
              </a:rPr>
              <a:t>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3566160"/>
            <a:ext cx="301752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2200" b="1" i="0">
                <a:solidFill>
                  <a:srgbClr val="0F766E"/>
                </a:solidFill>
                <a:latin typeface="Calibri"/>
              </a:rPr>
              <a:t>elétron de alta energia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31920" y="1591056"/>
            <a:ext cx="7744968" cy="457200"/>
          </a:xfrm>
          <a:prstGeom prst="roundRect">
            <a:avLst>
              <a:gd name="adj" fmla="val 10000"/>
            </a:avLst>
          </a:prstGeom>
          <a:solidFill>
            <a:srgbClr val="1126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096511" y="1591056"/>
            <a:ext cx="323697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FFFFFF"/>
                </a:solidFill>
                <a:latin typeface="Calibri"/>
              </a:rPr>
              <a:t>Característica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17536" y="1591056"/>
            <a:ext cx="3794759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FFFFFF"/>
                </a:solidFill>
                <a:latin typeface="Calibri"/>
              </a:rPr>
              <a:t>Valor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96511" y="2103120"/>
            <a:ext cx="3236976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O que 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17536" y="2103120"/>
            <a:ext cx="3794759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um elétron, mas vindo do núcleo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931920" y="2560320"/>
            <a:ext cx="7744968" cy="402336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096511" y="2560320"/>
            <a:ext cx="3236976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Massa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17536" y="2560320"/>
            <a:ext cx="3794759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~1/1836 u — desprezível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096511" y="3017520"/>
            <a:ext cx="3236976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Carga elétrica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17536" y="3017520"/>
            <a:ext cx="3794759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–1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931920" y="3474720"/>
            <a:ext cx="7744968" cy="402336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096511" y="3474720"/>
            <a:ext cx="3236976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Velocidade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17536" y="3474720"/>
            <a:ext cx="3794759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até 99% da velocidade da luz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96511" y="3931920"/>
            <a:ext cx="3236976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Alcance no ar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17536" y="3931920"/>
            <a:ext cx="3794759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até alguns metros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66928" y="4443984"/>
            <a:ext cx="11055096" cy="1133856"/>
          </a:xfrm>
          <a:prstGeom prst="roundRect">
            <a:avLst>
              <a:gd name="adj" fmla="val 5500"/>
            </a:avLst>
          </a:prstGeom>
          <a:solidFill>
            <a:srgbClr val="EDE9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41247" y="4553712"/>
            <a:ext cx="5120640" cy="42062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6D28D9"/>
                </a:solidFill>
                <a:latin typeface="Calibri"/>
              </a:rPr>
              <a:t>O núcleo não tem elétron. De onde sai?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82283" y="4956048"/>
            <a:ext cx="172720" cy="47650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6D28D9"/>
                </a:solidFill>
                <a:latin typeface="Arial"/>
              </a:rPr>
              <a:t>1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6D28D9"/>
                </a:solidFill>
                <a:latin typeface="Arial"/>
              </a:rPr>
              <a:t>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82435" y="4956048"/>
            <a:ext cx="270764" cy="47650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2800" b="1">
                <a:solidFill>
                  <a:srgbClr val="6D28D9"/>
                </a:solidFill>
                <a:latin typeface="Arial"/>
              </a:rPr>
              <a:t>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172071" y="4956048"/>
            <a:ext cx="629920" cy="47650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800" b="1" i="0">
                <a:solidFill>
                  <a:srgbClr val="6D28D9"/>
                </a:solidFill>
                <a:latin typeface="Arial"/>
              </a:rPr>
              <a:t>→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920862" y="4956048"/>
            <a:ext cx="172720" cy="47650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6D28D9"/>
                </a:solidFill>
                <a:latin typeface="Arial"/>
              </a:rPr>
              <a:t>1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6D28D9"/>
                </a:solidFill>
                <a:latin typeface="Arial"/>
              </a:rPr>
              <a:t>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121014" y="4956048"/>
            <a:ext cx="270764" cy="47650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2800" b="1">
                <a:solidFill>
                  <a:srgbClr val="6D28D9"/>
                </a:solidFill>
                <a:latin typeface="Arial"/>
              </a:rPr>
              <a:t>p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10650" y="4956048"/>
            <a:ext cx="480695" cy="47650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800" b="1" i="0">
                <a:solidFill>
                  <a:srgbClr val="6D28D9"/>
                </a:solidFill>
                <a:latin typeface="Arial"/>
              </a:rPr>
              <a:t>+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110217" y="4956048"/>
            <a:ext cx="248919" cy="47650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6D28D9"/>
                </a:solidFill>
                <a:latin typeface="Arial"/>
              </a:rPr>
              <a:t>0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6D28D9"/>
                </a:solidFill>
                <a:latin typeface="Arial"/>
              </a:rPr>
              <a:t>-1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386569" y="4956048"/>
            <a:ext cx="251714" cy="47650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2800" b="1">
                <a:solidFill>
                  <a:srgbClr val="6D28D9"/>
                </a:solidFill>
                <a:latin typeface="Arial"/>
              </a:rPr>
              <a:t>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757155" y="4956048"/>
            <a:ext cx="480695" cy="47650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800" b="1" i="0">
                <a:solidFill>
                  <a:srgbClr val="6D28D9"/>
                </a:solidFill>
                <a:latin typeface="Arial"/>
              </a:rPr>
              <a:t>+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356722" y="4956048"/>
            <a:ext cx="251714" cy="47650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800" b="1" i="0">
                <a:solidFill>
                  <a:srgbClr val="6D28D9"/>
                </a:solidFill>
                <a:latin typeface="Arial"/>
              </a:rPr>
              <a:t>ν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1247" y="5029200"/>
            <a:ext cx="4754880" cy="42062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Um nêutron vira próton e cospe o elétron.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66928" y="5724144"/>
            <a:ext cx="11055096" cy="51206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0" i="0">
                <a:solidFill>
                  <a:srgbClr val="6B7F92"/>
                </a:solidFill>
                <a:latin typeface="Calibri"/>
              </a:rPr>
              <a:t>Emissores beta típicos: carbono-14, iodo-131, césio-137, estrôncio-90, cobalto-60.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29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DUAS PRIMAS DA BETA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Quando sobra próton em vez de nêutron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9344"/>
            <a:ext cx="5376672" cy="2414016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7" y="1792224"/>
            <a:ext cx="4828032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500" b="1" i="0">
                <a:solidFill>
                  <a:srgbClr val="0F766E"/>
                </a:solidFill>
                <a:latin typeface="Calibri"/>
              </a:rPr>
              <a:t>Emissão de pósitron (β⁺)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03463" y="2286000"/>
            <a:ext cx="172720" cy="44246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1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03615" y="2286000"/>
            <a:ext cx="258064" cy="44246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2600" b="1">
                <a:solidFill>
                  <a:srgbClr val="11263A"/>
                </a:solidFill>
                <a:latin typeface="Arial"/>
              </a:rPr>
              <a:t>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80551" y="2286000"/>
            <a:ext cx="604520" cy="4424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600" b="1" i="0">
                <a:solidFill>
                  <a:srgbClr val="11263A"/>
                </a:solidFill>
                <a:latin typeface="Arial"/>
              </a:rPr>
              <a:t>→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03943" y="2286000"/>
            <a:ext cx="172720" cy="44246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1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04095" y="2286000"/>
            <a:ext cx="258064" cy="44246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2600" b="1">
                <a:solidFill>
                  <a:srgbClr val="11263A"/>
                </a:solidFill>
                <a:latin typeface="Arial"/>
              </a:rPr>
              <a:t>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81031" y="2286000"/>
            <a:ext cx="467994" cy="4424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600" b="1" i="0">
                <a:solidFill>
                  <a:srgbClr val="11263A"/>
                </a:solidFill>
                <a:latin typeface="Arial"/>
              </a:rPr>
              <a:t>+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67898" y="2286000"/>
            <a:ext cx="172720" cy="44246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0F766E"/>
                </a:solidFill>
                <a:latin typeface="Arial"/>
              </a:rPr>
              <a:t>0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0F766E"/>
                </a:solidFill>
                <a:latin typeface="Arial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68050" y="2286000"/>
            <a:ext cx="239014" cy="44246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2600" b="1">
                <a:solidFill>
                  <a:srgbClr val="0F766E"/>
                </a:solidFill>
                <a:latin typeface="Arial"/>
              </a:rPr>
              <a:t>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7" y="2852928"/>
            <a:ext cx="4828032" cy="10972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O pósitron é a antipartícula do elétron: mesma massa, carga +1. Z diminui 1 e A não muda.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1609344"/>
            <a:ext cx="5376672" cy="2414016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519672" y="1792224"/>
            <a:ext cx="4828032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500" b="1" i="0">
                <a:solidFill>
                  <a:srgbClr val="C2410C"/>
                </a:solidFill>
                <a:latin typeface="Calibri"/>
              </a:rPr>
              <a:t>Captura eletrônica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43787" y="2286000"/>
            <a:ext cx="172720" cy="44246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1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43939" y="2286000"/>
            <a:ext cx="258064" cy="44246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2600" b="1">
                <a:solidFill>
                  <a:srgbClr val="11263A"/>
                </a:solidFill>
                <a:latin typeface="Arial"/>
              </a:rPr>
              <a:t>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0875" y="2286000"/>
            <a:ext cx="467994" cy="4424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600" b="1" i="0">
                <a:solidFill>
                  <a:srgbClr val="11263A"/>
                </a:solidFill>
                <a:latin typeface="Arial"/>
              </a:rPr>
              <a:t>+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07742" y="2286000"/>
            <a:ext cx="248919" cy="44246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0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-1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884094" y="2286000"/>
            <a:ext cx="239014" cy="44246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2600" b="1">
                <a:solidFill>
                  <a:srgbClr val="11263A"/>
                </a:solidFill>
                <a:latin typeface="Arial"/>
              </a:rPr>
              <a:t>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41980" y="2286000"/>
            <a:ext cx="604520" cy="4424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600" b="1" i="0">
                <a:solidFill>
                  <a:srgbClr val="11263A"/>
                </a:solidFill>
                <a:latin typeface="Arial"/>
              </a:rPr>
              <a:t>→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965372" y="2286000"/>
            <a:ext cx="172720" cy="44246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C2410C"/>
                </a:solidFill>
                <a:latin typeface="Arial"/>
              </a:rPr>
              <a:t>1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C2410C"/>
                </a:solidFill>
                <a:latin typeface="Arial"/>
              </a:rPr>
              <a:t>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165524" y="2286000"/>
            <a:ext cx="258064" cy="44246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2600" b="1">
                <a:solidFill>
                  <a:srgbClr val="C2410C"/>
                </a:solidFill>
                <a:latin typeface="Arial"/>
              </a:rPr>
              <a:t>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19672" y="2852928"/>
            <a:ext cx="4828032" cy="10972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O núcleo puxa um elétron da camada mais interna. O efeito é o mesmo: Z cai 1 e A fica igual.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346054" y="4242816"/>
            <a:ext cx="299720" cy="5445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18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9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73206" y="4242816"/>
            <a:ext cx="302514" cy="5445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200" b="1">
                <a:solidFill>
                  <a:srgbClr val="11263A"/>
                </a:solidFill>
                <a:latin typeface="Arial"/>
              </a:rPr>
              <a:t>F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094592" y="4242816"/>
            <a:ext cx="680720" cy="5445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200" b="1" i="0">
                <a:solidFill>
                  <a:srgbClr val="11263A"/>
                </a:solidFill>
                <a:latin typeface="Arial"/>
              </a:rPr>
              <a:t>→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894184" y="4242816"/>
            <a:ext cx="299720" cy="5445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18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8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21336" y="4242816"/>
            <a:ext cx="372364" cy="5445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200" b="1">
                <a:solidFill>
                  <a:srgbClr val="11263A"/>
                </a:solidFill>
                <a:latin typeface="Arial"/>
              </a:rPr>
              <a:t>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12572" y="4242816"/>
            <a:ext cx="512445" cy="5445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200" b="1" i="0">
                <a:solidFill>
                  <a:srgbClr val="11263A"/>
                </a:solidFill>
                <a:latin typeface="Arial"/>
              </a:rPr>
              <a:t>+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43889" y="4242816"/>
            <a:ext cx="172720" cy="5445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6D28D9"/>
                </a:solidFill>
                <a:latin typeface="Arial"/>
              </a:rPr>
              <a:t>0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6D28D9"/>
                </a:solidFill>
                <a:latin typeface="Arial"/>
              </a:rPr>
              <a:t>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544041" y="4242816"/>
            <a:ext cx="302514" cy="5445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200" b="1">
                <a:solidFill>
                  <a:srgbClr val="6D28D9"/>
                </a:solidFill>
                <a:latin typeface="Arial"/>
              </a:rPr>
              <a:t>β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66928" y="4915407"/>
            <a:ext cx="11055096" cy="1242120"/>
          </a:xfrm>
          <a:prstGeom prst="roundRect">
            <a:avLst>
              <a:gd name="adj" fmla="val 5500"/>
            </a:avLst>
          </a:prstGeom>
          <a:solidFill>
            <a:srgbClr val="EDE9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813816" y="5307868"/>
            <a:ext cx="457200" cy="457200"/>
          </a:xfrm>
          <a:prstGeom prst="ellipse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✦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417320" y="4915407"/>
            <a:ext cx="9930384" cy="12421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rgbClr val="11263A"/>
                </a:solidFill>
                <a:latin typeface="Calibri"/>
              </a:rPr>
              <a:t>Onde isso aparece na vida real: </a:t>
            </a:r>
            <a:r>
              <a:rPr sz="2400" b="0" i="0">
                <a:solidFill>
                  <a:srgbClr val="11263A"/>
                </a:solidFill>
                <a:latin typeface="Calibri"/>
              </a:rPr>
              <a:t>o exame PET usa flúor-18. O pósitron encontra um elétron, os dois se aniquilam e viram dois raios gama.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30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RADIAÇÃO 3 DE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Radiação gama (γ)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3017520" cy="2615184"/>
          </a:xfrm>
          <a:prstGeom prst="roundRect">
            <a:avLst>
              <a:gd name="adj" fmla="val 5500"/>
            </a:avLst>
          </a:prstGeom>
          <a:solidFill>
            <a:srgbClr val="EDE9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1810512"/>
            <a:ext cx="3017520" cy="100177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6800" b="1" i="0">
                <a:solidFill>
                  <a:srgbClr val="6D28D9"/>
                </a:solidFill>
                <a:latin typeface="Arial"/>
              </a:rPr>
              <a:t>γ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2834640"/>
            <a:ext cx="3017520" cy="51206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6000"/>
              </a:lnSpc>
            </a:pPr>
            <a:r>
              <a:rPr sz="2300" b="1" i="0">
                <a:solidFill>
                  <a:srgbClr val="6D28D9"/>
                </a:solidFill>
                <a:latin typeface="Calibri"/>
              </a:rPr>
              <a:t>onda eletromagnética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419856"/>
            <a:ext cx="3017520" cy="51206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sem massa, sem carga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931920" y="1591056"/>
            <a:ext cx="7744968" cy="457200"/>
          </a:xfrm>
          <a:prstGeom prst="roundRect">
            <a:avLst>
              <a:gd name="adj" fmla="val 10000"/>
            </a:avLst>
          </a:prstGeom>
          <a:solidFill>
            <a:srgbClr val="1126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096511" y="1591056"/>
            <a:ext cx="323697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FFFFFF"/>
                </a:solidFill>
                <a:latin typeface="Calibri"/>
              </a:rPr>
              <a:t>Característica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17536" y="1591056"/>
            <a:ext cx="3794759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FFFFFF"/>
                </a:solidFill>
                <a:latin typeface="Calibri"/>
              </a:rPr>
              <a:t>Valor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6511" y="2103120"/>
            <a:ext cx="3236976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O que 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17536" y="2103120"/>
            <a:ext cx="3794759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energia pura, um fóton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931920" y="2578608"/>
            <a:ext cx="7744968" cy="420624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096511" y="2578608"/>
            <a:ext cx="3236976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Massa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17536" y="2578608"/>
            <a:ext cx="3794759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zero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96511" y="3054096"/>
            <a:ext cx="3236976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Carga elétrica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17536" y="3054096"/>
            <a:ext cx="3794759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zero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31920" y="3529584"/>
            <a:ext cx="7744968" cy="420624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096511" y="3529584"/>
            <a:ext cx="3236976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Velocidade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17536" y="3529584"/>
            <a:ext cx="3794759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300 000 km/s — a da luz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096511" y="4005072"/>
            <a:ext cx="3236976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Alcance no ar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17536" y="4005072"/>
            <a:ext cx="3794759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centenas de metros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4517136"/>
            <a:ext cx="11055096" cy="950976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41247" y="4590288"/>
            <a:ext cx="4572000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6D28D9"/>
                </a:solidFill>
                <a:latin typeface="Calibri"/>
              </a:rPr>
              <a:t>De onde ela vem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1247" y="4992624"/>
            <a:ext cx="4754880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Fica “excitado” depois de emitir α ou β.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80720" y="4700016"/>
            <a:ext cx="426720" cy="47650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6D28D9"/>
                </a:solidFill>
                <a:latin typeface="Arial"/>
              </a:rPr>
              <a:t>137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6D28D9"/>
                </a:solidFill>
                <a:latin typeface="Arial"/>
              </a:rPr>
              <a:t>56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34872" y="4700016"/>
            <a:ext cx="648589" cy="47650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2800" b="1">
                <a:solidFill>
                  <a:srgbClr val="6D28D9"/>
                </a:solidFill>
                <a:latin typeface="Arial"/>
              </a:rPr>
              <a:t>Ba*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002333" y="4700016"/>
            <a:ext cx="629920" cy="47650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800" b="1" i="0">
                <a:solidFill>
                  <a:srgbClr val="11263A"/>
                </a:solidFill>
                <a:latin typeface="Arial"/>
              </a:rPr>
              <a:t>→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751125" y="4700016"/>
            <a:ext cx="426720" cy="47650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137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56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205277" y="4700016"/>
            <a:ext cx="508888" cy="47650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2800" b="1">
                <a:solidFill>
                  <a:srgbClr val="11263A"/>
                </a:solidFill>
                <a:latin typeface="Arial"/>
              </a:rPr>
              <a:t>Ba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833038" y="4700016"/>
            <a:ext cx="480695" cy="47650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800" b="1" i="0">
                <a:solidFill>
                  <a:srgbClr val="11263A"/>
                </a:solidFill>
                <a:latin typeface="Arial"/>
              </a:rPr>
              <a:t>+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432605" y="4700016"/>
            <a:ext cx="251714" cy="47650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800" b="1" i="0">
                <a:solidFill>
                  <a:srgbClr val="6D28D9"/>
                </a:solidFill>
                <a:latin typeface="Arial"/>
              </a:rPr>
              <a:t>γ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66928" y="5467289"/>
            <a:ext cx="11055096" cy="823782"/>
          </a:xfrm>
          <a:prstGeom prst="roundRect">
            <a:avLst>
              <a:gd name="adj" fmla="val 5500"/>
            </a:avLst>
          </a:prstGeom>
          <a:solidFill>
            <a:srgbClr val="EDE9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813816" y="5650580"/>
            <a:ext cx="457200" cy="457200"/>
          </a:xfrm>
          <a:prstGeom prst="ellipse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✦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417320" y="5467289"/>
            <a:ext cx="9930384" cy="82378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300" b="1" i="0">
                <a:solidFill>
                  <a:srgbClr val="11263A"/>
                </a:solidFill>
                <a:latin typeface="Calibri"/>
              </a:rPr>
              <a:t>O gama não muda nem A nem Z: </a:t>
            </a:r>
            <a:r>
              <a:rPr sz="2300" b="0" i="0">
                <a:solidFill>
                  <a:srgbClr val="11263A"/>
                </a:solidFill>
                <a:latin typeface="Calibri"/>
              </a:rPr>
              <a:t>só tira o excesso de energia.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31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O GAMA É ONDA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Onde a radiação gama fica no espectro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2395728"/>
            <a:ext cx="1516597" cy="1005840"/>
          </a:xfrm>
          <a:prstGeom prst="roundRect">
            <a:avLst>
              <a:gd name="adj" fmla="val 10000"/>
            </a:avLst>
          </a:prstGeom>
          <a:solidFill>
            <a:srgbClr val="C8D6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03504" y="2395728"/>
            <a:ext cx="1443445" cy="10058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4000"/>
              </a:lnSpc>
            </a:pPr>
            <a:r>
              <a:rPr sz="1900" b="1" i="0">
                <a:solidFill>
                  <a:srgbClr val="11263A"/>
                </a:solidFill>
                <a:latin typeface="Calibri"/>
              </a:rPr>
              <a:t>Rádio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3474720"/>
            <a:ext cx="1443445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0" i="0">
                <a:solidFill>
                  <a:srgbClr val="6B7F92"/>
                </a:solidFill>
                <a:latin typeface="Calibri"/>
              </a:rPr>
              <a:t>km – 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156677" y="2395728"/>
            <a:ext cx="1516597" cy="1005840"/>
          </a:xfrm>
          <a:prstGeom prst="roundRect">
            <a:avLst>
              <a:gd name="adj" fmla="val 10000"/>
            </a:avLst>
          </a:prstGeom>
          <a:solidFill>
            <a:srgbClr val="A9C2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193253" y="2395728"/>
            <a:ext cx="1443445" cy="10058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4000"/>
              </a:lnSpc>
            </a:pPr>
            <a:r>
              <a:rPr sz="1900" b="1" i="0">
                <a:solidFill>
                  <a:srgbClr val="11263A"/>
                </a:solidFill>
                <a:latin typeface="Calibri"/>
              </a:rPr>
              <a:t>Micro-ondas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93253" y="3474720"/>
            <a:ext cx="1443445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0" i="0">
                <a:solidFill>
                  <a:srgbClr val="6B7F92"/>
                </a:solidFill>
                <a:latin typeface="Calibri"/>
              </a:rPr>
              <a:t>cm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746427" y="2395728"/>
            <a:ext cx="1516597" cy="1005840"/>
          </a:xfrm>
          <a:prstGeom prst="roundRect">
            <a:avLst>
              <a:gd name="adj" fmla="val 10000"/>
            </a:avLst>
          </a:prstGeom>
          <a:solidFill>
            <a:srgbClr val="8FAE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783003" y="2395728"/>
            <a:ext cx="1443445" cy="10058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4000"/>
              </a:lnSpc>
            </a:pPr>
            <a:r>
              <a:rPr sz="1900" b="1" i="0">
                <a:solidFill>
                  <a:srgbClr val="11263A"/>
                </a:solidFill>
                <a:latin typeface="Calibri"/>
              </a:rPr>
              <a:t>Infraverm.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83003" y="3474720"/>
            <a:ext cx="1443445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0" i="0">
                <a:solidFill>
                  <a:srgbClr val="6B7F92"/>
                </a:solidFill>
                <a:latin typeface="Calibri"/>
              </a:rPr>
              <a:t>µm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336177" y="2395728"/>
            <a:ext cx="1516597" cy="1005840"/>
          </a:xfrm>
          <a:prstGeom prst="roundRect">
            <a:avLst>
              <a:gd name="adj" fmla="val 10000"/>
            </a:avLst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372753" y="2395728"/>
            <a:ext cx="1443445" cy="10058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4000"/>
              </a:lnSpc>
            </a:pPr>
            <a:r>
              <a:rPr sz="1900" b="1" i="0">
                <a:solidFill>
                  <a:srgbClr val="11263A"/>
                </a:solidFill>
                <a:latin typeface="Calibri"/>
              </a:rPr>
              <a:t>Visível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72753" y="3474720"/>
            <a:ext cx="1443445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0" i="0">
                <a:solidFill>
                  <a:srgbClr val="6B7F92"/>
                </a:solidFill>
                <a:latin typeface="Calibri"/>
              </a:rPr>
              <a:t>~500 nm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925926" y="2395728"/>
            <a:ext cx="1516597" cy="1005840"/>
          </a:xfrm>
          <a:prstGeom prst="roundRect">
            <a:avLst>
              <a:gd name="adj" fmla="val 10000"/>
            </a:avLst>
          </a:prstGeom>
          <a:solidFill>
            <a:srgbClr val="B9A0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962502" y="2395728"/>
            <a:ext cx="1443445" cy="10058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4000"/>
              </a:lnSpc>
            </a:pPr>
            <a:r>
              <a:rPr sz="1900" b="1" i="0">
                <a:solidFill>
                  <a:srgbClr val="FFFFFF"/>
                </a:solidFill>
                <a:latin typeface="Calibri"/>
              </a:rPr>
              <a:t>Ultravioleta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62502" y="3474720"/>
            <a:ext cx="1443445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0" i="0">
                <a:solidFill>
                  <a:srgbClr val="6B7F92"/>
                </a:solidFill>
                <a:latin typeface="Calibri"/>
              </a:rPr>
              <a:t>~100 nm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515676" y="2395728"/>
            <a:ext cx="1516597" cy="1005840"/>
          </a:xfrm>
          <a:prstGeom prst="roundRect">
            <a:avLst>
              <a:gd name="adj" fmla="val 1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552252" y="2395728"/>
            <a:ext cx="1443445" cy="10058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4000"/>
              </a:lnSpc>
            </a:pPr>
            <a:r>
              <a:rPr sz="1900" b="1" i="0">
                <a:solidFill>
                  <a:srgbClr val="FFFFFF"/>
                </a:solidFill>
                <a:latin typeface="Calibri"/>
              </a:rPr>
              <a:t>Raios 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52252" y="3474720"/>
            <a:ext cx="1443445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0" i="0">
                <a:solidFill>
                  <a:srgbClr val="6B7F92"/>
                </a:solidFill>
                <a:latin typeface="Calibri"/>
              </a:rPr>
              <a:t>~0,1 nm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0105426" y="2395728"/>
            <a:ext cx="1516597" cy="1005840"/>
          </a:xfrm>
          <a:prstGeom prst="roundRect">
            <a:avLst>
              <a:gd name="adj" fmla="val 1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0142002" y="2395728"/>
            <a:ext cx="1443445" cy="10058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4000"/>
              </a:lnSpc>
            </a:pPr>
            <a:r>
              <a:rPr sz="1900" b="1" i="0">
                <a:solidFill>
                  <a:srgbClr val="FFFFFF"/>
                </a:solidFill>
                <a:latin typeface="Calibri"/>
              </a:rPr>
              <a:t>Raios gama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142002" y="3474720"/>
            <a:ext cx="1443445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0" i="0">
                <a:solidFill>
                  <a:srgbClr val="6B7F92"/>
                </a:solidFill>
                <a:latin typeface="Calibri"/>
              </a:rPr>
              <a:t>&lt; 0,01 nm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6928" y="1883664"/>
            <a:ext cx="512064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6B7F92"/>
                </a:solidFill>
                <a:latin typeface="Calibri"/>
              </a:rPr>
              <a:t>←  maior comprimento de onda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01384" y="1883664"/>
            <a:ext cx="512064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2100" b="1" i="0">
                <a:solidFill>
                  <a:srgbClr val="6D28D9"/>
                </a:solidFill>
                <a:latin typeface="Calibri"/>
              </a:rPr>
              <a:t>maior frequência e maior energia  →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8" y="3931920"/>
            <a:ext cx="5376672" cy="2250841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41247" y="4187951"/>
            <a:ext cx="4828032" cy="43941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500" b="1" i="0">
                <a:solidFill>
                  <a:srgbClr val="0F766E"/>
                </a:solidFill>
                <a:latin typeface="Calibri"/>
              </a:rPr>
              <a:t>Tudo isso é a mesma coisa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41247" y="4773168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15568" y="4773168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Todas viajam a 300 000 km/s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1247" y="5232364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15568" y="5232364"/>
            <a:ext cx="4553712" cy="7355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Muda só o comprimento de onda — e a energia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245352" y="3931920"/>
            <a:ext cx="5376672" cy="2250841"/>
          </a:xfrm>
          <a:prstGeom prst="roundRect">
            <a:avLst>
              <a:gd name="adj" fmla="val 5500"/>
            </a:avLst>
          </a:prstGeom>
          <a:solidFill>
            <a:srgbClr val="EDE9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6519672" y="4187951"/>
            <a:ext cx="4828032" cy="43941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500" b="1" i="0">
                <a:solidFill>
                  <a:srgbClr val="6D28D9"/>
                </a:solidFill>
                <a:latin typeface="Calibri"/>
              </a:rPr>
              <a:t>Por que o gama machuca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19672" y="4773168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6D28D9"/>
                </a:solidFill>
                <a:latin typeface="Calibri"/>
              </a:rPr>
              <a:t>•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793992" y="4773168"/>
            <a:ext cx="4553712" cy="7355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Acima do ultravioleta, a onda arranca elétrons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519672" y="5577260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6D28D9"/>
                </a:solidFill>
                <a:latin typeface="Calibri"/>
              </a:rPr>
              <a:t>•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793992" y="5577260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Isso é radiação ionizante — quebra o DNA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32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A CONTA DA ONDA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A energia de uma onda eletromagnética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9344"/>
            <a:ext cx="5376672" cy="215798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1828800"/>
            <a:ext cx="5376672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600" b="1" i="0">
                <a:solidFill>
                  <a:srgbClr val="11263A"/>
                </a:solidFill>
                <a:latin typeface="Arial"/>
              </a:rPr>
              <a:t>c = λ · 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7824" y="2651760"/>
            <a:ext cx="4754880" cy="10789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2000" b="0" i="0">
                <a:solidFill>
                  <a:srgbClr val="6B7F92"/>
                </a:solidFill>
                <a:latin typeface="Calibri"/>
              </a:rPr>
              <a:t>c = 3,0 × 10⁸ m/s (constante)   •   λ = comprimento de onda (m)   •   f = frequência (Hz)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609344"/>
            <a:ext cx="5376672" cy="2157984"/>
          </a:xfrm>
          <a:prstGeom prst="roundRect">
            <a:avLst>
              <a:gd name="adj" fmla="val 5500"/>
            </a:avLst>
          </a:prstGeom>
          <a:solidFill>
            <a:srgbClr val="EDE9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245352" y="1828800"/>
            <a:ext cx="5376672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600" b="1" i="0">
                <a:solidFill>
                  <a:srgbClr val="6D28D9"/>
                </a:solidFill>
                <a:latin typeface="Arial"/>
              </a:rPr>
              <a:t>E = h · 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56248" y="2651760"/>
            <a:ext cx="4754880" cy="10789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2000" b="0" i="0">
                <a:solidFill>
                  <a:srgbClr val="6B7F92"/>
                </a:solidFill>
                <a:latin typeface="Calibri"/>
              </a:rPr>
              <a:t>h = 6,63 × 10⁻³⁴ J·s (constante de Planck)   •   E = energia do fóton (J)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913632"/>
            <a:ext cx="11055096" cy="1883664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77824" y="4023360"/>
            <a:ext cx="10424160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Exemplo: um raio gama do cobalto-60 tem λ ≈ 1,0 × 10⁻¹² m.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7824" y="4480560"/>
            <a:ext cx="4937760" cy="12252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spcAft>
                <a:spcPts val="0"/>
              </a:spcAft>
            </a:pPr>
            <a:r>
              <a:rPr sz="2300" b="1" i="0">
                <a:solidFill>
                  <a:srgbClr val="11263A"/>
                </a:solidFill>
                <a:latin typeface="Arial"/>
              </a:rPr>
              <a:t>f = c / λ</a:t>
            </a:r>
          </a:p>
          <a:p>
            <a:pPr algn="l">
              <a:lnSpc>
                <a:spcPct val="116000"/>
              </a:lnSpc>
              <a:spcAft>
                <a:spcPts val="0"/>
              </a:spcAft>
            </a:pPr>
            <a:r>
              <a:rPr sz="2300" b="1" i="0">
                <a:solidFill>
                  <a:srgbClr val="11263A"/>
                </a:solidFill>
                <a:latin typeface="Arial"/>
              </a:rPr>
              <a:t>f = 3,0 × 10⁸ / 1,0 × 10⁻¹²</a:t>
            </a:r>
          </a:p>
          <a:p>
            <a:pPr algn="l">
              <a:lnSpc>
                <a:spcPct val="116000"/>
              </a:lnSpc>
            </a:pPr>
            <a:r>
              <a:rPr sz="2300" b="1" i="0">
                <a:solidFill>
                  <a:srgbClr val="11263A"/>
                </a:solidFill>
                <a:latin typeface="Arial"/>
              </a:rPr>
              <a:t>f = 3,0 × 10²⁰ Hz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4480560"/>
            <a:ext cx="4937760" cy="12252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spcAft>
                <a:spcPts val="0"/>
              </a:spcAft>
            </a:pPr>
            <a:r>
              <a:rPr sz="2300" b="1" i="0">
                <a:solidFill>
                  <a:srgbClr val="11263A"/>
                </a:solidFill>
                <a:latin typeface="Arial"/>
              </a:rPr>
              <a:t>E = h · f</a:t>
            </a:r>
          </a:p>
          <a:p>
            <a:pPr algn="l">
              <a:lnSpc>
                <a:spcPct val="116000"/>
              </a:lnSpc>
              <a:spcAft>
                <a:spcPts val="0"/>
              </a:spcAft>
            </a:pPr>
            <a:r>
              <a:rPr sz="2300" b="1" i="0">
                <a:solidFill>
                  <a:srgbClr val="11263A"/>
                </a:solidFill>
                <a:latin typeface="Arial"/>
              </a:rPr>
              <a:t>E = 6,63 × 10⁻³⁴ × 3,0 × 10²⁰</a:t>
            </a:r>
          </a:p>
          <a:p>
            <a:pPr algn="l">
              <a:lnSpc>
                <a:spcPct val="116000"/>
              </a:lnSpc>
            </a:pPr>
            <a:r>
              <a:rPr sz="2300" b="1" i="0">
                <a:solidFill>
                  <a:srgbClr val="11263A"/>
                </a:solidFill>
                <a:latin typeface="Arial"/>
              </a:rPr>
              <a:t>E ≈ 2,0 × 10⁻¹³ J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5907024"/>
            <a:ext cx="11055096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6B7F92"/>
                </a:solidFill>
                <a:latin typeface="Calibri"/>
              </a:rPr>
              <a:t>Um fóton de luz visível tem ~4 × 10⁻¹⁹ J: o gama carrega meio milhão de vezes mais.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33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NÃO CONFUNDA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Raio X e gama: mesma onda, origens diferentes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64208"/>
            <a:ext cx="11109959" cy="512064"/>
          </a:xfrm>
          <a:prstGeom prst="roundRect">
            <a:avLst>
              <a:gd name="adj" fmla="val 10000"/>
            </a:avLst>
          </a:prstGeom>
          <a:solidFill>
            <a:srgbClr val="1126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1664208"/>
            <a:ext cx="2322576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438144" y="1664208"/>
            <a:ext cx="3831335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FFFFFF"/>
                </a:solidFill>
                <a:latin typeface="Calibri"/>
              </a:rPr>
              <a:t>Raio 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53527" y="1664208"/>
            <a:ext cx="3858768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FFFFFF"/>
                </a:solidFill>
                <a:latin typeface="Calibri"/>
              </a:rPr>
              <a:t>Raio gama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231136"/>
            <a:ext cx="2322576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Natureza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38144" y="2231136"/>
            <a:ext cx="3831335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onda eletromagnética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53527" y="2231136"/>
            <a:ext cx="3858768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onda eletromagnética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2852928"/>
            <a:ext cx="11109959" cy="566928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31520" y="2852928"/>
            <a:ext cx="2322576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Origem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38144" y="2852928"/>
            <a:ext cx="3831335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eletrosfera do átomo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53527" y="2852928"/>
            <a:ext cx="3858768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núcleo do átomo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3474720"/>
            <a:ext cx="2322576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Como se produz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38144" y="3474720"/>
            <a:ext cx="3831335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máquina: elétrons freados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53527" y="3474720"/>
            <a:ext cx="3858768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sozinho, num núcleo excitado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66928" y="4096511"/>
            <a:ext cx="11109959" cy="566928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31520" y="4096511"/>
            <a:ext cx="2322576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Dá para desligar?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38144" y="4096511"/>
            <a:ext cx="3831335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sim: tirou da tomada, acabou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53527" y="4096511"/>
            <a:ext cx="3858768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não: só o tempo resolve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4718303"/>
            <a:ext cx="2322576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Energia típica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38144" y="4718303"/>
            <a:ext cx="3831335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menor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53527" y="4718303"/>
            <a:ext cx="3858768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maior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" y="5449824"/>
            <a:ext cx="11055096" cy="823782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813816" y="5633115"/>
            <a:ext cx="457200" cy="45720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?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17320" y="5449824"/>
            <a:ext cx="9930384" cy="82378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300" b="1" i="0">
                <a:solidFill>
                  <a:srgbClr val="11263A"/>
                </a:solidFill>
                <a:latin typeface="Calibri"/>
              </a:rPr>
              <a:t>Fica radioativo depois do exame? </a:t>
            </a:r>
            <a:r>
              <a:rPr sz="2300" b="0" i="0">
                <a:solidFill>
                  <a:srgbClr val="11263A"/>
                </a:solidFill>
                <a:latin typeface="Calibri"/>
              </a:rPr>
              <a:t>Não: o aparelho só emite enquanto está ligado.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34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QUADRO-RESUMO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Alfa, beta e gama lado a lado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45920"/>
            <a:ext cx="11219688" cy="512064"/>
          </a:xfrm>
          <a:prstGeom prst="roundRect">
            <a:avLst>
              <a:gd name="adj" fmla="val 10000"/>
            </a:avLst>
          </a:prstGeom>
          <a:solidFill>
            <a:srgbClr val="1126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1645920"/>
            <a:ext cx="2551176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666744" y="1645920"/>
            <a:ext cx="2395728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FFFFFF"/>
                </a:solidFill>
                <a:latin typeface="Calibri"/>
              </a:rPr>
              <a:t>alfa  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46520" y="1645920"/>
            <a:ext cx="2395728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FFFFFF"/>
                </a:solidFill>
                <a:latin typeface="Calibri"/>
              </a:rPr>
              <a:t>beta  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26296" y="1645920"/>
            <a:ext cx="2395728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FFFFFF"/>
                </a:solidFill>
                <a:latin typeface="Calibri"/>
              </a:rPr>
              <a:t>gama  γ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212848"/>
            <a:ext cx="255117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22374B"/>
                </a:solidFill>
                <a:latin typeface="Calibri"/>
              </a:rPr>
              <a:t>Natureza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66744" y="2212848"/>
            <a:ext cx="239572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núcleo de hélio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2212848"/>
            <a:ext cx="239572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elétron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26296" y="2212848"/>
            <a:ext cx="239572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onda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2724912"/>
            <a:ext cx="11219688" cy="457200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31520" y="2724912"/>
            <a:ext cx="255117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22374B"/>
                </a:solidFill>
                <a:latin typeface="Calibri"/>
              </a:rPr>
              <a:t>Símbolo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66744" y="2724912"/>
            <a:ext cx="239572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Arial"/>
              </a:rPr>
              <a:t>⁴₂He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46520" y="2724912"/>
            <a:ext cx="239572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Arial"/>
              </a:rPr>
              <a:t>⁰₋₁e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26296" y="2724912"/>
            <a:ext cx="239572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Arial"/>
              </a:rPr>
              <a:t>⁰₀γ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3236976"/>
            <a:ext cx="255117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22374B"/>
                </a:solidFill>
                <a:latin typeface="Calibri"/>
              </a:rPr>
              <a:t>Massa (u)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66744" y="3236976"/>
            <a:ext cx="239572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46520" y="3236976"/>
            <a:ext cx="239572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≈ 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26296" y="3236976"/>
            <a:ext cx="239572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0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3749039"/>
            <a:ext cx="11219688" cy="457200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31520" y="3749039"/>
            <a:ext cx="255117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22374B"/>
                </a:solidFill>
                <a:latin typeface="Calibri"/>
              </a:rPr>
              <a:t>Carga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66744" y="3749039"/>
            <a:ext cx="239572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+2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46520" y="3749039"/>
            <a:ext cx="239572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–1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26296" y="3749039"/>
            <a:ext cx="239572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1520" y="4261104"/>
            <a:ext cx="255117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22374B"/>
                </a:solidFill>
                <a:latin typeface="Calibri"/>
              </a:rPr>
              <a:t>Velocidade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666744" y="4261104"/>
            <a:ext cx="239572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≈ 0,1 c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46520" y="4261104"/>
            <a:ext cx="239572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até 0,99 c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226296" y="4261104"/>
            <a:ext cx="239572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c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" y="4773168"/>
            <a:ext cx="11219688" cy="457200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731520" y="4773168"/>
            <a:ext cx="255117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22374B"/>
                </a:solidFill>
                <a:latin typeface="Calibri"/>
              </a:rPr>
              <a:t>Poder de ionização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666744" y="4773168"/>
            <a:ext cx="239572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C2410C"/>
                </a:solidFill>
                <a:latin typeface="Calibri"/>
              </a:rPr>
              <a:t>altíssimo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46520" y="4773168"/>
            <a:ext cx="239572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médio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226296" y="4773168"/>
            <a:ext cx="239572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baixo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31520" y="5285232"/>
            <a:ext cx="255117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22374B"/>
                </a:solidFill>
                <a:latin typeface="Calibri"/>
              </a:rPr>
              <a:t>Poder de penetração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666744" y="5285232"/>
            <a:ext cx="239572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baixo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46520" y="5285232"/>
            <a:ext cx="239572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médio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226296" y="5285232"/>
            <a:ext cx="239572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6D28D9"/>
                </a:solidFill>
                <a:latin typeface="Calibri"/>
              </a:rPr>
              <a:t>altíssimo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566928" y="5797296"/>
            <a:ext cx="11219688" cy="457200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731520" y="5797296"/>
            <a:ext cx="255117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22374B"/>
                </a:solidFill>
                <a:latin typeface="Calibri"/>
              </a:rPr>
              <a:t>Barrada por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666744" y="5797296"/>
            <a:ext cx="239572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papel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46520" y="5797296"/>
            <a:ext cx="239572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alumínio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226296" y="5797296"/>
            <a:ext cx="239572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chumbo e concreto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35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COMO SE SEPARAM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As três no campo elétrico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840480" y="1755648"/>
            <a:ext cx="6035040" cy="256032"/>
          </a:xfrm>
          <a:prstGeom prst="roundRect">
            <a:avLst>
              <a:gd name="adj" fmla="val 20000"/>
            </a:avLst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108960" y="1609344"/>
            <a:ext cx="640080" cy="51206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3400" b="1" i="0">
                <a:solidFill>
                  <a:srgbClr val="B91C1C"/>
                </a:solidFill>
                <a:latin typeface="Arial"/>
              </a:rPr>
              <a:t>+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840480" y="4754880"/>
            <a:ext cx="6035040" cy="256032"/>
          </a:xfrm>
          <a:prstGeom prst="roundRect">
            <a:avLst>
              <a:gd name="adj" fmla="val 20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108960" y="4608576"/>
            <a:ext cx="640080" cy="51206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3400" b="1" i="0">
                <a:solidFill>
                  <a:srgbClr val="0F766E"/>
                </a:solidFill>
                <a:latin typeface="Arial"/>
              </a:rPr>
              <a:t>–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2944368"/>
            <a:ext cx="1737360" cy="896112"/>
          </a:xfrm>
          <a:prstGeom prst="roundRect">
            <a:avLst>
              <a:gd name="adj" fmla="val 10000"/>
            </a:avLst>
          </a:prstGeom>
          <a:solidFill>
            <a:srgbClr val="1126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66928" y="2944368"/>
            <a:ext cx="1737360" cy="8961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1" i="0">
                <a:solidFill>
                  <a:srgbClr val="FFFFFF"/>
                </a:solidFill>
                <a:latin typeface="Calibri"/>
              </a:rPr>
              <a:t>fonte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2304288" y="3392424"/>
            <a:ext cx="1627632" cy="0"/>
          </a:xfrm>
          <a:prstGeom prst="line">
            <a:avLst/>
          </a:prstGeom>
          <a:ln w="25400">
            <a:solidFill>
              <a:srgbClr val="6B7F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931920" y="3392424"/>
            <a:ext cx="5852160" cy="0"/>
          </a:xfrm>
          <a:prstGeom prst="line">
            <a:avLst/>
          </a:prstGeom>
          <a:ln w="38100">
            <a:solidFill>
              <a:srgbClr val="6D28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921240" y="3200400"/>
            <a:ext cx="1737360" cy="44195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6D28D9"/>
                </a:solidFill>
                <a:latin typeface="Arial"/>
              </a:rPr>
              <a:t>γ</a:t>
            </a:r>
          </a:p>
        </p:txBody>
      </p:sp>
      <p:cxnSp>
        <p:nvCxnSpPr>
          <p:cNvPr id="15" name="Connector 14"/>
          <p:cNvCxnSpPr/>
          <p:nvPr/>
        </p:nvCxnSpPr>
        <p:spPr>
          <a:xfrm flipV="1">
            <a:off x="3931920" y="2157984"/>
            <a:ext cx="5852160" cy="1234440"/>
          </a:xfrm>
          <a:prstGeom prst="line">
            <a:avLst/>
          </a:prstGeom>
          <a:ln w="38100">
            <a:solidFill>
              <a:srgbClr val="0F76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9921240" y="1975104"/>
            <a:ext cx="1737360" cy="44195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0F766E"/>
                </a:solidFill>
                <a:latin typeface="Arial"/>
              </a:rPr>
              <a:t>β⁻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931920" y="3392424"/>
            <a:ext cx="5852160" cy="813816"/>
          </a:xfrm>
          <a:prstGeom prst="line">
            <a:avLst/>
          </a:prstGeom>
          <a:ln w="38100">
            <a:solidFill>
              <a:srgbClr val="C2410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921240" y="4041648"/>
            <a:ext cx="1737360" cy="44195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C2410C"/>
                </a:solidFill>
                <a:latin typeface="Arial"/>
              </a:rPr>
              <a:t>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" y="5230368"/>
            <a:ext cx="261257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6B7F92"/>
                </a:solidFill>
                <a:latin typeface="Calibri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8185" y="5230368"/>
            <a:ext cx="10793838" cy="374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1" i="0">
                <a:solidFill>
                  <a:srgbClr val="0F766E"/>
                </a:solidFill>
                <a:latin typeface="Calibri"/>
              </a:rPr>
              <a:t>β⁻ é negativa: </a:t>
            </a:r>
            <a:r>
              <a:rPr sz="2000" b="0" i="0">
                <a:solidFill>
                  <a:srgbClr val="22374B"/>
                </a:solidFill>
                <a:latin typeface="Calibri"/>
              </a:rPr>
              <a:t>vai para a placa positiva e desvia muito, pois quase não tem massa.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5584240"/>
            <a:ext cx="261257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6B7F92"/>
                </a:solidFill>
                <a:latin typeface="Calibri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8185" y="5584240"/>
            <a:ext cx="10793838" cy="374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1" i="0">
                <a:solidFill>
                  <a:srgbClr val="C2410C"/>
                </a:solidFill>
                <a:latin typeface="Calibri"/>
              </a:rPr>
              <a:t>α é positiva: </a:t>
            </a:r>
            <a:r>
              <a:rPr sz="2000" b="0" i="0">
                <a:solidFill>
                  <a:srgbClr val="22374B"/>
                </a:solidFill>
                <a:latin typeface="Calibri"/>
              </a:rPr>
              <a:t>vai para a placa negativa, mas desvia pouco: é bem mais pesada.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5938113"/>
            <a:ext cx="261257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6B7F92"/>
                </a:solidFill>
                <a:latin typeface="Calibri"/>
              </a:rPr>
              <a:t>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8185" y="5916879"/>
            <a:ext cx="10793838" cy="374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1" i="0">
                <a:solidFill>
                  <a:srgbClr val="6D28D9"/>
                </a:solidFill>
                <a:latin typeface="Calibri"/>
              </a:rPr>
              <a:t>γ não tem carga: </a:t>
            </a:r>
            <a:r>
              <a:rPr sz="2000" b="0" i="0">
                <a:solidFill>
                  <a:srgbClr val="22374B"/>
                </a:solidFill>
                <a:latin typeface="Calibri"/>
              </a:rPr>
              <a:t>segue reto.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36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PODER DE PENETRAÇÃO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Papel, alumínio e chumbo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931920" y="1792224"/>
            <a:ext cx="420624" cy="2834640"/>
          </a:xfrm>
          <a:prstGeom prst="roundRect">
            <a:avLst>
              <a:gd name="adj" fmla="val 6000"/>
            </a:avLst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200400" y="4681728"/>
            <a:ext cx="1883664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11263A"/>
                </a:solidFill>
                <a:latin typeface="Calibri"/>
              </a:rPr>
              <a:t>PAPEL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00400" y="5010912"/>
            <a:ext cx="1883664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00" b="0" i="0">
                <a:solidFill>
                  <a:srgbClr val="6B7F92"/>
                </a:solidFill>
                <a:latin typeface="Calibri"/>
              </a:rPr>
              <a:t>0,1 mm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92240" y="1792224"/>
            <a:ext cx="420624" cy="2834640"/>
          </a:xfrm>
          <a:prstGeom prst="roundRect">
            <a:avLst>
              <a:gd name="adj" fmla="val 6000"/>
            </a:avLst>
          </a:prstGeom>
          <a:solidFill>
            <a:srgbClr val="7FA7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760720" y="4681728"/>
            <a:ext cx="1883664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11263A"/>
                </a:solidFill>
                <a:latin typeface="Calibri"/>
              </a:rPr>
              <a:t>ALUMÍNIO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60720" y="5010912"/>
            <a:ext cx="1883664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00" b="0" i="0">
                <a:solidFill>
                  <a:srgbClr val="6B7F92"/>
                </a:solidFill>
                <a:latin typeface="Calibri"/>
              </a:rPr>
              <a:t>5 mm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052560" y="1792224"/>
            <a:ext cx="420624" cy="2834640"/>
          </a:xfrm>
          <a:prstGeom prst="roundRect">
            <a:avLst>
              <a:gd name="adj" fmla="val 6000"/>
            </a:avLst>
          </a:prstGeom>
          <a:solidFill>
            <a:srgbClr val="6B7F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321040" y="4681728"/>
            <a:ext cx="1883664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11263A"/>
                </a:solidFill>
                <a:latin typeface="Calibri"/>
              </a:rPr>
              <a:t>CHUMBO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21040" y="5010912"/>
            <a:ext cx="1883664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00" b="0" i="0">
                <a:solidFill>
                  <a:srgbClr val="6B7F92"/>
                </a:solidFill>
                <a:latin typeface="Calibri"/>
              </a:rPr>
              <a:t>5 cm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2651760"/>
            <a:ext cx="1463040" cy="1005840"/>
          </a:xfrm>
          <a:prstGeom prst="roundRect">
            <a:avLst>
              <a:gd name="adj" fmla="val 10000"/>
            </a:avLst>
          </a:prstGeom>
          <a:solidFill>
            <a:srgbClr val="1126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66928" y="2651760"/>
            <a:ext cx="1463040" cy="10058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FFFFFF"/>
                </a:solidFill>
                <a:latin typeface="Calibri"/>
              </a:rPr>
              <a:t>fonte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03120" y="2011679"/>
            <a:ext cx="548640" cy="42062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800" b="1" i="0">
                <a:solidFill>
                  <a:srgbClr val="C2410C"/>
                </a:solidFill>
                <a:latin typeface="Arial"/>
              </a:rPr>
              <a:t>α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2670048" y="2212848"/>
            <a:ext cx="1261872" cy="0"/>
          </a:xfrm>
          <a:prstGeom prst="line">
            <a:avLst/>
          </a:prstGeom>
          <a:ln w="50800">
            <a:solidFill>
              <a:srgbClr val="C2410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3840480" y="2121408"/>
            <a:ext cx="182880" cy="182880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103120" y="2816351"/>
            <a:ext cx="548640" cy="42062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800" b="1" i="0">
                <a:solidFill>
                  <a:srgbClr val="0F766E"/>
                </a:solidFill>
                <a:latin typeface="Arial"/>
              </a:rPr>
              <a:t>β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2670048" y="3017520"/>
            <a:ext cx="3822192" cy="0"/>
          </a:xfrm>
          <a:prstGeom prst="line">
            <a:avLst/>
          </a:prstGeom>
          <a:ln w="50800">
            <a:solidFill>
              <a:srgbClr val="0F76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6400800" y="2926079"/>
            <a:ext cx="182880" cy="18288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2103120" y="3621023"/>
            <a:ext cx="548640" cy="42062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800" b="1" i="0">
                <a:solidFill>
                  <a:srgbClr val="6D28D9"/>
                </a:solidFill>
                <a:latin typeface="Arial"/>
              </a:rPr>
              <a:t>γ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2670048" y="3822191"/>
            <a:ext cx="7936992" cy="0"/>
          </a:xfrm>
          <a:prstGeom prst="line">
            <a:avLst/>
          </a:prstGeom>
          <a:ln w="50800">
            <a:solidFill>
              <a:srgbClr val="6D28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10515600" y="3730752"/>
            <a:ext cx="182880" cy="182880"/>
          </a:xfrm>
          <a:prstGeom prst="ellipse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0424160" y="4059936"/>
            <a:ext cx="118872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6D28D9"/>
                </a:solidFill>
                <a:latin typeface="Calibri"/>
              </a:rPr>
              <a:t>passa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" y="5467289"/>
            <a:ext cx="11055096" cy="823782"/>
          </a:xfrm>
          <a:prstGeom prst="roundRect">
            <a:avLst>
              <a:gd name="adj" fmla="val 5500"/>
            </a:avLst>
          </a:prstGeom>
          <a:solidFill>
            <a:srgbClr val="EDE9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813816" y="5650580"/>
            <a:ext cx="457200" cy="457200"/>
          </a:xfrm>
          <a:prstGeom prst="ellipse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!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17320" y="5467289"/>
            <a:ext cx="9930384" cy="82378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300" b="1" i="0">
                <a:solidFill>
                  <a:srgbClr val="11263A"/>
                </a:solidFill>
                <a:latin typeface="Calibri"/>
              </a:rPr>
              <a:t>O gama nunca é barrado de vez: </a:t>
            </a:r>
            <a:r>
              <a:rPr sz="2300" b="0" i="0">
                <a:solidFill>
                  <a:srgbClr val="11263A"/>
                </a:solidFill>
                <a:latin typeface="Calibri"/>
              </a:rPr>
              <a:t>cada camada de chumbo corta a metade.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37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A RELAÇÃO INVERSA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Quem penetra pouco, ioniza muito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36192"/>
            <a:ext cx="11055096" cy="42062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0" i="0">
                <a:solidFill>
                  <a:srgbClr val="22374B"/>
                </a:solidFill>
                <a:latin typeface="Calibri"/>
              </a:rPr>
              <a:t>A alfa entrega toda a energia dela num espaço curtíssimo.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103120"/>
            <a:ext cx="5376672" cy="2365141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841247" y="2340863"/>
            <a:ext cx="548640" cy="548640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54480" y="2359151"/>
            <a:ext cx="4114800" cy="43941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500" b="1" i="0">
                <a:solidFill>
                  <a:srgbClr val="C2410C"/>
                </a:solidFill>
                <a:latin typeface="Calibri"/>
              </a:rPr>
              <a:t>Alfa: a bala de canhão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7" y="2944368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C2410C"/>
                </a:solidFill>
                <a:latin typeface="Calibri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568" y="2944368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Grande, lenta e com carga +2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403564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C2410C"/>
                </a:solidFill>
                <a:latin typeface="Calibri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" y="3403564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Colide com quase tudo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7" y="3862760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C2410C"/>
                </a:solidFill>
                <a:latin typeface="Calibri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568" y="3862760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Para logo, mas deixa rastro intenso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45352" y="2103120"/>
            <a:ext cx="5376672" cy="2365141"/>
          </a:xfrm>
          <a:prstGeom prst="roundRect">
            <a:avLst>
              <a:gd name="adj" fmla="val 5500"/>
            </a:avLst>
          </a:prstGeom>
          <a:solidFill>
            <a:srgbClr val="EDE9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6519672" y="2340863"/>
            <a:ext cx="548640" cy="548640"/>
          </a:xfrm>
          <a:prstGeom prst="ellipse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γ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32904" y="2359151"/>
            <a:ext cx="4114800" cy="43941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500" b="1" i="0">
                <a:solidFill>
                  <a:srgbClr val="6D28D9"/>
                </a:solidFill>
                <a:latin typeface="Calibri"/>
              </a:rPr>
              <a:t>Gama: o tiro de laser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19672" y="2944368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6D28D9"/>
                </a:solidFill>
                <a:latin typeface="Calibri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93992" y="2944368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Sem massa e sem carga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19672" y="3403564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6D28D9"/>
                </a:solidFill>
                <a:latin typeface="Calibri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93992" y="3403564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Quase não interage com os átomos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19672" y="3862760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6D28D9"/>
                </a:solidFill>
                <a:latin typeface="Calibri"/>
              </a:rPr>
              <a:t>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93992" y="3862760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Vai longe, mas faz menos dano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4590288"/>
            <a:ext cx="11055096" cy="1298448"/>
          </a:xfrm>
          <a:prstGeom prst="roundRect">
            <a:avLst>
              <a:gd name="adj" fmla="val 5500"/>
            </a:avLst>
          </a:prstGeom>
          <a:solidFill>
            <a:srgbClr val="FDE7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41247" y="4700016"/>
            <a:ext cx="10424160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B91C1C"/>
                </a:solidFill>
                <a:latin typeface="Calibri"/>
              </a:rPr>
              <a:t>A consequência prática (isso cai em prova)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1247" y="5138928"/>
            <a:ext cx="5074920" cy="70280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Fonte FORA do corpo: o perigo é o gama. A alfa nem passa da pele.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126480" y="5138928"/>
            <a:ext cx="5212080" cy="70280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Fonte DENTRO do corpo: o perigo é a alfa. Toda a energia fica ali.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6928" y="5907024"/>
            <a:ext cx="11055096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6B7F92"/>
                </a:solidFill>
                <a:latin typeface="Calibri"/>
              </a:rPr>
              <a:t>O radônio-222, gás emissor alfa, é a segunda maior causa de câncer de pulmão.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53708C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53708C"/>
                </a:solidFill>
                <a:latin typeface="Calibri"/>
              </a:rPr>
              <a:t>38</a:t>
            </a:r>
          </a:p>
        </p:txBody>
      </p:sp>
      <p:sp>
        <p:nvSpPr>
          <p:cNvPr id="4" name="Pie 3"/>
          <p:cNvSpPr/>
          <p:nvPr/>
        </p:nvSpPr>
        <p:spPr>
          <a:xfrm>
            <a:off x="8961119" y="1920240"/>
            <a:ext cx="3017520" cy="3017520"/>
          </a:xfrm>
          <a:prstGeom prst="pie">
            <a:avLst>
              <a:gd name="adj1" fmla="val 3600000"/>
              <a:gd name="adj2" fmla="val 7200000"/>
            </a:avLst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Pie 4"/>
          <p:cNvSpPr/>
          <p:nvPr/>
        </p:nvSpPr>
        <p:spPr>
          <a:xfrm>
            <a:off x="8961119" y="1920240"/>
            <a:ext cx="3017520" cy="3017520"/>
          </a:xfrm>
          <a:prstGeom prst="pie">
            <a:avLst>
              <a:gd name="adj1" fmla="val 10800000"/>
              <a:gd name="adj2" fmla="val 14400000"/>
            </a:avLst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Pie 5"/>
          <p:cNvSpPr/>
          <p:nvPr/>
        </p:nvSpPr>
        <p:spPr>
          <a:xfrm>
            <a:off x="8961119" y="1920240"/>
            <a:ext cx="3017520" cy="3017520"/>
          </a:xfrm>
          <a:prstGeom prst="pie">
            <a:avLst>
              <a:gd name="adj1" fmla="val 18000000"/>
              <a:gd name="adj2" fmla="val 21600000"/>
            </a:avLst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806025" y="2765145"/>
            <a:ext cx="1327708" cy="1327708"/>
          </a:xfrm>
          <a:prstGeom prst="ellipse">
            <a:avLst/>
          </a:prstGeom>
          <a:solidFill>
            <a:srgbClr val="1126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077602" y="3036722"/>
            <a:ext cx="784555" cy="784555"/>
          </a:xfrm>
          <a:prstGeom prst="ellipse">
            <a:avLst/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66928" y="1883664"/>
            <a:ext cx="7863840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00" b="1" i="0">
                <a:solidFill>
                  <a:srgbClr val="F2B705"/>
                </a:solidFill>
                <a:latin typeface="Calibri"/>
              </a:rPr>
              <a:t>PARTE 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2286000"/>
            <a:ext cx="8412480" cy="10058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200" b="1" i="0">
                <a:solidFill>
                  <a:srgbClr val="FFFFFF"/>
                </a:solidFill>
                <a:latin typeface="Cambria"/>
              </a:rPr>
              <a:t>Escrevendo o decaimento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3346704"/>
            <a:ext cx="8778240" cy="13898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2500" b="0" i="0">
                <a:solidFill>
                  <a:srgbClr val="C6D8E6"/>
                </a:solidFill>
                <a:latin typeface="Calibri"/>
              </a:rPr>
              <a:t>Duas leis, uma regra de conservação e você resolve qualquer equação nuclear que aparecer.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4882896"/>
            <a:ext cx="2086864" cy="566928"/>
          </a:xfrm>
          <a:prstGeom prst="roundRect">
            <a:avLst>
              <a:gd name="adj" fmla="val 28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66928" y="4882896"/>
            <a:ext cx="2086864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C6D8E6"/>
                </a:solidFill>
                <a:latin typeface="Calibri"/>
              </a:rPr>
              <a:t>1ª lei de Soddy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818384" y="4882896"/>
            <a:ext cx="1058164" cy="566928"/>
          </a:xfrm>
          <a:prstGeom prst="roundRect">
            <a:avLst>
              <a:gd name="adj" fmla="val 28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818384" y="4882896"/>
            <a:ext cx="1058164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C6D8E6"/>
                </a:solidFill>
                <a:latin typeface="Calibri"/>
              </a:rPr>
              <a:t>2ª lei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041140" y="4882896"/>
            <a:ext cx="2013839" cy="566928"/>
          </a:xfrm>
          <a:prstGeom prst="roundRect">
            <a:avLst>
              <a:gd name="adj" fmla="val 28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041140" y="4882896"/>
            <a:ext cx="2013839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C6D8E6"/>
                </a:solidFill>
                <a:latin typeface="Calibri"/>
              </a:rPr>
              <a:t>emissão gama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9571" y="4882896"/>
            <a:ext cx="1121664" cy="566928"/>
          </a:xfrm>
          <a:prstGeom prst="roundRect">
            <a:avLst>
              <a:gd name="adj" fmla="val 28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219571" y="4882896"/>
            <a:ext cx="1121664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C6D8E6"/>
                </a:solidFill>
                <a:latin typeface="Calibri"/>
              </a:rPr>
              <a:t>séries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39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ANTES DE COMEÇAR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Como se escreve um núclideo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77440" y="1828800"/>
            <a:ext cx="1064895" cy="149758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4800" b="1">
                <a:solidFill>
                  <a:srgbClr val="11263A"/>
                </a:solidFill>
                <a:latin typeface="Arial"/>
              </a:rPr>
              <a:t>238</a:t>
            </a:r>
          </a:p>
          <a:p>
            <a:pPr algn="r">
              <a:lnSpc>
                <a:spcPct val="94000"/>
              </a:lnSpc>
            </a:pPr>
            <a:r>
              <a:rPr sz="4800" b="1">
                <a:solidFill>
                  <a:srgbClr val="11263A"/>
                </a:solidFill>
                <a:latin typeface="Arial"/>
              </a:rPr>
              <a:t>92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69767" y="1828800"/>
            <a:ext cx="861314" cy="149758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8800" b="1">
                <a:solidFill>
                  <a:srgbClr val="11263A"/>
                </a:solidFill>
                <a:latin typeface="Arial"/>
              </a:rPr>
              <a:t>U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2103120" y="2121408"/>
            <a:ext cx="0" cy="0"/>
          </a:xfrm>
          <a:prstGeom prst="line">
            <a:avLst/>
          </a:prstGeom>
          <a:ln w="19050">
            <a:solidFill>
              <a:srgbClr val="6B7F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480560" y="1847088"/>
            <a:ext cx="548640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0F766E"/>
                </a:solidFill>
                <a:latin typeface="Calibri"/>
              </a:rPr>
              <a:t>A = número de massa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80560" y="2322576"/>
            <a:ext cx="603504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0" i="0">
                <a:solidFill>
                  <a:srgbClr val="6B7F92"/>
                </a:solidFill>
                <a:latin typeface="Calibri"/>
              </a:rPr>
              <a:t>prótons + nêutrons  —  fica em cima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80560" y="3017520"/>
            <a:ext cx="548640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C2410C"/>
                </a:solidFill>
                <a:latin typeface="Calibri"/>
              </a:rPr>
              <a:t>Z = número atômico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80560" y="3493008"/>
            <a:ext cx="603504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0" i="0">
                <a:solidFill>
                  <a:srgbClr val="6B7F92"/>
                </a:solidFill>
                <a:latin typeface="Calibri"/>
              </a:rPr>
              <a:t>só os prótons  —  fica embaixo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8" y="3980180"/>
            <a:ext cx="11055096" cy="4389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6B7F92"/>
                </a:solidFill>
                <a:latin typeface="Arial"/>
              </a:rPr>
              <a:t>As três na mesma notação:     ⁴₂α        ⁰₋₁β        ⁰₀γ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4527804"/>
            <a:ext cx="11055096" cy="1242120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813816" y="49202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✦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20" y="4527804"/>
            <a:ext cx="9930384" cy="12421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rgbClr val="11263A"/>
                </a:solidFill>
                <a:latin typeface="Calibri"/>
              </a:rPr>
              <a:t>Quem manda na identidade do elemento é o Z. </a:t>
            </a:r>
            <a:r>
              <a:rPr sz="2400" b="0" i="0">
                <a:solidFill>
                  <a:srgbClr val="11263A"/>
                </a:solidFill>
                <a:latin typeface="Calibri"/>
              </a:rPr>
              <a:t>Mudou o Z, mudou o elemento. Mudou só o A, continua o mesmo elemento — são isótopos.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40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1ª LEI DE SODDY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Emissão alfa: perde 4 de massa e 2 de prótons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45920"/>
            <a:ext cx="11055096" cy="1371600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058716" y="1938528"/>
            <a:ext cx="248919" cy="6807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2200" b="1">
                <a:solidFill>
                  <a:srgbClr val="11263A"/>
                </a:solidFill>
                <a:latin typeface="Arial"/>
              </a:rPr>
              <a:t>A</a:t>
            </a:r>
          </a:p>
          <a:p>
            <a:pPr algn="r">
              <a:lnSpc>
                <a:spcPct val="94000"/>
              </a:lnSpc>
            </a:pPr>
            <a:r>
              <a:rPr sz="2200" b="1">
                <a:solidFill>
                  <a:srgbClr val="11263A"/>
                </a:solidFill>
                <a:latin typeface="Arial"/>
              </a:rPr>
              <a:t>Z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5068" y="1938528"/>
            <a:ext cx="394589" cy="6807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4000" b="1">
                <a:solidFill>
                  <a:srgbClr val="11263A"/>
                </a:solidFill>
                <a:latin typeface="Arial"/>
              </a:rPr>
              <a:t>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48529" y="1938528"/>
            <a:ext cx="782320" cy="6807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4000" b="1" i="0">
                <a:solidFill>
                  <a:srgbClr val="11263A"/>
                </a:solidFill>
                <a:latin typeface="Arial"/>
              </a:rPr>
              <a:t>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49721" y="1938528"/>
            <a:ext cx="560070" cy="6807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2200" b="1">
                <a:solidFill>
                  <a:srgbClr val="11263A"/>
                </a:solidFill>
                <a:latin typeface="Arial"/>
              </a:rPr>
              <a:t>A–4</a:t>
            </a:r>
          </a:p>
          <a:p>
            <a:pPr algn="r">
              <a:lnSpc>
                <a:spcPct val="94000"/>
              </a:lnSpc>
            </a:pPr>
            <a:r>
              <a:rPr sz="2200" b="1">
                <a:solidFill>
                  <a:srgbClr val="11263A"/>
                </a:solidFill>
                <a:latin typeface="Arial"/>
              </a:rPr>
              <a:t>Z–2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37223" y="1938528"/>
            <a:ext cx="394589" cy="6807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4000" b="1">
                <a:solidFill>
                  <a:srgbClr val="11263A"/>
                </a:solidFill>
                <a:latin typeface="Arial"/>
              </a:rPr>
              <a:t>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0684" y="1938528"/>
            <a:ext cx="569595" cy="6807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4000" b="1" i="0">
                <a:solidFill>
                  <a:srgbClr val="11263A"/>
                </a:solidFill>
                <a:latin typeface="Arial"/>
              </a:rPr>
              <a:t>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39151" y="1938528"/>
            <a:ext cx="201295" cy="6807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2200" b="1">
                <a:solidFill>
                  <a:srgbClr val="C2410C"/>
                </a:solidFill>
                <a:latin typeface="Arial"/>
              </a:rPr>
              <a:t>4</a:t>
            </a:r>
          </a:p>
          <a:p>
            <a:pPr algn="r">
              <a:lnSpc>
                <a:spcPct val="94000"/>
              </a:lnSpc>
            </a:pPr>
            <a:r>
              <a:rPr sz="2200" b="1">
                <a:solidFill>
                  <a:srgbClr val="C2410C"/>
                </a:solidFill>
                <a:latin typeface="Arial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67878" y="1938528"/>
            <a:ext cx="366014" cy="6807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4000" b="1">
                <a:solidFill>
                  <a:srgbClr val="C2410C"/>
                </a:solidFill>
                <a:latin typeface="Arial"/>
              </a:rPr>
              <a:t>α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3218688"/>
            <a:ext cx="3538728" cy="179164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41247" y="3474720"/>
            <a:ext cx="2990088" cy="407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300" b="1" i="0">
                <a:solidFill>
                  <a:srgbClr val="C2410C"/>
                </a:solidFill>
                <a:latin typeface="Calibri"/>
              </a:rPr>
              <a:t>O número de massa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" y="4059936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C2410C"/>
                </a:solidFill>
                <a:latin typeface="Calibri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5568" y="4059936"/>
            <a:ext cx="2715768" cy="7355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Cai 4 unidades: saíram 2 prótons e 2 nêutrons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25112" y="3218688"/>
            <a:ext cx="3538728" cy="179164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599432" y="3474720"/>
            <a:ext cx="2990088" cy="407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300" b="1" i="0">
                <a:solidFill>
                  <a:srgbClr val="C2410C"/>
                </a:solidFill>
                <a:latin typeface="Calibri"/>
              </a:rPr>
              <a:t>O número atômico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99432" y="4059936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C2410C"/>
                </a:solidFill>
                <a:latin typeface="Calibri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73752" y="4059936"/>
            <a:ext cx="2715768" cy="7355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Cai 2: o elemento anda 2 casas para trás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83296" y="3218688"/>
            <a:ext cx="3538728" cy="179164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357616" y="3474720"/>
            <a:ext cx="2990088" cy="407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300" b="1" i="0">
                <a:solidFill>
                  <a:srgbClr val="C2410C"/>
                </a:solidFill>
                <a:latin typeface="Calibri"/>
              </a:rPr>
              <a:t>Quem emite alfa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57616" y="4059936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C2410C"/>
                </a:solidFill>
                <a:latin typeface="Calibri"/>
              </a:rPr>
              <a:t>•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31936" y="4059936"/>
            <a:ext cx="2715768" cy="7355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Núcleos pesados, com Z acima de 83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" y="5048951"/>
            <a:ext cx="11055096" cy="1242120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813816" y="5441411"/>
            <a:ext cx="457200" cy="45720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✦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17320" y="5048951"/>
            <a:ext cx="9930384" cy="12421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rgbClr val="11263A"/>
                </a:solidFill>
                <a:latin typeface="Calibri"/>
              </a:rPr>
              <a:t>Leia a equação em voz alta: </a:t>
            </a:r>
            <a:r>
              <a:rPr sz="2400" b="0" i="0">
                <a:solidFill>
                  <a:srgbClr val="11263A"/>
                </a:solidFill>
                <a:latin typeface="Calibri"/>
              </a:rPr>
              <a:t>“o urânio-238 emite uma alfa e vira tório-234”. Nenhuma reação química faz isso — nem fogo, nem ácido, nem eletrólise.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41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EMISSÃO ALFA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Quatro exemplos para treinar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27632"/>
            <a:ext cx="11055096" cy="100584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598864" y="1773936"/>
            <a:ext cx="445770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900" b="1">
                <a:solidFill>
                  <a:srgbClr val="11263A"/>
                </a:solidFill>
                <a:latin typeface="Arial"/>
              </a:rPr>
              <a:t>238</a:t>
            </a:r>
          </a:p>
          <a:p>
            <a:pPr algn="r">
              <a:lnSpc>
                <a:spcPct val="94000"/>
              </a:lnSpc>
            </a:pPr>
            <a:r>
              <a:rPr sz="1900" b="1">
                <a:solidFill>
                  <a:srgbClr val="11263A"/>
                </a:solidFill>
                <a:latin typeface="Arial"/>
              </a:rPr>
              <a:t>92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72066" y="1773936"/>
            <a:ext cx="366014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400" b="1">
                <a:solidFill>
                  <a:srgbClr val="11263A"/>
                </a:solidFill>
                <a:latin typeface="Arial"/>
              </a:rPr>
              <a:t>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56952" y="1773936"/>
            <a:ext cx="706119" cy="5786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400" b="1" i="0">
                <a:solidFill>
                  <a:srgbClr val="11263A"/>
                </a:solidFill>
                <a:latin typeface="Arial"/>
              </a:rPr>
              <a:t>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1944" y="1773936"/>
            <a:ext cx="445770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900" b="1">
                <a:solidFill>
                  <a:srgbClr val="11263A"/>
                </a:solidFill>
                <a:latin typeface="Arial"/>
              </a:rPr>
              <a:t>234</a:t>
            </a:r>
          </a:p>
          <a:p>
            <a:pPr algn="r">
              <a:lnSpc>
                <a:spcPct val="94000"/>
              </a:lnSpc>
            </a:pPr>
            <a:r>
              <a:rPr sz="1900" b="1">
                <a:solidFill>
                  <a:srgbClr val="11263A"/>
                </a:solidFill>
                <a:latin typeface="Arial"/>
              </a:rPr>
              <a:t>90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5146" y="1773936"/>
            <a:ext cx="581914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400" b="1">
                <a:solidFill>
                  <a:srgbClr val="11263A"/>
                </a:solidFill>
                <a:latin typeface="Arial"/>
              </a:rPr>
              <a:t>Th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55932" y="1773936"/>
            <a:ext cx="525145" cy="5786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400" b="1" i="0">
                <a:solidFill>
                  <a:srgbClr val="11263A"/>
                </a:solidFill>
                <a:latin typeface="Arial"/>
              </a:rPr>
              <a:t>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99949" y="1773936"/>
            <a:ext cx="179070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900" b="1">
                <a:solidFill>
                  <a:srgbClr val="C2410C"/>
                </a:solidFill>
                <a:latin typeface="Arial"/>
              </a:rPr>
              <a:t>4</a:t>
            </a:r>
          </a:p>
          <a:p>
            <a:pPr algn="r">
              <a:lnSpc>
                <a:spcPct val="94000"/>
              </a:lnSpc>
            </a:pPr>
            <a:r>
              <a:rPr sz="1900" b="1">
                <a:solidFill>
                  <a:srgbClr val="C2410C"/>
                </a:solidFill>
                <a:latin typeface="Arial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6451" y="1773936"/>
            <a:ext cx="321564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400" b="1">
                <a:solidFill>
                  <a:srgbClr val="C2410C"/>
                </a:solidFill>
                <a:latin typeface="Arial"/>
              </a:rPr>
              <a:t>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79" y="1627632"/>
            <a:ext cx="3931920" cy="10058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6B7F92"/>
                </a:solidFill>
                <a:latin typeface="Calibri"/>
              </a:rPr>
              <a:t>urânio-238 → tório-234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2743200"/>
            <a:ext cx="11055096" cy="100584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454401" y="2889504"/>
            <a:ext cx="445770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900" b="1">
                <a:solidFill>
                  <a:srgbClr val="11263A"/>
                </a:solidFill>
                <a:latin typeface="Arial"/>
              </a:rPr>
              <a:t>226</a:t>
            </a:r>
          </a:p>
          <a:p>
            <a:pPr algn="r">
              <a:lnSpc>
                <a:spcPct val="94000"/>
              </a:lnSpc>
            </a:pPr>
            <a:r>
              <a:rPr sz="1900" b="1">
                <a:solidFill>
                  <a:srgbClr val="11263A"/>
                </a:solidFill>
                <a:latin typeface="Arial"/>
              </a:rPr>
              <a:t>88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27603" y="2889504"/>
            <a:ext cx="607313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400" b="1">
                <a:solidFill>
                  <a:srgbClr val="11263A"/>
                </a:solidFill>
                <a:latin typeface="Arial"/>
              </a:rPr>
              <a:t>Ra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53789" y="2889504"/>
            <a:ext cx="706119" cy="5786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400" b="1" i="0">
                <a:solidFill>
                  <a:srgbClr val="11263A"/>
                </a:solidFill>
                <a:latin typeface="Arial"/>
              </a:rPr>
              <a:t>→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78781" y="2889504"/>
            <a:ext cx="445770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900" b="1">
                <a:solidFill>
                  <a:srgbClr val="11263A"/>
                </a:solidFill>
                <a:latin typeface="Arial"/>
              </a:rPr>
              <a:t>222</a:t>
            </a:r>
          </a:p>
          <a:p>
            <a:pPr algn="r">
              <a:lnSpc>
                <a:spcPct val="94000"/>
              </a:lnSpc>
            </a:pPr>
            <a:r>
              <a:rPr sz="1900" b="1">
                <a:solidFill>
                  <a:srgbClr val="11263A"/>
                </a:solidFill>
                <a:latin typeface="Arial"/>
              </a:rPr>
              <a:t>86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51983" y="2889504"/>
            <a:ext cx="629538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400" b="1">
                <a:solidFill>
                  <a:srgbClr val="11263A"/>
                </a:solidFill>
                <a:latin typeface="Arial"/>
              </a:rPr>
              <a:t>Rn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00395" y="2889504"/>
            <a:ext cx="525145" cy="5786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400" b="1" i="0">
                <a:solidFill>
                  <a:srgbClr val="11263A"/>
                </a:solidFill>
                <a:latin typeface="Arial"/>
              </a:rPr>
              <a:t>+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44412" y="2889504"/>
            <a:ext cx="179070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900" b="1">
                <a:solidFill>
                  <a:srgbClr val="C2410C"/>
                </a:solidFill>
                <a:latin typeface="Arial"/>
              </a:rPr>
              <a:t>4</a:t>
            </a:r>
          </a:p>
          <a:p>
            <a:pPr algn="r">
              <a:lnSpc>
                <a:spcPct val="94000"/>
              </a:lnSpc>
            </a:pPr>
            <a:r>
              <a:rPr sz="1900" b="1">
                <a:solidFill>
                  <a:srgbClr val="C2410C"/>
                </a:solidFill>
                <a:latin typeface="Arial"/>
              </a:rPr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50914" y="2889504"/>
            <a:ext cx="321564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400" b="1">
                <a:solidFill>
                  <a:srgbClr val="C2410C"/>
                </a:solidFill>
                <a:latin typeface="Arial"/>
              </a:rPr>
              <a:t>α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98079" y="2743200"/>
            <a:ext cx="3931920" cy="10058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6B7F92"/>
                </a:solidFill>
                <a:latin typeface="Calibri"/>
              </a:rPr>
              <a:t>rádio-226 → radônio-222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66928" y="3858768"/>
            <a:ext cx="11055096" cy="100584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2465514" y="4005072"/>
            <a:ext cx="445770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900" b="1">
                <a:solidFill>
                  <a:srgbClr val="11263A"/>
                </a:solidFill>
                <a:latin typeface="Arial"/>
              </a:rPr>
              <a:t>210</a:t>
            </a:r>
          </a:p>
          <a:p>
            <a:pPr algn="r">
              <a:lnSpc>
                <a:spcPct val="94000"/>
              </a:lnSpc>
            </a:pPr>
            <a:r>
              <a:rPr sz="1900" b="1">
                <a:solidFill>
                  <a:srgbClr val="11263A"/>
                </a:solidFill>
                <a:latin typeface="Arial"/>
              </a:rPr>
              <a:t>84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938716" y="4005072"/>
            <a:ext cx="607313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400" b="1">
                <a:solidFill>
                  <a:srgbClr val="11263A"/>
                </a:solidFill>
                <a:latin typeface="Arial"/>
              </a:rPr>
              <a:t>Po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664902" y="4005072"/>
            <a:ext cx="706119" cy="5786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400" b="1" i="0">
                <a:solidFill>
                  <a:srgbClr val="11263A"/>
                </a:solidFill>
                <a:latin typeface="Arial"/>
              </a:rPr>
              <a:t>→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89894" y="4005072"/>
            <a:ext cx="445770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900" b="1">
                <a:solidFill>
                  <a:srgbClr val="11263A"/>
                </a:solidFill>
                <a:latin typeface="Arial"/>
              </a:rPr>
              <a:t>206</a:t>
            </a:r>
          </a:p>
          <a:p>
            <a:pPr algn="r">
              <a:lnSpc>
                <a:spcPct val="94000"/>
              </a:lnSpc>
            </a:pPr>
            <a:r>
              <a:rPr sz="1900" b="1">
                <a:solidFill>
                  <a:srgbClr val="11263A"/>
                </a:solidFill>
                <a:latin typeface="Arial"/>
              </a:rPr>
              <a:t>82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963096" y="4005072"/>
            <a:ext cx="607313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400" b="1">
                <a:solidFill>
                  <a:srgbClr val="11263A"/>
                </a:solidFill>
                <a:latin typeface="Arial"/>
              </a:rPr>
              <a:t>Pb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89282" y="4005072"/>
            <a:ext cx="525145" cy="5786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400" b="1" i="0">
                <a:solidFill>
                  <a:srgbClr val="11263A"/>
                </a:solidFill>
                <a:latin typeface="Arial"/>
              </a:rPr>
              <a:t>+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33299" y="4005072"/>
            <a:ext cx="179070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900" b="1">
                <a:solidFill>
                  <a:srgbClr val="C2410C"/>
                </a:solidFill>
                <a:latin typeface="Arial"/>
              </a:rPr>
              <a:t>4</a:t>
            </a:r>
          </a:p>
          <a:p>
            <a:pPr algn="r">
              <a:lnSpc>
                <a:spcPct val="94000"/>
              </a:lnSpc>
            </a:pPr>
            <a:r>
              <a:rPr sz="1900" b="1">
                <a:solidFill>
                  <a:srgbClr val="C2410C"/>
                </a:solidFill>
                <a:latin typeface="Arial"/>
              </a:rPr>
              <a:t>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39801" y="4005072"/>
            <a:ext cx="321564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400" b="1">
                <a:solidFill>
                  <a:srgbClr val="C2410C"/>
                </a:solidFill>
                <a:latin typeface="Arial"/>
              </a:rPr>
              <a:t>α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498079" y="3858768"/>
            <a:ext cx="3931920" cy="10058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6B7F92"/>
                </a:solidFill>
                <a:latin typeface="Calibri"/>
              </a:rPr>
              <a:t>polônio-210 → chumbo-206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66928" y="4974336"/>
            <a:ext cx="11055096" cy="100584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2382964" y="5120640"/>
            <a:ext cx="445770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900" b="1">
                <a:solidFill>
                  <a:srgbClr val="11263A"/>
                </a:solidFill>
                <a:latin typeface="Arial"/>
              </a:rPr>
              <a:t>241</a:t>
            </a:r>
          </a:p>
          <a:p>
            <a:pPr algn="r">
              <a:lnSpc>
                <a:spcPct val="94000"/>
              </a:lnSpc>
            </a:pPr>
            <a:r>
              <a:rPr sz="1900" b="1">
                <a:solidFill>
                  <a:srgbClr val="11263A"/>
                </a:solidFill>
                <a:latin typeface="Arial"/>
              </a:rPr>
              <a:t>95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856166" y="5120640"/>
            <a:ext cx="750188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400" b="1">
                <a:solidFill>
                  <a:srgbClr val="11263A"/>
                </a:solidFill>
                <a:latin typeface="Arial"/>
              </a:rPr>
              <a:t>Am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725227" y="5120640"/>
            <a:ext cx="706119" cy="5786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400" b="1" i="0">
                <a:solidFill>
                  <a:srgbClr val="11263A"/>
                </a:solidFill>
                <a:latin typeface="Arial"/>
              </a:rPr>
              <a:t>→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50219" y="5120640"/>
            <a:ext cx="445770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900" b="1">
                <a:solidFill>
                  <a:srgbClr val="11263A"/>
                </a:solidFill>
                <a:latin typeface="Arial"/>
              </a:rPr>
              <a:t>237</a:t>
            </a:r>
          </a:p>
          <a:p>
            <a:pPr algn="r">
              <a:lnSpc>
                <a:spcPct val="94000"/>
              </a:lnSpc>
            </a:pPr>
            <a:r>
              <a:rPr sz="1900" b="1">
                <a:solidFill>
                  <a:srgbClr val="11263A"/>
                </a:solidFill>
                <a:latin typeface="Arial"/>
              </a:rPr>
              <a:t>93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3421" y="5120640"/>
            <a:ext cx="629538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400" b="1">
                <a:solidFill>
                  <a:srgbClr val="11263A"/>
                </a:solidFill>
                <a:latin typeface="Arial"/>
              </a:rPr>
              <a:t>Np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771832" y="5120640"/>
            <a:ext cx="525145" cy="5786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400" b="1" i="0">
                <a:solidFill>
                  <a:srgbClr val="11263A"/>
                </a:solidFill>
                <a:latin typeface="Arial"/>
              </a:rPr>
              <a:t>+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15849" y="5120640"/>
            <a:ext cx="179070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900" b="1">
                <a:solidFill>
                  <a:srgbClr val="C2410C"/>
                </a:solidFill>
                <a:latin typeface="Arial"/>
              </a:rPr>
              <a:t>4</a:t>
            </a:r>
          </a:p>
          <a:p>
            <a:pPr algn="r">
              <a:lnSpc>
                <a:spcPct val="94000"/>
              </a:lnSpc>
            </a:pPr>
            <a:r>
              <a:rPr sz="1900" b="1">
                <a:solidFill>
                  <a:srgbClr val="C2410C"/>
                </a:solidFill>
                <a:latin typeface="Arial"/>
              </a:rPr>
              <a:t>2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622351" y="5120640"/>
            <a:ext cx="321564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400" b="1">
                <a:solidFill>
                  <a:srgbClr val="C2410C"/>
                </a:solidFill>
                <a:latin typeface="Arial"/>
              </a:rPr>
              <a:t>α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498079" y="4974336"/>
            <a:ext cx="3931920" cy="10058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6B7F92"/>
                </a:solidFill>
                <a:latin typeface="Calibri"/>
              </a:rPr>
              <a:t>amerício-241 → neptúnio-237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66928" y="5888736"/>
            <a:ext cx="11055096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6B7F92"/>
                </a:solidFill>
                <a:latin typeface="Calibri"/>
              </a:rPr>
              <a:t>Confira sempre: a soma dos números de cima e a soma dos de baixo têm de bater dos dois lados.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42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2ª LEI DE SODDY, FAJANS E RUSSELL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Emissão beta: a massa fica, o Z sobe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45920"/>
            <a:ext cx="11055096" cy="1371600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025379" y="1938528"/>
            <a:ext cx="248919" cy="6807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2200" b="1">
                <a:solidFill>
                  <a:srgbClr val="11263A"/>
                </a:solidFill>
                <a:latin typeface="Arial"/>
              </a:rPr>
              <a:t>A</a:t>
            </a:r>
          </a:p>
          <a:p>
            <a:pPr algn="r">
              <a:lnSpc>
                <a:spcPct val="94000"/>
              </a:lnSpc>
            </a:pPr>
            <a:r>
              <a:rPr sz="2200" b="1">
                <a:solidFill>
                  <a:srgbClr val="11263A"/>
                </a:solidFill>
                <a:latin typeface="Arial"/>
              </a:rPr>
              <a:t>Z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01731" y="1938528"/>
            <a:ext cx="394589" cy="6807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4000" b="1">
                <a:solidFill>
                  <a:srgbClr val="11263A"/>
                </a:solidFill>
                <a:latin typeface="Arial"/>
              </a:rPr>
              <a:t>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15192" y="1938528"/>
            <a:ext cx="782320" cy="6807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4000" b="1" i="0">
                <a:solidFill>
                  <a:srgbClr val="11263A"/>
                </a:solidFill>
                <a:latin typeface="Arial"/>
              </a:rPr>
              <a:t>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6384" y="1938528"/>
            <a:ext cx="534670" cy="6807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2200" b="1">
                <a:solidFill>
                  <a:srgbClr val="11263A"/>
                </a:solidFill>
                <a:latin typeface="Arial"/>
              </a:rPr>
              <a:t>A</a:t>
            </a:r>
          </a:p>
          <a:p>
            <a:pPr algn="r">
              <a:lnSpc>
                <a:spcPct val="94000"/>
              </a:lnSpc>
            </a:pPr>
            <a:r>
              <a:rPr sz="2200" b="1">
                <a:solidFill>
                  <a:srgbClr val="11263A"/>
                </a:solidFill>
                <a:latin typeface="Arial"/>
              </a:rPr>
              <a:t>Z+1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78486" y="1938528"/>
            <a:ext cx="394589" cy="6807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4000" b="1">
                <a:solidFill>
                  <a:srgbClr val="11263A"/>
                </a:solidFill>
                <a:latin typeface="Arial"/>
              </a:rPr>
              <a:t>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91947" y="1938528"/>
            <a:ext cx="569595" cy="6807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4000" b="1" i="0">
                <a:solidFill>
                  <a:srgbClr val="11263A"/>
                </a:solidFill>
                <a:latin typeface="Arial"/>
              </a:rPr>
              <a:t>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80414" y="1938528"/>
            <a:ext cx="293370" cy="6807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2200" b="1">
                <a:solidFill>
                  <a:srgbClr val="0F766E"/>
                </a:solidFill>
                <a:latin typeface="Arial"/>
              </a:rPr>
              <a:t>0</a:t>
            </a:r>
          </a:p>
          <a:p>
            <a:pPr algn="r">
              <a:lnSpc>
                <a:spcPct val="94000"/>
              </a:lnSpc>
            </a:pPr>
            <a:r>
              <a:rPr sz="2200" b="1">
                <a:solidFill>
                  <a:srgbClr val="0F766E"/>
                </a:solidFill>
                <a:latin typeface="Arial"/>
              </a:rPr>
              <a:t>-1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01216" y="1938528"/>
            <a:ext cx="366014" cy="6807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4000" b="1">
                <a:solidFill>
                  <a:srgbClr val="0F766E"/>
                </a:solidFill>
                <a:latin typeface="Arial"/>
              </a:rPr>
              <a:t>β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3218688"/>
            <a:ext cx="3538728" cy="179164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41247" y="3474720"/>
            <a:ext cx="2990088" cy="407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O número de massa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" y="4059936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5568" y="4059936"/>
            <a:ext cx="2715768" cy="7355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Não muda: o elétron tem massa desprezível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25112" y="3218688"/>
            <a:ext cx="3538728" cy="179164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599432" y="3474720"/>
            <a:ext cx="2990088" cy="407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O número atômico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99432" y="4059936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73752" y="4059936"/>
            <a:ext cx="2715768" cy="7355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Sobe 1: um nêutron virou próton lá dentro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83296" y="3218688"/>
            <a:ext cx="3538728" cy="179164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357616" y="3474720"/>
            <a:ext cx="2990088" cy="407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Quem emite beta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57616" y="4059936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31936" y="4059936"/>
            <a:ext cx="2715768" cy="7355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Núcleos com nêutrons demais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" y="5048951"/>
            <a:ext cx="11055096" cy="1242120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813816" y="5441411"/>
            <a:ext cx="457200" cy="45720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✦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17320" y="5048951"/>
            <a:ext cx="9930384" cy="12421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rgbClr val="11263A"/>
                </a:solidFill>
                <a:latin typeface="Calibri"/>
              </a:rPr>
              <a:t>Repare no efeito na tabela periódica: </a:t>
            </a:r>
            <a:r>
              <a:rPr sz="2400" b="0" i="0">
                <a:solidFill>
                  <a:srgbClr val="11263A"/>
                </a:solidFill>
                <a:latin typeface="Calibri"/>
              </a:rPr>
              <a:t>a alfa joga o elemento duas casas para trás; a beta empurra uma casa para a frente.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43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EMISSÃO BETA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Quatro exemplos para treinar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27632"/>
            <a:ext cx="11055096" cy="100584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451226" y="1773936"/>
            <a:ext cx="445770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900" b="1">
                <a:solidFill>
                  <a:srgbClr val="11263A"/>
                </a:solidFill>
                <a:latin typeface="Arial"/>
              </a:rPr>
              <a:t>234</a:t>
            </a:r>
          </a:p>
          <a:p>
            <a:pPr algn="r">
              <a:lnSpc>
                <a:spcPct val="94000"/>
              </a:lnSpc>
            </a:pPr>
            <a:r>
              <a:rPr sz="1900" b="1">
                <a:solidFill>
                  <a:srgbClr val="11263A"/>
                </a:solidFill>
                <a:latin typeface="Arial"/>
              </a:rPr>
              <a:t>90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24428" y="1773936"/>
            <a:ext cx="581914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400" b="1">
                <a:solidFill>
                  <a:srgbClr val="11263A"/>
                </a:solidFill>
                <a:latin typeface="Arial"/>
              </a:rPr>
              <a:t>Th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25214" y="1773936"/>
            <a:ext cx="706119" cy="5786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400" b="1" i="0">
                <a:solidFill>
                  <a:srgbClr val="11263A"/>
                </a:solidFill>
                <a:latin typeface="Arial"/>
              </a:rPr>
              <a:t>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50206" y="1773936"/>
            <a:ext cx="445770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900" b="1">
                <a:solidFill>
                  <a:srgbClr val="11263A"/>
                </a:solidFill>
                <a:latin typeface="Arial"/>
              </a:rPr>
              <a:t>234</a:t>
            </a:r>
          </a:p>
          <a:p>
            <a:pPr algn="r">
              <a:lnSpc>
                <a:spcPct val="94000"/>
              </a:lnSpc>
            </a:pPr>
            <a:r>
              <a:rPr sz="1900" b="1">
                <a:solidFill>
                  <a:srgbClr val="11263A"/>
                </a:solidFill>
                <a:latin typeface="Arial"/>
              </a:rPr>
              <a:t>91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23408" y="1773936"/>
            <a:ext cx="585089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400" b="1">
                <a:solidFill>
                  <a:srgbClr val="11263A"/>
                </a:solidFill>
                <a:latin typeface="Arial"/>
              </a:rPr>
              <a:t>Pa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27369" y="1773936"/>
            <a:ext cx="525145" cy="5786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400" b="1" i="0">
                <a:solidFill>
                  <a:srgbClr val="11263A"/>
                </a:solidFill>
                <a:latin typeface="Arial"/>
              </a:rPr>
              <a:t>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71387" y="1773936"/>
            <a:ext cx="258445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900" b="1">
                <a:solidFill>
                  <a:srgbClr val="0F766E"/>
                </a:solidFill>
                <a:latin typeface="Arial"/>
              </a:rPr>
              <a:t>0</a:t>
            </a:r>
          </a:p>
          <a:p>
            <a:pPr algn="r">
              <a:lnSpc>
                <a:spcPct val="94000"/>
              </a:lnSpc>
            </a:pPr>
            <a:r>
              <a:rPr sz="1900" b="1">
                <a:solidFill>
                  <a:srgbClr val="0F766E"/>
                </a:solidFill>
                <a:latin typeface="Arial"/>
              </a:rPr>
              <a:t>-1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57264" y="1773936"/>
            <a:ext cx="318389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400" b="1">
                <a:solidFill>
                  <a:srgbClr val="0F766E"/>
                </a:solidFill>
                <a:latin typeface="Arial"/>
              </a:rPr>
              <a:t>β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79" y="1627632"/>
            <a:ext cx="3931920" cy="10058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6B7F92"/>
                </a:solidFill>
                <a:latin typeface="Calibri"/>
              </a:rPr>
              <a:t>tório-234 → protactínio-234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2743200"/>
            <a:ext cx="11055096" cy="100584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802064" y="2889504"/>
            <a:ext cx="312420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900" b="1">
                <a:solidFill>
                  <a:srgbClr val="11263A"/>
                </a:solidFill>
                <a:latin typeface="Arial"/>
              </a:rPr>
              <a:t>14</a:t>
            </a:r>
          </a:p>
          <a:p>
            <a:pPr algn="r">
              <a:lnSpc>
                <a:spcPct val="94000"/>
              </a:lnSpc>
            </a:pPr>
            <a:r>
              <a:rPr sz="1900" b="1">
                <a:solidFill>
                  <a:srgbClr val="11263A"/>
                </a:solidFill>
                <a:latin typeface="Arial"/>
              </a:rPr>
              <a:t>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41916" y="2889504"/>
            <a:ext cx="366014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400" b="1">
                <a:solidFill>
                  <a:srgbClr val="11263A"/>
                </a:solidFill>
                <a:latin typeface="Arial"/>
              </a:rPr>
              <a:t>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26802" y="2889504"/>
            <a:ext cx="706119" cy="5786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400" b="1" i="0">
                <a:solidFill>
                  <a:srgbClr val="11263A"/>
                </a:solidFill>
                <a:latin typeface="Arial"/>
              </a:rPr>
              <a:t>→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51794" y="2889504"/>
            <a:ext cx="312420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900" b="1">
                <a:solidFill>
                  <a:srgbClr val="11263A"/>
                </a:solidFill>
                <a:latin typeface="Arial"/>
              </a:rPr>
              <a:t>14</a:t>
            </a:r>
          </a:p>
          <a:p>
            <a:pPr algn="r">
              <a:lnSpc>
                <a:spcPct val="94000"/>
              </a:lnSpc>
            </a:pPr>
            <a:r>
              <a:rPr sz="1900" b="1">
                <a:solidFill>
                  <a:srgbClr val="11263A"/>
                </a:solidFill>
                <a:latin typeface="Arial"/>
              </a:rPr>
              <a:t>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91646" y="2889504"/>
            <a:ext cx="366014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400" b="1">
                <a:solidFill>
                  <a:srgbClr val="11263A"/>
                </a:solidFill>
                <a:latin typeface="Arial"/>
              </a:rPr>
              <a:t>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76532" y="2889504"/>
            <a:ext cx="525145" cy="5786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400" b="1" i="0">
                <a:solidFill>
                  <a:srgbClr val="11263A"/>
                </a:solidFill>
                <a:latin typeface="Arial"/>
              </a:rPr>
              <a:t>+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20549" y="2889504"/>
            <a:ext cx="258445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900" b="1">
                <a:solidFill>
                  <a:srgbClr val="0F766E"/>
                </a:solidFill>
                <a:latin typeface="Arial"/>
              </a:rPr>
              <a:t>0</a:t>
            </a:r>
          </a:p>
          <a:p>
            <a:pPr algn="r">
              <a:lnSpc>
                <a:spcPct val="94000"/>
              </a:lnSpc>
            </a:pPr>
            <a:r>
              <a:rPr sz="1900" b="1">
                <a:solidFill>
                  <a:srgbClr val="0F766E"/>
                </a:solidFill>
                <a:latin typeface="Arial"/>
              </a:rPr>
              <a:t>-1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06426" y="2889504"/>
            <a:ext cx="318389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400" b="1">
                <a:solidFill>
                  <a:srgbClr val="0F766E"/>
                </a:solidFill>
                <a:latin typeface="Arial"/>
              </a:rPr>
              <a:t>β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98079" y="2743200"/>
            <a:ext cx="3931920" cy="10058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6B7F92"/>
                </a:solidFill>
                <a:latin typeface="Calibri"/>
              </a:rPr>
              <a:t>carbono-14 → nitrogênio-14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66928" y="3858768"/>
            <a:ext cx="11055096" cy="100584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2654426" y="4005072"/>
            <a:ext cx="445770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900" b="1">
                <a:solidFill>
                  <a:srgbClr val="11263A"/>
                </a:solidFill>
                <a:latin typeface="Arial"/>
              </a:rPr>
              <a:t>131</a:t>
            </a:r>
          </a:p>
          <a:p>
            <a:pPr algn="r">
              <a:lnSpc>
                <a:spcPct val="94000"/>
              </a:lnSpc>
            </a:pPr>
            <a:r>
              <a:rPr sz="1900" b="1">
                <a:solidFill>
                  <a:srgbClr val="11263A"/>
                </a:solidFill>
                <a:latin typeface="Arial"/>
              </a:rPr>
              <a:t>53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127628" y="4005072"/>
            <a:ext cx="175514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400" b="1">
                <a:solidFill>
                  <a:srgbClr val="11263A"/>
                </a:solidFill>
                <a:latin typeface="Arial"/>
              </a:rPr>
              <a:t>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422014" y="4005072"/>
            <a:ext cx="706119" cy="5786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400" b="1" i="0">
                <a:solidFill>
                  <a:srgbClr val="11263A"/>
                </a:solidFill>
                <a:latin typeface="Arial"/>
              </a:rPr>
              <a:t>→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247006" y="4005072"/>
            <a:ext cx="445770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900" b="1">
                <a:solidFill>
                  <a:srgbClr val="11263A"/>
                </a:solidFill>
                <a:latin typeface="Arial"/>
              </a:rPr>
              <a:t>131</a:t>
            </a:r>
          </a:p>
          <a:p>
            <a:pPr algn="r">
              <a:lnSpc>
                <a:spcPct val="94000"/>
              </a:lnSpc>
            </a:pPr>
            <a:r>
              <a:rPr sz="1900" b="1">
                <a:solidFill>
                  <a:srgbClr val="11263A"/>
                </a:solidFill>
                <a:latin typeface="Arial"/>
              </a:rPr>
              <a:t>54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720208" y="4005072"/>
            <a:ext cx="585089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400" b="1">
                <a:solidFill>
                  <a:srgbClr val="11263A"/>
                </a:solidFill>
                <a:latin typeface="Arial"/>
              </a:rPr>
              <a:t>Xe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24169" y="4005072"/>
            <a:ext cx="525145" cy="5786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400" b="1" i="0">
                <a:solidFill>
                  <a:srgbClr val="11263A"/>
                </a:solidFill>
                <a:latin typeface="Arial"/>
              </a:rPr>
              <a:t>+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068187" y="4005072"/>
            <a:ext cx="258445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900" b="1">
                <a:solidFill>
                  <a:srgbClr val="0F766E"/>
                </a:solidFill>
                <a:latin typeface="Arial"/>
              </a:rPr>
              <a:t>0</a:t>
            </a:r>
          </a:p>
          <a:p>
            <a:pPr algn="r">
              <a:lnSpc>
                <a:spcPct val="94000"/>
              </a:lnSpc>
            </a:pPr>
            <a:r>
              <a:rPr sz="1900" b="1">
                <a:solidFill>
                  <a:srgbClr val="0F766E"/>
                </a:solidFill>
                <a:latin typeface="Arial"/>
              </a:rPr>
              <a:t>-1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54064" y="4005072"/>
            <a:ext cx="318389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400" b="1">
                <a:solidFill>
                  <a:srgbClr val="0F766E"/>
                </a:solidFill>
                <a:latin typeface="Arial"/>
              </a:rPr>
              <a:t>β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498079" y="3858768"/>
            <a:ext cx="3931920" cy="10058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6B7F92"/>
                </a:solidFill>
                <a:latin typeface="Calibri"/>
              </a:rPr>
              <a:t>iodo-131 → xenônio-131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66928" y="4974336"/>
            <a:ext cx="11055096" cy="100584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2609977" y="5120640"/>
            <a:ext cx="312420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900" b="1">
                <a:solidFill>
                  <a:srgbClr val="11263A"/>
                </a:solidFill>
                <a:latin typeface="Arial"/>
              </a:rPr>
              <a:t>60</a:t>
            </a:r>
          </a:p>
          <a:p>
            <a:pPr algn="r">
              <a:lnSpc>
                <a:spcPct val="94000"/>
              </a:lnSpc>
            </a:pPr>
            <a:r>
              <a:rPr sz="1900" b="1">
                <a:solidFill>
                  <a:srgbClr val="11263A"/>
                </a:solidFill>
                <a:latin typeface="Arial"/>
              </a:rPr>
              <a:t>27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949829" y="5120640"/>
            <a:ext cx="629538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400" b="1">
                <a:solidFill>
                  <a:srgbClr val="11263A"/>
                </a:solidFill>
                <a:latin typeface="Arial"/>
              </a:rPr>
              <a:t>Co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698240" y="5120640"/>
            <a:ext cx="706119" cy="5786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400" b="1" i="0">
                <a:solidFill>
                  <a:srgbClr val="11263A"/>
                </a:solidFill>
                <a:latin typeface="Arial"/>
              </a:rPr>
              <a:t>→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23232" y="5120640"/>
            <a:ext cx="312420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900" b="1">
                <a:solidFill>
                  <a:srgbClr val="11263A"/>
                </a:solidFill>
                <a:latin typeface="Arial"/>
              </a:rPr>
              <a:t>60</a:t>
            </a:r>
          </a:p>
          <a:p>
            <a:pPr algn="r">
              <a:lnSpc>
                <a:spcPct val="94000"/>
              </a:lnSpc>
            </a:pPr>
            <a:r>
              <a:rPr sz="1900" b="1">
                <a:solidFill>
                  <a:srgbClr val="11263A"/>
                </a:solidFill>
                <a:latin typeface="Arial"/>
              </a:rPr>
              <a:t>28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863084" y="5120640"/>
            <a:ext cx="486663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400" b="1">
                <a:solidFill>
                  <a:srgbClr val="11263A"/>
                </a:solidFill>
                <a:latin typeface="Arial"/>
              </a:rPr>
              <a:t>Ni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468620" y="5120640"/>
            <a:ext cx="525145" cy="5786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400" b="1" i="0">
                <a:solidFill>
                  <a:srgbClr val="11263A"/>
                </a:solidFill>
                <a:latin typeface="Arial"/>
              </a:rPr>
              <a:t>+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112637" y="5120640"/>
            <a:ext cx="258445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900" b="1">
                <a:solidFill>
                  <a:srgbClr val="0F766E"/>
                </a:solidFill>
                <a:latin typeface="Arial"/>
              </a:rPr>
              <a:t>0</a:t>
            </a:r>
          </a:p>
          <a:p>
            <a:pPr algn="r">
              <a:lnSpc>
                <a:spcPct val="94000"/>
              </a:lnSpc>
            </a:pPr>
            <a:r>
              <a:rPr sz="1900" b="1">
                <a:solidFill>
                  <a:srgbClr val="0F766E"/>
                </a:solidFill>
                <a:latin typeface="Arial"/>
              </a:rPr>
              <a:t>-1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398514" y="5120640"/>
            <a:ext cx="318389" cy="5786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400" b="1">
                <a:solidFill>
                  <a:srgbClr val="0F766E"/>
                </a:solidFill>
                <a:latin typeface="Arial"/>
              </a:rPr>
              <a:t>β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498079" y="4974336"/>
            <a:ext cx="3931920" cy="10058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6B7F92"/>
                </a:solidFill>
                <a:latin typeface="Calibri"/>
              </a:rPr>
              <a:t>cobalto-60 → níquel-60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66928" y="5888736"/>
            <a:ext cx="11055096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6B7F92"/>
                </a:solidFill>
                <a:latin typeface="Calibri"/>
              </a:rPr>
              <a:t>Note que o número de massa é o mesmo dos dois lados em todas elas.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44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EMISSÃO GAMA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A radiação que não transforma nada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45920"/>
            <a:ext cx="11055096" cy="1335024"/>
          </a:xfrm>
          <a:prstGeom prst="roundRect">
            <a:avLst>
              <a:gd name="adj" fmla="val 5500"/>
            </a:avLst>
          </a:prstGeom>
          <a:solidFill>
            <a:srgbClr val="EDE9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130154" y="1920240"/>
            <a:ext cx="248919" cy="6807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2200" b="1">
                <a:solidFill>
                  <a:srgbClr val="11263A"/>
                </a:solidFill>
                <a:latin typeface="Arial"/>
              </a:rPr>
              <a:t>A</a:t>
            </a:r>
          </a:p>
          <a:p>
            <a:pPr algn="r">
              <a:lnSpc>
                <a:spcPct val="94000"/>
              </a:lnSpc>
            </a:pPr>
            <a:r>
              <a:rPr sz="2200" b="1">
                <a:solidFill>
                  <a:srgbClr val="11263A"/>
                </a:solidFill>
                <a:latin typeface="Arial"/>
              </a:rPr>
              <a:t>Z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06506" y="1920240"/>
            <a:ext cx="591439" cy="6807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4000" b="1">
                <a:solidFill>
                  <a:srgbClr val="11263A"/>
                </a:solidFill>
                <a:latin typeface="Arial"/>
              </a:rPr>
              <a:t>X*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16817" y="1920240"/>
            <a:ext cx="782320" cy="6807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4000" b="1" i="0">
                <a:solidFill>
                  <a:srgbClr val="11263A"/>
                </a:solidFill>
                <a:latin typeface="Arial"/>
              </a:rPr>
              <a:t>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18009" y="1920240"/>
            <a:ext cx="248919" cy="6807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2200" b="1">
                <a:solidFill>
                  <a:srgbClr val="11263A"/>
                </a:solidFill>
                <a:latin typeface="Arial"/>
              </a:rPr>
              <a:t>A</a:t>
            </a:r>
          </a:p>
          <a:p>
            <a:pPr algn="r">
              <a:lnSpc>
                <a:spcPct val="94000"/>
              </a:lnSpc>
            </a:pPr>
            <a:r>
              <a:rPr sz="2200" b="1">
                <a:solidFill>
                  <a:srgbClr val="11263A"/>
                </a:solidFill>
                <a:latin typeface="Arial"/>
              </a:rPr>
              <a:t>Z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94361" y="1920240"/>
            <a:ext cx="394589" cy="6807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4000" b="1">
                <a:solidFill>
                  <a:srgbClr val="11263A"/>
                </a:solidFill>
                <a:latin typeface="Arial"/>
              </a:rPr>
              <a:t>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07822" y="1920240"/>
            <a:ext cx="569595" cy="6807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4000" b="1" i="0">
                <a:solidFill>
                  <a:srgbClr val="11263A"/>
                </a:solidFill>
                <a:latin typeface="Arial"/>
              </a:rPr>
              <a:t>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6289" y="1920240"/>
            <a:ext cx="201295" cy="6807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2200" b="1">
                <a:solidFill>
                  <a:srgbClr val="6D28D9"/>
                </a:solidFill>
                <a:latin typeface="Arial"/>
              </a:rPr>
              <a:t>0</a:t>
            </a:r>
          </a:p>
          <a:p>
            <a:pPr algn="r">
              <a:lnSpc>
                <a:spcPct val="94000"/>
              </a:lnSpc>
            </a:pPr>
            <a:r>
              <a:rPr sz="2200" b="1">
                <a:solidFill>
                  <a:srgbClr val="6D28D9"/>
                </a:solidFill>
                <a:latin typeface="Arial"/>
              </a:rPr>
              <a:t>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25016" y="1920240"/>
            <a:ext cx="337439" cy="6807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4000" b="1">
                <a:solidFill>
                  <a:srgbClr val="6D28D9"/>
                </a:solidFill>
                <a:latin typeface="Arial"/>
              </a:rPr>
              <a:t>γ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3145536"/>
            <a:ext cx="11055096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0" i="0">
                <a:solidFill>
                  <a:srgbClr val="22374B"/>
                </a:solidFill>
                <a:latin typeface="Calibri"/>
              </a:rPr>
              <a:t>O asterisco indica núcleo excitado — com energia sobrando depois de uma emissão α ou β.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3712463"/>
            <a:ext cx="11055096" cy="164592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41247" y="3840480"/>
            <a:ext cx="10424160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11263A"/>
                </a:solidFill>
                <a:latin typeface="Calibri"/>
              </a:rPr>
              <a:t>O caso mais famoso do Brasil: o césio-137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81277" y="4315968"/>
            <a:ext cx="426720" cy="5105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137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55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35428" y="4315968"/>
            <a:ext cx="543813" cy="5105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000" b="1">
                <a:solidFill>
                  <a:srgbClr val="11263A"/>
                </a:solidFill>
                <a:latin typeface="Arial"/>
              </a:rPr>
              <a:t>Cs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98115" y="4315968"/>
            <a:ext cx="655320" cy="5105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000" b="1" i="0">
                <a:solidFill>
                  <a:srgbClr val="11263A"/>
                </a:solidFill>
                <a:latin typeface="Arial"/>
              </a:rPr>
              <a:t>→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472307" y="4315968"/>
            <a:ext cx="426720" cy="5105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0F766E"/>
                </a:solidFill>
                <a:latin typeface="Arial"/>
              </a:rPr>
              <a:t>137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0F766E"/>
                </a:solidFill>
                <a:latin typeface="Arial"/>
              </a:rPr>
              <a:t>56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926459" y="4315968"/>
            <a:ext cx="693038" cy="5105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000" b="1">
                <a:solidFill>
                  <a:srgbClr val="0F766E"/>
                </a:solidFill>
                <a:latin typeface="Arial"/>
              </a:rPr>
              <a:t>Ba*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38370" y="4315968"/>
            <a:ext cx="496569" cy="5105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000" b="1" i="0">
                <a:solidFill>
                  <a:srgbClr val="11263A"/>
                </a:solidFill>
                <a:latin typeface="Arial"/>
              </a:rPr>
              <a:t>+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53812" y="4315968"/>
            <a:ext cx="248919" cy="5105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0F766E"/>
                </a:solidFill>
                <a:latin typeface="Arial"/>
              </a:rPr>
              <a:t>0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0F766E"/>
                </a:solidFill>
                <a:latin typeface="Arial"/>
              </a:rPr>
              <a:t>-1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30164" y="4315968"/>
            <a:ext cx="286639" cy="5105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000" b="1">
                <a:solidFill>
                  <a:srgbClr val="0F766E"/>
                </a:solidFill>
                <a:latin typeface="Arial"/>
              </a:rPr>
              <a:t>β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58102" y="4315968"/>
            <a:ext cx="426720" cy="5105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137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56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12254" y="4315968"/>
            <a:ext cx="693038" cy="5105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000" b="1">
                <a:solidFill>
                  <a:srgbClr val="11263A"/>
                </a:solidFill>
                <a:latin typeface="Arial"/>
              </a:rPr>
              <a:t>Ba*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924165" y="4315968"/>
            <a:ext cx="655320" cy="5105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000" b="1" i="0">
                <a:solidFill>
                  <a:srgbClr val="11263A"/>
                </a:solidFill>
                <a:latin typeface="Arial"/>
              </a:rPr>
              <a:t>→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698357" y="4315968"/>
            <a:ext cx="426720" cy="5105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137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56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152509" y="4315968"/>
            <a:ext cx="543813" cy="5105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000" b="1">
                <a:solidFill>
                  <a:srgbClr val="11263A"/>
                </a:solidFill>
                <a:latin typeface="Arial"/>
              </a:rPr>
              <a:t>Ba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815195" y="4315968"/>
            <a:ext cx="496569" cy="5105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000" b="1" i="0">
                <a:solidFill>
                  <a:srgbClr val="11263A"/>
                </a:solidFill>
                <a:latin typeface="Arial"/>
              </a:rPr>
              <a:t>+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430637" y="4315968"/>
            <a:ext cx="172720" cy="5105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6D28D9"/>
                </a:solidFill>
                <a:latin typeface="Arial"/>
              </a:rPr>
              <a:t>0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6D28D9"/>
                </a:solidFill>
                <a:latin typeface="Arial"/>
              </a:rPr>
              <a:t>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630789" y="4315968"/>
            <a:ext cx="267589" cy="5105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000" b="1">
                <a:solidFill>
                  <a:srgbClr val="6D28D9"/>
                </a:solidFill>
                <a:latin typeface="Arial"/>
              </a:rPr>
              <a:t>γ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41247" y="4919472"/>
            <a:ext cx="1042416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6B7F92"/>
                </a:solidFill>
                <a:latin typeface="Calibri"/>
              </a:rPr>
              <a:t>Primeiro sai a beta; depois o bário excitado solta o gama.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66928" y="5467289"/>
            <a:ext cx="11055096" cy="823782"/>
          </a:xfrm>
          <a:prstGeom prst="roundRect">
            <a:avLst>
              <a:gd name="adj" fmla="val 5500"/>
            </a:avLst>
          </a:prstGeom>
          <a:solidFill>
            <a:srgbClr val="EDE9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813816" y="5650580"/>
            <a:ext cx="457200" cy="457200"/>
          </a:xfrm>
          <a:prstGeom prst="ellipse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!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417320" y="5467289"/>
            <a:ext cx="9930384" cy="82378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300" b="1" i="0">
                <a:solidFill>
                  <a:srgbClr val="11263A"/>
                </a:solidFill>
                <a:latin typeface="Calibri"/>
              </a:rPr>
              <a:t>Na equação o gama não altera nenhum número </a:t>
            </a:r>
            <a:r>
              <a:rPr sz="2300" b="0" i="0">
                <a:solidFill>
                  <a:srgbClr val="11263A"/>
                </a:solidFill>
                <a:latin typeface="Calibri"/>
              </a:rPr>
              <a:t>— mas deve ser escrito.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45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A REGRA DE OURO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Duas somas que sempre fecham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27632"/>
            <a:ext cx="5376672" cy="1920240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1847088"/>
            <a:ext cx="5376672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3200" b="1" i="0">
                <a:solidFill>
                  <a:srgbClr val="0F766E"/>
                </a:solidFill>
                <a:latin typeface="Arial"/>
              </a:rPr>
              <a:t>ΣA antes  =  ΣA depois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7824" y="2560320"/>
            <a:ext cx="4754880" cy="87782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2200" b="0" i="0">
                <a:solidFill>
                  <a:srgbClr val="22374B"/>
                </a:solidFill>
                <a:latin typeface="Calibri"/>
              </a:rPr>
              <a:t>A soma dos números de massa (os de cima) é igual dos dois lados da seta.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627632"/>
            <a:ext cx="5376672" cy="1920240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245352" y="1847088"/>
            <a:ext cx="5376672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3200" b="1" i="0">
                <a:solidFill>
                  <a:srgbClr val="C2410C"/>
                </a:solidFill>
                <a:latin typeface="Arial"/>
              </a:rPr>
              <a:t>ΣZ antes  =  ΣZ depois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56248" y="2560320"/>
            <a:ext cx="4754880" cy="87782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2200" b="0" i="0">
                <a:solidFill>
                  <a:srgbClr val="22374B"/>
                </a:solidFill>
                <a:latin typeface="Calibri"/>
              </a:rPr>
              <a:t>A soma dos números atômicos (os de baixo) também é igual dos dois lados.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3730752"/>
            <a:ext cx="11055096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11263A"/>
                </a:solidFill>
                <a:latin typeface="Calibri"/>
              </a:rPr>
              <a:t>Com essas duas igualdades você descobre qualquer peça que faltar: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297680"/>
            <a:ext cx="3538728" cy="148132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04672" y="4462272"/>
            <a:ext cx="3063240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Falta o produto?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2" y="4901184"/>
            <a:ext cx="3063240" cy="7863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Subtraia os números da partícula emitida.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61688" y="4297680"/>
            <a:ext cx="3538728" cy="148132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599432" y="4462272"/>
            <a:ext cx="3063240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Falta a partícula?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99432" y="4901184"/>
            <a:ext cx="3063240" cy="7863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Faça a diferença entre os dois núclideos.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156448" y="4297680"/>
            <a:ext cx="3538728" cy="148132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394192" y="4462272"/>
            <a:ext cx="3063240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Falta o inicial?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94192" y="4901184"/>
            <a:ext cx="3063240" cy="7863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Some tudo o que está do lado direito.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46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EXERCÍCIO RESOLVIDO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Descobrir o produto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27632"/>
            <a:ext cx="11055096" cy="106070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77824" y="1627632"/>
            <a:ext cx="10424160" cy="106070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1263A"/>
                </a:solidFill>
                <a:latin typeface="Calibri"/>
              </a:rPr>
              <a:t>O rádio-226 emite uma partícula alfa. Qual elemento se forma?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80941" y="2871216"/>
            <a:ext cx="474345" cy="61264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2000" b="1">
                <a:solidFill>
                  <a:srgbClr val="11263A"/>
                </a:solidFill>
                <a:latin typeface="Arial"/>
              </a:rPr>
              <a:t>226</a:t>
            </a:r>
          </a:p>
          <a:p>
            <a:pPr algn="r">
              <a:lnSpc>
                <a:spcPct val="94000"/>
              </a:lnSpc>
            </a:pPr>
            <a:r>
              <a:rPr sz="2000" b="1">
                <a:solidFill>
                  <a:srgbClr val="11263A"/>
                </a:solidFill>
                <a:latin typeface="Arial"/>
              </a:rPr>
              <a:t>88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2718" y="2871216"/>
            <a:ext cx="639064" cy="61264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600" b="1">
                <a:solidFill>
                  <a:srgbClr val="11263A"/>
                </a:solidFill>
                <a:latin typeface="Arial"/>
              </a:rPr>
              <a:t>Ra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40654" y="2871216"/>
            <a:ext cx="731520" cy="61264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600" b="1" i="0">
                <a:solidFill>
                  <a:srgbClr val="11263A"/>
                </a:solidFill>
                <a:latin typeface="Arial"/>
              </a:rPr>
              <a:t>→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91046" y="2871216"/>
            <a:ext cx="201295" cy="61264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2000" b="1">
                <a:solidFill>
                  <a:srgbClr val="6B7F92"/>
                </a:solidFill>
                <a:latin typeface="Arial"/>
              </a:rPr>
              <a:t>?</a:t>
            </a:r>
          </a:p>
          <a:p>
            <a:pPr algn="r">
              <a:lnSpc>
                <a:spcPct val="94000"/>
              </a:lnSpc>
            </a:pPr>
            <a:r>
              <a:rPr sz="2000" b="1">
                <a:solidFill>
                  <a:srgbClr val="6B7F92"/>
                </a:solidFill>
                <a:latin typeface="Arial"/>
              </a:rPr>
              <a:t>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19773" y="2871216"/>
            <a:ext cx="359664" cy="61264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600" b="1">
                <a:solidFill>
                  <a:srgbClr val="6B7F92"/>
                </a:solidFill>
                <a:latin typeface="Arial"/>
              </a:rPr>
              <a:t>X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98309" y="2871216"/>
            <a:ext cx="541020" cy="61264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600" b="1" i="0">
                <a:solidFill>
                  <a:srgbClr val="11263A"/>
                </a:solidFill>
                <a:latin typeface="Arial"/>
              </a:rPr>
              <a:t>+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58201" y="2871216"/>
            <a:ext cx="188595" cy="61264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2000" b="1">
                <a:solidFill>
                  <a:srgbClr val="C2410C"/>
                </a:solidFill>
                <a:latin typeface="Arial"/>
              </a:rPr>
              <a:t>4</a:t>
            </a:r>
          </a:p>
          <a:p>
            <a:pPr algn="r">
              <a:lnSpc>
                <a:spcPct val="94000"/>
              </a:lnSpc>
            </a:pPr>
            <a:r>
              <a:rPr sz="2000" b="1">
                <a:solidFill>
                  <a:srgbClr val="C2410C"/>
                </a:solidFill>
                <a:latin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4228" y="2871216"/>
            <a:ext cx="337439" cy="61264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600" b="1">
                <a:solidFill>
                  <a:srgbClr val="C2410C"/>
                </a:solidFill>
                <a:latin typeface="Arial"/>
              </a:rPr>
              <a:t>α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3712463"/>
            <a:ext cx="5376672" cy="1261872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41247" y="3822191"/>
            <a:ext cx="4828032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0F766E"/>
                </a:solidFill>
                <a:latin typeface="Calibri"/>
              </a:rPr>
              <a:t>Número de massa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1247" y="4242816"/>
            <a:ext cx="4828032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11263A"/>
                </a:solidFill>
                <a:latin typeface="Arial"/>
              </a:rPr>
              <a:t>226 = A + 4   →   A = 222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45352" y="3712463"/>
            <a:ext cx="5376672" cy="1261872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519672" y="3822191"/>
            <a:ext cx="4828032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C2410C"/>
                </a:solidFill>
                <a:latin typeface="Calibri"/>
              </a:rPr>
              <a:t>Número atômico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19672" y="4242816"/>
            <a:ext cx="4828032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11263A"/>
                </a:solidFill>
                <a:latin typeface="Arial"/>
              </a:rPr>
              <a:t>88 = Z + 2   →   Z = 86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413248"/>
            <a:ext cx="11055096" cy="840516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813816" y="5604906"/>
            <a:ext cx="457200" cy="45720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20" y="5413248"/>
            <a:ext cx="9930384" cy="84051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400" b="0" i="0">
                <a:solidFill>
                  <a:srgbClr val="11263A"/>
                </a:solidFill>
                <a:latin typeface="Calibri"/>
              </a:rPr>
              <a:t>Z = 86 é o radônio. Resposta: </a:t>
            </a:r>
            <a:r>
              <a:rPr sz="2400" b="1" i="0">
                <a:solidFill>
                  <a:srgbClr val="9A6B00"/>
                </a:solidFill>
                <a:latin typeface="Calibri"/>
              </a:rPr>
              <a:t>radônio-222</a:t>
            </a:r>
            <a:r>
              <a:rPr sz="2400" b="0" i="0">
                <a:solidFill>
                  <a:srgbClr val="11263A"/>
                </a:solidFill>
                <a:latin typeface="Calibri"/>
              </a:rPr>
              <a:t>, um gás nobre radioativo.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47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EXERCÍCIO RESOLVIDO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Descobrir a partícula emitida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27632"/>
            <a:ext cx="11055096" cy="106070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77824" y="1627632"/>
            <a:ext cx="10424160" cy="106070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1263A"/>
                </a:solidFill>
                <a:latin typeface="Calibri"/>
              </a:rPr>
              <a:t>O tório-234 se transforma em protactínio-234. O que foi emitido?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38054" y="2871216"/>
            <a:ext cx="474345" cy="61264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2000" b="1">
                <a:solidFill>
                  <a:srgbClr val="11263A"/>
                </a:solidFill>
                <a:latin typeface="Arial"/>
              </a:rPr>
              <a:t>234</a:t>
            </a:r>
          </a:p>
          <a:p>
            <a:pPr algn="r">
              <a:lnSpc>
                <a:spcPct val="94000"/>
              </a:lnSpc>
            </a:pPr>
            <a:r>
              <a:rPr sz="2000" b="1">
                <a:solidFill>
                  <a:srgbClr val="11263A"/>
                </a:solidFill>
                <a:latin typeface="Arial"/>
              </a:rPr>
              <a:t>90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39831" y="2871216"/>
            <a:ext cx="613664" cy="61264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600" b="1">
                <a:solidFill>
                  <a:srgbClr val="11263A"/>
                </a:solidFill>
                <a:latin typeface="Arial"/>
              </a:rPr>
              <a:t>Th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72367" y="2871216"/>
            <a:ext cx="731520" cy="61264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600" b="1" i="0">
                <a:solidFill>
                  <a:srgbClr val="11263A"/>
                </a:solidFill>
                <a:latin typeface="Arial"/>
              </a:rPr>
              <a:t>→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22759" y="2871216"/>
            <a:ext cx="474345" cy="61264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2000" b="1">
                <a:solidFill>
                  <a:srgbClr val="11263A"/>
                </a:solidFill>
                <a:latin typeface="Arial"/>
              </a:rPr>
              <a:t>234</a:t>
            </a:r>
          </a:p>
          <a:p>
            <a:pPr algn="r">
              <a:lnSpc>
                <a:spcPct val="94000"/>
              </a:lnSpc>
            </a:pPr>
            <a:r>
              <a:rPr sz="2000" b="1">
                <a:solidFill>
                  <a:srgbClr val="11263A"/>
                </a:solidFill>
                <a:latin typeface="Arial"/>
              </a:rPr>
              <a:t>91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4536" y="2871216"/>
            <a:ext cx="613664" cy="61264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600" b="1">
                <a:solidFill>
                  <a:srgbClr val="11263A"/>
                </a:solidFill>
                <a:latin typeface="Arial"/>
              </a:rPr>
              <a:t>Pa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57072" y="2871216"/>
            <a:ext cx="541020" cy="61264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600" b="1" i="0">
                <a:solidFill>
                  <a:srgbClr val="11263A"/>
                </a:solidFill>
                <a:latin typeface="Arial"/>
              </a:rPr>
              <a:t>+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16964" y="2871216"/>
            <a:ext cx="201295" cy="61264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2000" b="1">
                <a:solidFill>
                  <a:srgbClr val="6B7F92"/>
                </a:solidFill>
                <a:latin typeface="Arial"/>
              </a:rPr>
              <a:t>?</a:t>
            </a:r>
          </a:p>
          <a:p>
            <a:pPr algn="r">
              <a:lnSpc>
                <a:spcPct val="94000"/>
              </a:lnSpc>
            </a:pPr>
            <a:r>
              <a:rPr sz="2000" b="1">
                <a:solidFill>
                  <a:srgbClr val="6B7F92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5691" y="2871216"/>
            <a:ext cx="308864" cy="61264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600" b="1">
                <a:solidFill>
                  <a:srgbClr val="6B7F92"/>
                </a:solidFill>
                <a:latin typeface="Arial"/>
              </a:rPr>
              <a:t>x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3712463"/>
            <a:ext cx="5376672" cy="1261872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41247" y="3822191"/>
            <a:ext cx="4828032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0F766E"/>
                </a:solidFill>
                <a:latin typeface="Calibri"/>
              </a:rPr>
              <a:t>Número de massa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1247" y="4242816"/>
            <a:ext cx="4828032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11263A"/>
                </a:solidFill>
                <a:latin typeface="Arial"/>
              </a:rPr>
              <a:t>234 = 234 + A   →   A = 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45352" y="3712463"/>
            <a:ext cx="5376672" cy="1261872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519672" y="3822191"/>
            <a:ext cx="4828032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C2410C"/>
                </a:solidFill>
                <a:latin typeface="Calibri"/>
              </a:rPr>
              <a:t>Número atômico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19672" y="4242816"/>
            <a:ext cx="4828032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11263A"/>
                </a:solidFill>
                <a:latin typeface="Arial"/>
              </a:rPr>
              <a:t>90 = 91 + Z   →   Z = –1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413248"/>
            <a:ext cx="11055096" cy="840516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813816" y="5604906"/>
            <a:ext cx="457200" cy="45720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20" y="5413248"/>
            <a:ext cx="9930384" cy="84051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400" b="0" i="0">
                <a:solidFill>
                  <a:srgbClr val="11263A"/>
                </a:solidFill>
                <a:latin typeface="Calibri"/>
              </a:rPr>
              <a:t>Massa 0 e carga –1: é uma </a:t>
            </a:r>
            <a:r>
              <a:rPr sz="2400" b="1" i="0">
                <a:solidFill>
                  <a:srgbClr val="9A6B00"/>
                </a:solidFill>
                <a:latin typeface="Calibri"/>
              </a:rPr>
              <a:t>partícula beta</a:t>
            </a:r>
            <a:r>
              <a:rPr sz="2400" b="0" i="0">
                <a:solidFill>
                  <a:srgbClr val="11263A"/>
                </a:solidFill>
                <a:latin typeface="Calibri"/>
              </a:rPr>
              <a:t>. O sinal negativo é a assinatura dela.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48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DECAIMENTOS EM CONJUNTO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Quando um decaimento só não resolve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54480"/>
            <a:ext cx="11055096" cy="8229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2300" b="0" i="0">
                <a:solidFill>
                  <a:srgbClr val="22374B"/>
                </a:solidFill>
                <a:latin typeface="Calibri"/>
              </a:rPr>
              <a:t>O tório-234 que sobrou do urânio também é instável. E o produto dele também. O núcleo decai várias vezes seguidas até chegar a algo estável: isso é uma série (ou família) radioativa.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743200"/>
            <a:ext cx="426720" cy="47650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238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92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2520" y="2743200"/>
            <a:ext cx="312039" cy="47650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2800" b="1">
                <a:solidFill>
                  <a:srgbClr val="11263A"/>
                </a:solidFill>
                <a:latin typeface="Arial"/>
              </a:rPr>
              <a:t>U</a:t>
            </a:r>
          </a:p>
        </p:txBody>
      </p:sp>
      <p:sp>
        <p:nvSpPr>
          <p:cNvPr id="9" name="Right Arrow 8"/>
          <p:cNvSpPr/>
          <p:nvPr/>
        </p:nvSpPr>
        <p:spPr>
          <a:xfrm>
            <a:off x="1570862" y="2944368"/>
            <a:ext cx="786384" cy="237744"/>
          </a:xfrm>
          <a:prstGeom prst="rightArrow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570862" y="2395728"/>
            <a:ext cx="786384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2600" b="1" i="0">
                <a:solidFill>
                  <a:srgbClr val="C2410C"/>
                </a:solidFill>
                <a:latin typeface="Arial"/>
              </a:rPr>
              <a:t>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21839" y="2743200"/>
            <a:ext cx="426720" cy="47650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234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90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75991" y="2743200"/>
            <a:ext cx="486663" cy="47650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2800" b="1">
                <a:solidFill>
                  <a:srgbClr val="11263A"/>
                </a:solidFill>
                <a:latin typeface="Arial"/>
              </a:rPr>
              <a:t>Th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3608959" y="2944368"/>
            <a:ext cx="786384" cy="237744"/>
          </a:xfrm>
          <a:prstGeom prst="rightArrow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608959" y="2395728"/>
            <a:ext cx="786384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2600" b="1" i="0">
                <a:solidFill>
                  <a:srgbClr val="0F766E"/>
                </a:solidFill>
                <a:latin typeface="Arial"/>
              </a:rPr>
              <a:t>β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59935" y="2743200"/>
            <a:ext cx="426720" cy="47650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234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91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14087" y="2743200"/>
            <a:ext cx="489839" cy="47650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2800" b="1">
                <a:solidFill>
                  <a:srgbClr val="11263A"/>
                </a:solidFill>
                <a:latin typeface="Arial"/>
              </a:rPr>
              <a:t>Pa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5650230" y="2944368"/>
            <a:ext cx="786384" cy="237744"/>
          </a:xfrm>
          <a:prstGeom prst="rightArrow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650230" y="2395728"/>
            <a:ext cx="786384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2600" b="1" i="0">
                <a:solidFill>
                  <a:srgbClr val="0F766E"/>
                </a:solidFill>
                <a:latin typeface="Arial"/>
              </a:rPr>
              <a:t>β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01206" y="2743200"/>
            <a:ext cx="426720" cy="47650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234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92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55358" y="2743200"/>
            <a:ext cx="312039" cy="47650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2800" b="1">
                <a:solidFill>
                  <a:srgbClr val="11263A"/>
                </a:solidFill>
                <a:latin typeface="Arial"/>
              </a:rPr>
              <a:t>U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7513701" y="2944368"/>
            <a:ext cx="786384" cy="237744"/>
          </a:xfrm>
          <a:prstGeom prst="rightArrow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513701" y="2395728"/>
            <a:ext cx="786384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2600" b="1" i="0">
                <a:solidFill>
                  <a:srgbClr val="C2410C"/>
                </a:solidFill>
                <a:latin typeface="Arial"/>
              </a:rPr>
              <a:t>α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64677" y="2743200"/>
            <a:ext cx="426720" cy="47650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230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90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18829" y="2743200"/>
            <a:ext cx="486663" cy="47650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2800" b="1">
                <a:solidFill>
                  <a:srgbClr val="11263A"/>
                </a:solidFill>
                <a:latin typeface="Arial"/>
              </a:rPr>
              <a:t>Th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643237" y="2761488"/>
            <a:ext cx="2743200" cy="5486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0" i="0">
                <a:solidFill>
                  <a:srgbClr val="6B7F92"/>
                </a:solidFill>
                <a:latin typeface="Calibri"/>
              </a:rPr>
              <a:t>… e assim por diante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3360293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2300" b="0" i="0">
                <a:solidFill>
                  <a:srgbClr val="6B7F92"/>
                </a:solidFill>
                <a:latin typeface="Calibri"/>
              </a:rPr>
              <a:t>O urânio-238 leva 14 decaimentos até virar chumbo-206. Ainda existe urânio na Terra porque ele decai devagar demais para ter acabado.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" y="4323135"/>
            <a:ext cx="11055096" cy="1242120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813816" y="471559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✦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17320" y="4323135"/>
            <a:ext cx="9930384" cy="12421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rgbClr val="11263A"/>
                </a:solidFill>
                <a:latin typeface="Calibri"/>
              </a:rPr>
              <a:t>A série só para num núcleo estável. </a:t>
            </a:r>
            <a:r>
              <a:rPr sz="2400" b="0" i="0">
                <a:solidFill>
                  <a:srgbClr val="11263A"/>
                </a:solidFill>
                <a:latin typeface="Calibri"/>
              </a:rPr>
              <a:t>Nas três séries naturais o ponto final é sempre um isótopo de chumbo.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49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SÉRIE DO URÂNIO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Os 14 passos de U-238 até Pb-206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9344"/>
            <a:ext cx="5413248" cy="420624"/>
          </a:xfrm>
          <a:prstGeom prst="roundRect">
            <a:avLst>
              <a:gd name="adj" fmla="val 10000"/>
            </a:avLst>
          </a:prstGeom>
          <a:solidFill>
            <a:srgbClr val="1126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1609344"/>
            <a:ext cx="202996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1900" b="1" i="0">
                <a:solidFill>
                  <a:srgbClr val="FFFFFF"/>
                </a:solidFill>
                <a:latin typeface="Calibri"/>
              </a:rPr>
              <a:t>De → para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36392" y="1609344"/>
            <a:ext cx="457200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1900" b="1" i="0">
                <a:solidFill>
                  <a:srgbClr val="FFFFFF"/>
                </a:solidFill>
                <a:latin typeface="Calibri"/>
              </a:rPr>
              <a:t>tipo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8496" y="1609344"/>
            <a:ext cx="184708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sz="1900" b="1" i="0">
                <a:solidFill>
                  <a:srgbClr val="FFFFFF"/>
                </a:solidFill>
                <a:latin typeface="Calibri"/>
              </a:rPr>
              <a:t>meia-vida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075688"/>
            <a:ext cx="202996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1900" b="1" i="0">
                <a:solidFill>
                  <a:srgbClr val="22374B"/>
                </a:solidFill>
                <a:latin typeface="Arial"/>
              </a:rPr>
              <a:t>U-238 → Th-234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36392" y="2075688"/>
            <a:ext cx="457200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1" i="0">
                <a:solidFill>
                  <a:srgbClr val="C2410C"/>
                </a:solidFill>
                <a:latin typeface="Arial"/>
              </a:rPr>
              <a:t>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68496" y="2075688"/>
            <a:ext cx="184708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sz="1900" b="0" i="0">
                <a:solidFill>
                  <a:srgbClr val="6B7F92"/>
                </a:solidFill>
                <a:latin typeface="Calibri"/>
              </a:rPr>
              <a:t>4,5 × 10⁹ anos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2542032"/>
            <a:ext cx="5413248" cy="420624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31520" y="2542032"/>
            <a:ext cx="202996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1900" b="1" i="0">
                <a:solidFill>
                  <a:srgbClr val="22374B"/>
                </a:solidFill>
                <a:latin typeface="Arial"/>
              </a:rPr>
              <a:t>Th-234 → Pa-234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36392" y="2542032"/>
            <a:ext cx="457200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Arial"/>
              </a:rPr>
              <a:t>β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68496" y="2542032"/>
            <a:ext cx="184708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sz="1900" b="0" i="0">
                <a:solidFill>
                  <a:srgbClr val="6B7F92"/>
                </a:solidFill>
                <a:latin typeface="Calibri"/>
              </a:rPr>
              <a:t>24 dias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3008376"/>
            <a:ext cx="202996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1900" b="1" i="0">
                <a:solidFill>
                  <a:srgbClr val="22374B"/>
                </a:solidFill>
                <a:latin typeface="Arial"/>
              </a:rPr>
              <a:t>Pa-234 → U-234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36392" y="3008376"/>
            <a:ext cx="457200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Arial"/>
              </a:rPr>
              <a:t>β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68496" y="3008376"/>
            <a:ext cx="184708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sz="1900" b="0" i="0">
                <a:solidFill>
                  <a:srgbClr val="6B7F92"/>
                </a:solidFill>
                <a:latin typeface="Calibri"/>
              </a:rPr>
              <a:t>1,2 minuto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66928" y="3474720"/>
            <a:ext cx="5413248" cy="420624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31520" y="3474720"/>
            <a:ext cx="202996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1900" b="1" i="0">
                <a:solidFill>
                  <a:srgbClr val="22374B"/>
                </a:solidFill>
                <a:latin typeface="Arial"/>
              </a:rPr>
              <a:t>U-234 → Th-230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36392" y="3474720"/>
            <a:ext cx="457200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1" i="0">
                <a:solidFill>
                  <a:srgbClr val="C2410C"/>
                </a:solidFill>
                <a:latin typeface="Arial"/>
              </a:rPr>
              <a:t>α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968496" y="3474720"/>
            <a:ext cx="184708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sz="1900" b="0" i="0">
                <a:solidFill>
                  <a:srgbClr val="6B7F92"/>
                </a:solidFill>
                <a:latin typeface="Calibri"/>
              </a:rPr>
              <a:t>245 mil anos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3941063"/>
            <a:ext cx="202996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1900" b="1" i="0">
                <a:solidFill>
                  <a:srgbClr val="22374B"/>
                </a:solidFill>
                <a:latin typeface="Arial"/>
              </a:rPr>
              <a:t>Th-230 → Ra-226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136392" y="3941063"/>
            <a:ext cx="457200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1" i="0">
                <a:solidFill>
                  <a:srgbClr val="C2410C"/>
                </a:solidFill>
                <a:latin typeface="Arial"/>
              </a:rPr>
              <a:t>α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968496" y="3941063"/>
            <a:ext cx="184708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sz="1900" b="0" i="0">
                <a:solidFill>
                  <a:srgbClr val="6B7F92"/>
                </a:solidFill>
                <a:latin typeface="Calibri"/>
              </a:rPr>
              <a:t>75 mil anos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" y="4407407"/>
            <a:ext cx="5413248" cy="420624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31520" y="4407407"/>
            <a:ext cx="202996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1900" b="1" i="0">
                <a:solidFill>
                  <a:srgbClr val="22374B"/>
                </a:solidFill>
                <a:latin typeface="Arial"/>
              </a:rPr>
              <a:t>Ra-226 → Rn-222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136392" y="4407407"/>
            <a:ext cx="457200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1" i="0">
                <a:solidFill>
                  <a:srgbClr val="C2410C"/>
                </a:solidFill>
                <a:latin typeface="Arial"/>
              </a:rPr>
              <a:t>α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968496" y="4407407"/>
            <a:ext cx="184708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sz="1900" b="0" i="0">
                <a:solidFill>
                  <a:srgbClr val="6B7F92"/>
                </a:solidFill>
                <a:latin typeface="Calibri"/>
              </a:rPr>
              <a:t>1 600 anos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1520" y="4873751"/>
            <a:ext cx="202996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1900" b="1" i="0">
                <a:solidFill>
                  <a:srgbClr val="22374B"/>
                </a:solidFill>
                <a:latin typeface="Arial"/>
              </a:rPr>
              <a:t>Rn-222 → Po-218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136392" y="4873751"/>
            <a:ext cx="457200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1" i="0">
                <a:solidFill>
                  <a:srgbClr val="C2410C"/>
                </a:solidFill>
                <a:latin typeface="Arial"/>
              </a:rPr>
              <a:t>α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968496" y="4873751"/>
            <a:ext cx="184708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sz="1900" b="0" i="0">
                <a:solidFill>
                  <a:srgbClr val="6B7F92"/>
                </a:solidFill>
                <a:latin typeface="Calibri"/>
              </a:rPr>
              <a:t>3,8 dias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245352" y="1609344"/>
            <a:ext cx="5413248" cy="420624"/>
          </a:xfrm>
          <a:prstGeom prst="roundRect">
            <a:avLst>
              <a:gd name="adj" fmla="val 10000"/>
            </a:avLst>
          </a:prstGeom>
          <a:solidFill>
            <a:srgbClr val="1126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409944" y="1609344"/>
            <a:ext cx="202996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1900" b="1" i="0">
                <a:solidFill>
                  <a:srgbClr val="FFFFFF"/>
                </a:solidFill>
                <a:latin typeface="Calibri"/>
              </a:rPr>
              <a:t>De → para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14816" y="1609344"/>
            <a:ext cx="457200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1900" b="1" i="0">
                <a:solidFill>
                  <a:srgbClr val="FFFFFF"/>
                </a:solidFill>
                <a:latin typeface="Calibri"/>
              </a:rPr>
              <a:t>tipo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646920" y="1609344"/>
            <a:ext cx="184708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sz="1900" b="1" i="0">
                <a:solidFill>
                  <a:srgbClr val="FFFFFF"/>
                </a:solidFill>
                <a:latin typeface="Calibri"/>
              </a:rPr>
              <a:t>meia-vida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09944" y="2075688"/>
            <a:ext cx="202996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1900" b="1" i="0">
                <a:solidFill>
                  <a:srgbClr val="22374B"/>
                </a:solidFill>
                <a:latin typeface="Arial"/>
              </a:rPr>
              <a:t>Po-218 → Pb-214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814816" y="2075688"/>
            <a:ext cx="457200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1" i="0">
                <a:solidFill>
                  <a:srgbClr val="C2410C"/>
                </a:solidFill>
                <a:latin typeface="Arial"/>
              </a:rPr>
              <a:t>α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646920" y="2075688"/>
            <a:ext cx="184708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sz="1900" b="0" i="0">
                <a:solidFill>
                  <a:srgbClr val="6B7F92"/>
                </a:solidFill>
                <a:latin typeface="Calibri"/>
              </a:rPr>
              <a:t>3,1 minutos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245352" y="2542032"/>
            <a:ext cx="5413248" cy="420624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6409944" y="2542032"/>
            <a:ext cx="202996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1900" b="1" i="0">
                <a:solidFill>
                  <a:srgbClr val="22374B"/>
                </a:solidFill>
                <a:latin typeface="Arial"/>
              </a:rPr>
              <a:t>Pb-214 → Bi-214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814816" y="2542032"/>
            <a:ext cx="457200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Arial"/>
              </a:rPr>
              <a:t>β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646920" y="2542032"/>
            <a:ext cx="184708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sz="1900" b="0" i="0">
                <a:solidFill>
                  <a:srgbClr val="6B7F92"/>
                </a:solidFill>
                <a:latin typeface="Calibri"/>
              </a:rPr>
              <a:t>27 minutos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09944" y="3008376"/>
            <a:ext cx="202996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1900" b="1" i="0">
                <a:solidFill>
                  <a:srgbClr val="22374B"/>
                </a:solidFill>
                <a:latin typeface="Arial"/>
              </a:rPr>
              <a:t>Bi-214 → Po-214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814816" y="3008376"/>
            <a:ext cx="457200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Arial"/>
              </a:rPr>
              <a:t>β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646920" y="3008376"/>
            <a:ext cx="184708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sz="1900" b="0" i="0">
                <a:solidFill>
                  <a:srgbClr val="6B7F92"/>
                </a:solidFill>
                <a:latin typeface="Calibri"/>
              </a:rPr>
              <a:t>20 minutos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245352" y="3474720"/>
            <a:ext cx="5413248" cy="420624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6409944" y="3474720"/>
            <a:ext cx="202996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1900" b="1" i="0">
                <a:solidFill>
                  <a:srgbClr val="22374B"/>
                </a:solidFill>
                <a:latin typeface="Arial"/>
              </a:rPr>
              <a:t>Po-214 → Pb-210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814816" y="3474720"/>
            <a:ext cx="457200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1" i="0">
                <a:solidFill>
                  <a:srgbClr val="C2410C"/>
                </a:solidFill>
                <a:latin typeface="Arial"/>
              </a:rPr>
              <a:t>α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646920" y="3474720"/>
            <a:ext cx="184708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sz="1900" b="0" i="0">
                <a:solidFill>
                  <a:srgbClr val="6B7F92"/>
                </a:solidFill>
                <a:latin typeface="Calibri"/>
              </a:rPr>
              <a:t>0,16 milissegundo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409944" y="3941063"/>
            <a:ext cx="202996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1900" b="1" i="0">
                <a:solidFill>
                  <a:srgbClr val="22374B"/>
                </a:solidFill>
                <a:latin typeface="Arial"/>
              </a:rPr>
              <a:t>Pb-210 → Bi-210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814816" y="3941063"/>
            <a:ext cx="457200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Arial"/>
              </a:rPr>
              <a:t>β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646920" y="3941063"/>
            <a:ext cx="184708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sz="1900" b="0" i="0">
                <a:solidFill>
                  <a:srgbClr val="6B7F92"/>
                </a:solidFill>
                <a:latin typeface="Calibri"/>
              </a:rPr>
              <a:t>22 anos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245352" y="4407407"/>
            <a:ext cx="5413248" cy="420624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6409944" y="4407407"/>
            <a:ext cx="202996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1900" b="1" i="0">
                <a:solidFill>
                  <a:srgbClr val="22374B"/>
                </a:solidFill>
                <a:latin typeface="Arial"/>
              </a:rPr>
              <a:t>Bi-210 → Po-210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814816" y="4407407"/>
            <a:ext cx="457200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Arial"/>
              </a:rPr>
              <a:t>β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646920" y="4407407"/>
            <a:ext cx="184708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sz="1900" b="0" i="0">
                <a:solidFill>
                  <a:srgbClr val="6B7F92"/>
                </a:solidFill>
                <a:latin typeface="Calibri"/>
              </a:rPr>
              <a:t>5 dias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409944" y="4873751"/>
            <a:ext cx="202996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1900" b="1" i="0">
                <a:solidFill>
                  <a:srgbClr val="22374B"/>
                </a:solidFill>
                <a:latin typeface="Arial"/>
              </a:rPr>
              <a:t>Po-210 → Pb-206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814816" y="4873751"/>
            <a:ext cx="457200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1" i="0">
                <a:solidFill>
                  <a:srgbClr val="C2410C"/>
                </a:solidFill>
                <a:latin typeface="Arial"/>
              </a:rPr>
              <a:t>α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646920" y="4873751"/>
            <a:ext cx="1847088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sz="1900" b="0" i="0">
                <a:solidFill>
                  <a:srgbClr val="6B7F92"/>
                </a:solidFill>
                <a:latin typeface="Calibri"/>
              </a:rPr>
              <a:t>138 dias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566928" y="5650992"/>
            <a:ext cx="11055096" cy="621792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3" name="TextBox 62"/>
          <p:cNvSpPr txBox="1"/>
          <p:nvPr/>
        </p:nvSpPr>
        <p:spPr>
          <a:xfrm>
            <a:off x="877824" y="5650992"/>
            <a:ext cx="10424160" cy="62179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11263A"/>
                </a:solidFill>
                <a:latin typeface="Calibri"/>
              </a:rPr>
              <a:t>Total: </a:t>
            </a:r>
            <a:r>
              <a:rPr sz="2200" b="1" i="0">
                <a:solidFill>
                  <a:srgbClr val="C2410C"/>
                </a:solidFill>
                <a:latin typeface="Calibri"/>
              </a:rPr>
              <a:t>8 partículas alfa</a:t>
            </a:r>
            <a:r>
              <a:rPr sz="2200" b="0" i="0">
                <a:solidFill>
                  <a:srgbClr val="11263A"/>
                </a:solidFill>
                <a:latin typeface="Calibri"/>
              </a:rPr>
              <a:t> e </a:t>
            </a:r>
            <a:r>
              <a:rPr sz="2200" b="1" i="0">
                <a:solidFill>
                  <a:srgbClr val="0F766E"/>
                </a:solidFill>
                <a:latin typeface="Calibri"/>
              </a:rPr>
              <a:t>6 partículas beta</a:t>
            </a:r>
            <a:r>
              <a:rPr sz="2200" b="0" i="0">
                <a:solidFill>
                  <a:srgbClr val="11263A"/>
                </a:solidFill>
                <a:latin typeface="Calibri"/>
              </a:rPr>
              <a:t>  —  vamos conferir por cálculo no próximo slide.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50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O ATALHO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Quantas alfas e betas, sem escrever a série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27632"/>
            <a:ext cx="5376672" cy="1700784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7" y="1755648"/>
            <a:ext cx="4828032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C2410C"/>
                </a:solidFill>
                <a:latin typeface="Calibri"/>
              </a:rPr>
              <a:t>Passo 1 — conte as alfas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2231136"/>
            <a:ext cx="5376672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3000" b="1" i="0">
                <a:solidFill>
                  <a:srgbClr val="11263A"/>
                </a:solidFill>
                <a:latin typeface="Arial"/>
              </a:rPr>
              <a:t>nα = (Aᵢ – A_f) ÷ 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871216"/>
            <a:ext cx="4828032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6B7F92"/>
                </a:solidFill>
                <a:latin typeface="Calibri"/>
              </a:rPr>
              <a:t>Só a alfa mexe no número de massa.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627632"/>
            <a:ext cx="5376672" cy="1700784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19672" y="1755648"/>
            <a:ext cx="4828032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Passo 2 — conte as betas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45352" y="2231136"/>
            <a:ext cx="5376672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3000" b="1" i="0">
                <a:solidFill>
                  <a:srgbClr val="11263A"/>
                </a:solidFill>
                <a:latin typeface="Arial"/>
              </a:rPr>
              <a:t>nβ = 2 · nα – (Zᵢ – Z_f)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19672" y="2871216"/>
            <a:ext cx="4828032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6B7F92"/>
                </a:solidFill>
                <a:latin typeface="Calibri"/>
              </a:rPr>
              <a:t>Cada alfa tira 2 do Z; cada beta devolve 1.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529584"/>
            <a:ext cx="11055096" cy="215798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77824" y="3657600"/>
            <a:ext cx="10424160" cy="42062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11263A"/>
                </a:solidFill>
                <a:latin typeface="Calibri"/>
              </a:rPr>
              <a:t>Conferindo a série do urânio:  U-238 (Z = 92)  →  Pb-206 (Z = 82)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7824" y="4187952"/>
            <a:ext cx="4937760" cy="129405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2400" b="1" i="0">
                <a:solidFill>
                  <a:srgbClr val="C2410C"/>
                </a:solidFill>
                <a:latin typeface="Arial"/>
              </a:rPr>
              <a:t>nα = (238 – 206) ÷ 4</a:t>
            </a:r>
          </a:p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2400" b="1" i="0">
                <a:solidFill>
                  <a:srgbClr val="C2410C"/>
                </a:solidFill>
                <a:latin typeface="Arial"/>
              </a:rPr>
              <a:t>nα = 32 ÷ 4</a:t>
            </a:r>
          </a:p>
          <a:p>
            <a:pPr algn="l">
              <a:lnSpc>
                <a:spcPct val="122000"/>
              </a:lnSpc>
            </a:pPr>
            <a:r>
              <a:rPr sz="2400" b="1" i="0">
                <a:solidFill>
                  <a:srgbClr val="C2410C"/>
                </a:solidFill>
                <a:latin typeface="Arial"/>
              </a:rPr>
              <a:t>nα = 8 alfas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0" y="4187952"/>
            <a:ext cx="4937760" cy="129405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2400" b="1" i="0">
                <a:solidFill>
                  <a:srgbClr val="0F766E"/>
                </a:solidFill>
                <a:latin typeface="Arial"/>
              </a:rPr>
              <a:t>nβ = 2 · 8 – (92 – 82)</a:t>
            </a:r>
          </a:p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2400" b="1" i="0">
                <a:solidFill>
                  <a:srgbClr val="0F766E"/>
                </a:solidFill>
                <a:latin typeface="Arial"/>
              </a:rPr>
              <a:t>nβ = 16 – 10</a:t>
            </a:r>
          </a:p>
          <a:p>
            <a:pPr algn="l">
              <a:lnSpc>
                <a:spcPct val="122000"/>
              </a:lnSpc>
            </a:pPr>
            <a:r>
              <a:rPr sz="2400" b="1" i="0">
                <a:solidFill>
                  <a:srgbClr val="0F766E"/>
                </a:solidFill>
                <a:latin typeface="Arial"/>
              </a:rPr>
              <a:t>nβ = 6 betas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5833872"/>
            <a:ext cx="11055096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6B7F92"/>
                </a:solidFill>
                <a:latin typeface="Calibri"/>
              </a:rPr>
              <a:t>Bate exatamente com a tabela dos 14 passos. E resolveu em dez segundos.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51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EXERCÍCIO RESOLVIDO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A série do tório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27632"/>
            <a:ext cx="11055096" cy="100584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77824" y="1627632"/>
            <a:ext cx="10424160" cy="10058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500" b="1" i="0">
                <a:solidFill>
                  <a:srgbClr val="11263A"/>
                </a:solidFill>
                <a:latin typeface="Calibri"/>
              </a:rPr>
              <a:t>O tório-232 (Z = 90) decai até o chumbo-208 (Z = 82). Quantas alfas e quantas betas são emitidas no caminho?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798064"/>
            <a:ext cx="5376672" cy="1755648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41247" y="2926080"/>
            <a:ext cx="4828032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C2410C"/>
                </a:solidFill>
                <a:latin typeface="Calibri"/>
              </a:rPr>
              <a:t>Alfas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7" y="3383280"/>
            <a:ext cx="4828032" cy="10058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4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Arial"/>
              </a:rPr>
              <a:t>nα = (232 – 208) ÷ 4</a:t>
            </a:r>
          </a:p>
          <a:p>
            <a:pPr algn="l">
              <a:lnSpc>
                <a:spcPct val="124000"/>
              </a:lnSpc>
            </a:pPr>
            <a:r>
              <a:rPr sz="2600" b="1" i="0">
                <a:solidFill>
                  <a:srgbClr val="11263A"/>
                </a:solidFill>
                <a:latin typeface="Arial"/>
              </a:rPr>
              <a:t>nα = 24 ÷ 4 = 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45352" y="2798064"/>
            <a:ext cx="5376672" cy="1755648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19672" y="2926080"/>
            <a:ext cx="4828032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Betas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19672" y="3383280"/>
            <a:ext cx="4828032" cy="10058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4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Arial"/>
              </a:rPr>
              <a:t>nβ = 2 · 6 – (90 – 82)</a:t>
            </a:r>
          </a:p>
          <a:p>
            <a:pPr algn="l">
              <a:lnSpc>
                <a:spcPct val="124000"/>
              </a:lnSpc>
            </a:pPr>
            <a:r>
              <a:rPr sz="2600" b="1" i="0">
                <a:solidFill>
                  <a:srgbClr val="11263A"/>
                </a:solidFill>
                <a:latin typeface="Arial"/>
              </a:rPr>
              <a:t>nβ = 12 – 8 = 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27628" y="4809744"/>
            <a:ext cx="426720" cy="5445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232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90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81780" y="4809744"/>
            <a:ext cx="550163" cy="5445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200" b="1">
                <a:solidFill>
                  <a:srgbClr val="11263A"/>
                </a:solidFill>
                <a:latin typeface="Arial"/>
              </a:rPr>
              <a:t>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50816" y="4809744"/>
            <a:ext cx="680720" cy="5445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200" b="1" i="0">
                <a:solidFill>
                  <a:srgbClr val="11263A"/>
                </a:solidFill>
                <a:latin typeface="Arial"/>
              </a:rPr>
              <a:t>→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50408" y="4809744"/>
            <a:ext cx="426720" cy="5445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208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82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04560" y="4809744"/>
            <a:ext cx="572388" cy="5445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200" b="1">
                <a:solidFill>
                  <a:srgbClr val="11263A"/>
                </a:solidFill>
                <a:latin typeface="Arial"/>
              </a:rPr>
              <a:t>Pb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95821" y="4809744"/>
            <a:ext cx="512445" cy="5445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200" b="1" i="0">
                <a:solidFill>
                  <a:srgbClr val="11263A"/>
                </a:solidFill>
                <a:latin typeface="Arial"/>
              </a:rPr>
              <a:t>+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27138" y="4809744"/>
            <a:ext cx="645414" cy="5445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200" b="1" i="0">
                <a:solidFill>
                  <a:srgbClr val="C2410C"/>
                </a:solidFill>
                <a:latin typeface="Arial"/>
              </a:rPr>
              <a:t>6 α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91424" y="4809744"/>
            <a:ext cx="512445" cy="5445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200" b="1" i="0">
                <a:solidFill>
                  <a:srgbClr val="11263A"/>
                </a:solidFill>
                <a:latin typeface="Arial"/>
              </a:rPr>
              <a:t>+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22741" y="4809744"/>
            <a:ext cx="642239" cy="5445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200" b="1" i="0">
                <a:solidFill>
                  <a:srgbClr val="0F766E"/>
                </a:solidFill>
                <a:latin typeface="Arial"/>
              </a:rPr>
              <a:t>4 β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5484022"/>
            <a:ext cx="11055096" cy="807049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813816" y="5658947"/>
            <a:ext cx="457200" cy="45720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17320" y="5484022"/>
            <a:ext cx="9930384" cy="80704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rgbClr val="11263A"/>
                </a:solidFill>
                <a:latin typeface="Calibri"/>
              </a:rPr>
              <a:t>Confira a regra de ouro: 232 = 208 + 6·4 + 4·0 ✓   e   90 = 82 + 6·2 + 4·(–1) ✓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52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AS FAMÍLIAS RADIOATIVAS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Três séries naturais e uma extinta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64208"/>
            <a:ext cx="11036808" cy="530352"/>
          </a:xfrm>
          <a:prstGeom prst="roundRect">
            <a:avLst>
              <a:gd name="adj" fmla="val 10000"/>
            </a:avLst>
          </a:prstGeom>
          <a:solidFill>
            <a:srgbClr val="1126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1664208"/>
            <a:ext cx="1938528" cy="5303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FFFFFF"/>
                </a:solidFill>
                <a:latin typeface="Calibri"/>
              </a:rPr>
              <a:t>Série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54096" y="1664208"/>
            <a:ext cx="1591056" cy="5303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FFFFFF"/>
                </a:solidFill>
                <a:latin typeface="Calibri"/>
              </a:rPr>
              <a:t>Começa 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0" y="1664208"/>
            <a:ext cx="1591056" cy="5303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FFFFFF"/>
                </a:solidFill>
                <a:latin typeface="Calibri"/>
              </a:rPr>
              <a:t>Termina 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04304" y="1664208"/>
            <a:ext cx="1362456" cy="5303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1" i="0">
                <a:solidFill>
                  <a:srgbClr val="FFFFFF"/>
                </a:solidFill>
                <a:latin typeface="Calibri"/>
              </a:rPr>
              <a:t>α / 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50808" y="1664208"/>
            <a:ext cx="2688336" cy="5303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FFFFFF"/>
                </a:solidFill>
                <a:latin typeface="Calibri"/>
              </a:rPr>
              <a:t>Meia-vida do início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2249424"/>
            <a:ext cx="1938528" cy="5303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Urânio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54096" y="2249424"/>
            <a:ext cx="1591056" cy="5303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U-238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0" y="2249424"/>
            <a:ext cx="1591056" cy="5303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Pb-206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04304" y="2249424"/>
            <a:ext cx="1362456" cy="5303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8 / 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50808" y="2249424"/>
            <a:ext cx="2688336" cy="5303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4,5 bilhões de anos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2834639"/>
            <a:ext cx="11036808" cy="530352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31520" y="2834639"/>
            <a:ext cx="1938528" cy="5303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Actínio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54096" y="2834639"/>
            <a:ext cx="1591056" cy="5303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U-235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0" y="2834639"/>
            <a:ext cx="1591056" cy="5303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Pb-207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04304" y="2834639"/>
            <a:ext cx="1362456" cy="5303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7 /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50808" y="2834639"/>
            <a:ext cx="2688336" cy="5303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700 milhões de anos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520" y="3419855"/>
            <a:ext cx="1938528" cy="5303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Tório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054096" y="3419855"/>
            <a:ext cx="1591056" cy="5303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Th-232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0" y="3419855"/>
            <a:ext cx="1591056" cy="5303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Pb-208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04304" y="3419855"/>
            <a:ext cx="1362456" cy="5303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6 / 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750808" y="3419855"/>
            <a:ext cx="2688336" cy="5303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14 bilhões de anos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" y="4005071"/>
            <a:ext cx="11036808" cy="530352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31520" y="4005071"/>
            <a:ext cx="1938528" cy="5303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Neptúnio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054096" y="4005071"/>
            <a:ext cx="1591056" cy="5303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Np-237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0" y="4005071"/>
            <a:ext cx="1591056" cy="5303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Bi-209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004304" y="4005071"/>
            <a:ext cx="1362456" cy="5303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7 / 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750808" y="4005071"/>
            <a:ext cx="2688336" cy="5303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2,1 milhões de anos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6928" y="4681727"/>
            <a:ext cx="11055096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6B7F92"/>
                </a:solidFill>
                <a:latin typeface="Calibri"/>
              </a:rPr>
              <a:t>Hoje o neptúnio-237 só existe porque é produzido em reatores nucleares.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66928" y="5082418"/>
            <a:ext cx="11055096" cy="1208653"/>
          </a:xfrm>
          <a:prstGeom prst="roundRect">
            <a:avLst>
              <a:gd name="adj" fmla="val 5500"/>
            </a:avLst>
          </a:prstGeom>
          <a:solidFill>
            <a:srgbClr val="EDE9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813816" y="5458145"/>
            <a:ext cx="457200" cy="457200"/>
          </a:xfrm>
          <a:prstGeom prst="ellipse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?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417320" y="5082418"/>
            <a:ext cx="9930384" cy="1208653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300" b="1" i="0">
                <a:solidFill>
                  <a:srgbClr val="11263A"/>
                </a:solidFill>
                <a:latin typeface="Calibri"/>
              </a:rPr>
              <a:t>Por que a série do neptúnio sumiu? </a:t>
            </a:r>
            <a:r>
              <a:rPr sz="2300" b="0" i="0">
                <a:solidFill>
                  <a:srgbClr val="11263A"/>
                </a:solidFill>
                <a:latin typeface="Calibri"/>
              </a:rPr>
              <a:t>Porque 2,1 milhões de anos é pouco perto dos 4,5 bilhões da Terra: tudo o que existia já decaiu.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53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A SÉRIE QUE ENTRA NA SUA CASA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Radônio-222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609344"/>
            <a:ext cx="300445" cy="394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C2410C"/>
                </a:solidFill>
                <a:latin typeface="Calibri"/>
              </a:rPr>
              <a:t>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7373" y="1609344"/>
            <a:ext cx="6374674" cy="80120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300" b="0" i="0">
                <a:solidFill>
                  <a:srgbClr val="22374B"/>
                </a:solidFill>
                <a:latin typeface="Calibri"/>
              </a:rPr>
              <a:t>O radônio é um </a:t>
            </a:r>
            <a:r>
              <a:rPr sz="2300" b="1" i="0">
                <a:solidFill>
                  <a:srgbClr val="22374B"/>
                </a:solidFill>
                <a:latin typeface="Calibri"/>
              </a:rPr>
              <a:t>gás nobre</a:t>
            </a:r>
            <a:r>
              <a:rPr sz="2300" b="0" i="0">
                <a:solidFill>
                  <a:srgbClr val="22374B"/>
                </a:solidFill>
                <a:latin typeface="Calibri"/>
              </a:rPr>
              <a:t> formado no meio da série do urânio, a partir do rádio-226.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2479131"/>
            <a:ext cx="300445" cy="394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C2410C"/>
                </a:solidFill>
                <a:latin typeface="Calibri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7373" y="2479131"/>
            <a:ext cx="6374674" cy="80120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300" b="0" i="0">
                <a:solidFill>
                  <a:srgbClr val="22374B"/>
                </a:solidFill>
                <a:latin typeface="Calibri"/>
              </a:rPr>
              <a:t>Por ser gás, ele escapa do solo e das rochas e </a:t>
            </a:r>
            <a:r>
              <a:rPr sz="2300" b="1" i="0">
                <a:solidFill>
                  <a:srgbClr val="22374B"/>
                </a:solidFill>
                <a:latin typeface="Calibri"/>
              </a:rPr>
              <a:t>se acumula em porões e ambientes fechados</a:t>
            </a:r>
            <a:r>
              <a:rPr sz="2300" b="0" i="0">
                <a:solidFill>
                  <a:srgbClr val="22374B"/>
                </a:solidFill>
                <a:latin typeface="Calibri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3348918"/>
            <a:ext cx="300445" cy="394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C2410C"/>
                </a:solidFill>
                <a:latin typeface="Calibri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7373" y="3348918"/>
            <a:ext cx="6374674" cy="80120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300" b="0" i="0">
                <a:solidFill>
                  <a:srgbClr val="22374B"/>
                </a:solidFill>
                <a:latin typeface="Calibri"/>
              </a:rPr>
              <a:t>É emissor alfa. Inalado, deposita toda a energia direto no tecido do pulmão.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4218706"/>
            <a:ext cx="300445" cy="394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C2410C"/>
                </a:solidFill>
                <a:latin typeface="Calibri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7373" y="4218706"/>
            <a:ext cx="6374674" cy="80120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300" b="0" i="0">
                <a:solidFill>
                  <a:srgbClr val="22374B"/>
                </a:solidFill>
                <a:latin typeface="Calibri"/>
              </a:rPr>
              <a:t>É a </a:t>
            </a:r>
            <a:r>
              <a:rPr sz="2300" b="1" i="0">
                <a:solidFill>
                  <a:srgbClr val="B91C1C"/>
                </a:solidFill>
                <a:latin typeface="Calibri"/>
              </a:rPr>
              <a:t>segunda maior causa de câncer de pulmão</a:t>
            </a:r>
            <a:r>
              <a:rPr sz="2300" b="0" i="0">
                <a:solidFill>
                  <a:srgbClr val="22374B"/>
                </a:solidFill>
                <a:latin typeface="Calibri"/>
              </a:rPr>
              <a:t> no mundo, atrás só do cigarro.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26679" y="1609344"/>
            <a:ext cx="3895344" cy="3346704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001000" y="1810512"/>
            <a:ext cx="3346704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C2410C"/>
                </a:solidFill>
                <a:latin typeface="Calibri"/>
              </a:rPr>
              <a:t>A sequência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01000" y="2267712"/>
            <a:ext cx="2011680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500" b="1" i="0">
                <a:solidFill>
                  <a:srgbClr val="11263A"/>
                </a:solidFill>
                <a:latin typeface="Arial"/>
              </a:rPr>
              <a:t>Ra-226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104120" y="2267712"/>
            <a:ext cx="1188720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C2410C"/>
                </a:solidFill>
                <a:latin typeface="Arial"/>
              </a:rPr>
              <a:t>↓ α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01000" y="2944368"/>
            <a:ext cx="2011680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500" b="1" i="0">
                <a:solidFill>
                  <a:srgbClr val="11263A"/>
                </a:solidFill>
                <a:latin typeface="Arial"/>
              </a:rPr>
              <a:t>Rn-222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104120" y="2944368"/>
            <a:ext cx="1188720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C2410C"/>
                </a:solidFill>
                <a:latin typeface="Arial"/>
              </a:rPr>
              <a:t>↓ α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3621024"/>
            <a:ext cx="2011680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500" b="1" i="0">
                <a:solidFill>
                  <a:srgbClr val="11263A"/>
                </a:solidFill>
                <a:latin typeface="Arial"/>
              </a:rPr>
              <a:t>Po-218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041648"/>
            <a:ext cx="3346704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Meia-vida de 3,8 dias: tempo de sobra para chegar até você.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082418"/>
            <a:ext cx="11055096" cy="1208653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813816" y="5458145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20" y="5082418"/>
            <a:ext cx="9930384" cy="1208653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300" b="1" i="0">
                <a:solidFill>
                  <a:srgbClr val="11263A"/>
                </a:solidFill>
                <a:latin typeface="Calibri"/>
              </a:rPr>
              <a:t>Solução em qualquer casa: </a:t>
            </a:r>
            <a:r>
              <a:rPr sz="2300" b="0" i="0">
                <a:solidFill>
                  <a:srgbClr val="11263A"/>
                </a:solidFill>
                <a:latin typeface="Calibri"/>
              </a:rPr>
              <a:t>ventilação. Abrir janelas dispersa o radônio e derruba a concentração. É barato, e é a principal recomendação sanitária para o problema.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54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AGORA É COM VOCÊ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Exercícios — equações nucleares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27632"/>
            <a:ext cx="11055096" cy="100584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04672" y="1847088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36192" y="1682496"/>
            <a:ext cx="9601200" cy="8961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0000"/>
              </a:lnSpc>
            </a:pPr>
            <a:r>
              <a:rPr sz="2200" b="0" i="0">
                <a:solidFill>
                  <a:srgbClr val="22374B"/>
                </a:solidFill>
                <a:latin typeface="Calibri"/>
              </a:rPr>
              <a:t>O bismuto-210 (Z = 83) emite uma partícula beta. Escreva a equação e identifique o produto.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743200"/>
            <a:ext cx="11055096" cy="100584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804672" y="2962656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36192" y="2798064"/>
            <a:ext cx="9601200" cy="8961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0000"/>
              </a:lnSpc>
            </a:pPr>
            <a:r>
              <a:rPr sz="2200" b="0" i="0">
                <a:solidFill>
                  <a:srgbClr val="22374B"/>
                </a:solidFill>
                <a:latin typeface="Calibri"/>
              </a:rPr>
              <a:t>O amerício-241 (Z = 95) se transforma em neptúnio-237 (Z = 93). Qual partícula foi emitida?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858768"/>
            <a:ext cx="11055096" cy="100584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804672" y="4078224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36192" y="3913631"/>
            <a:ext cx="9601200" cy="8961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0000"/>
              </a:lnSpc>
            </a:pPr>
            <a:r>
              <a:rPr sz="2200" b="0" i="0">
                <a:solidFill>
                  <a:srgbClr val="22374B"/>
                </a:solidFill>
                <a:latin typeface="Calibri"/>
              </a:rPr>
              <a:t>Na série do actínio, o U-235 (Z = 92) chega ao Pb-207 (Z = 82). Quantas alfas e quantas betas são emitidas?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4974336"/>
            <a:ext cx="11055096" cy="100584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04672" y="5193792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36192" y="5029200"/>
            <a:ext cx="9601200" cy="8961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0000"/>
              </a:lnSpc>
            </a:pPr>
            <a:r>
              <a:rPr sz="2200" b="0" i="0">
                <a:solidFill>
                  <a:srgbClr val="22374B"/>
                </a:solidFill>
                <a:latin typeface="Calibri"/>
              </a:rPr>
              <a:t>Um núclideo emite 1 alfa e, em seguida, 2 betas. O que acontece com A e com Z no final?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5888736"/>
            <a:ext cx="11055096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6B7F92"/>
                </a:solidFill>
                <a:latin typeface="Calibri"/>
              </a:rPr>
              <a:t>Dica para a 4: some os efeitos. Uma alfa faz A–4 e Z–2; cada beta faz Z+1.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55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GABARITO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Confira as respostas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45920"/>
            <a:ext cx="11055096" cy="115214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04672" y="1938528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00172" y="1920240"/>
            <a:ext cx="426720" cy="5105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210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83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54324" y="1920240"/>
            <a:ext cx="435864" cy="5105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000" b="1">
                <a:solidFill>
                  <a:srgbClr val="11263A"/>
                </a:solidFill>
                <a:latin typeface="Arial"/>
              </a:rPr>
              <a:t>Bi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09060" y="1920240"/>
            <a:ext cx="655320" cy="5105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000" b="1" i="0">
                <a:solidFill>
                  <a:srgbClr val="11263A"/>
                </a:solidFill>
                <a:latin typeface="Arial"/>
              </a:rPr>
              <a:t>→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83252" y="1920240"/>
            <a:ext cx="426720" cy="5105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210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84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37404" y="1920240"/>
            <a:ext cx="540639" cy="5105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000" b="1">
                <a:solidFill>
                  <a:srgbClr val="11263A"/>
                </a:solidFill>
                <a:latin typeface="Arial"/>
              </a:rPr>
              <a:t>Po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96915" y="1920240"/>
            <a:ext cx="496569" cy="5105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000" b="1" i="0">
                <a:solidFill>
                  <a:srgbClr val="11263A"/>
                </a:solidFill>
                <a:latin typeface="Arial"/>
              </a:rPr>
              <a:t>+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2357" y="1920240"/>
            <a:ext cx="248919" cy="5105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0F766E"/>
                </a:solidFill>
                <a:latin typeface="Arial"/>
              </a:rPr>
              <a:t>0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0F766E"/>
                </a:solidFill>
                <a:latin typeface="Arial"/>
              </a:rPr>
              <a:t>-1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88709" y="1920240"/>
            <a:ext cx="286639" cy="5105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000" b="1">
                <a:solidFill>
                  <a:srgbClr val="0F766E"/>
                </a:solidFill>
                <a:latin typeface="Arial"/>
              </a:rPr>
              <a:t>β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63840" y="1645920"/>
            <a:ext cx="3566160" cy="11521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6B7F92"/>
                </a:solidFill>
                <a:latin typeface="Calibri"/>
              </a:rPr>
              <a:t>forma-se polônio-210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2926080"/>
            <a:ext cx="11055096" cy="115214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804672" y="3218688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08097" y="3200400"/>
            <a:ext cx="426720" cy="5105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241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95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62249" y="3200400"/>
            <a:ext cx="670814" cy="5105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000" b="1">
                <a:solidFill>
                  <a:srgbClr val="11263A"/>
                </a:solidFill>
                <a:latin typeface="Arial"/>
              </a:rPr>
              <a:t>Am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51935" y="3200400"/>
            <a:ext cx="655320" cy="5105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000" b="1" i="0">
                <a:solidFill>
                  <a:srgbClr val="11263A"/>
                </a:solidFill>
                <a:latin typeface="Arial"/>
              </a:rPr>
              <a:t>→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26127" y="3200400"/>
            <a:ext cx="426720" cy="5105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237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93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80279" y="3200400"/>
            <a:ext cx="562864" cy="5105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000" b="1">
                <a:solidFill>
                  <a:srgbClr val="11263A"/>
                </a:solidFill>
                <a:latin typeface="Arial"/>
              </a:rPr>
              <a:t>Np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62015" y="3200400"/>
            <a:ext cx="496569" cy="5105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000" b="1" i="0">
                <a:solidFill>
                  <a:srgbClr val="11263A"/>
                </a:solidFill>
                <a:latin typeface="Arial"/>
              </a:rPr>
              <a:t>+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77457" y="3200400"/>
            <a:ext cx="172720" cy="5105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C2410C"/>
                </a:solidFill>
                <a:latin typeface="Arial"/>
              </a:rPr>
              <a:t>4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C2410C"/>
                </a:solidFill>
                <a:latin typeface="Arial"/>
              </a:rPr>
              <a:t>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77609" y="3200400"/>
            <a:ext cx="289814" cy="5105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000" b="1">
                <a:solidFill>
                  <a:srgbClr val="C2410C"/>
                </a:solidFill>
                <a:latin typeface="Arial"/>
              </a:rPr>
              <a:t>α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2926080"/>
            <a:ext cx="3566160" cy="11521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6B7F92"/>
                </a:solidFill>
                <a:latin typeface="Calibri"/>
              </a:rPr>
              <a:t>foi emitida uma partícula alfa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" y="4206240"/>
            <a:ext cx="5376672" cy="1792224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804672" y="4407407"/>
            <a:ext cx="566928" cy="566928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36192" y="4443983"/>
            <a:ext cx="411480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500" b="1" i="0">
                <a:solidFill>
                  <a:srgbClr val="C2410C"/>
                </a:solidFill>
                <a:latin typeface="Calibri"/>
              </a:rPr>
              <a:t>7 alfas e 4 betas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41247" y="5102352"/>
            <a:ext cx="4828032" cy="7680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2100" b="1" i="0">
                <a:solidFill>
                  <a:srgbClr val="11263A"/>
                </a:solidFill>
                <a:latin typeface="Arial"/>
              </a:rPr>
              <a:t>nα = (235 – 207) ÷ 4 = 7        nβ = 2·7 – (92 – 82) = 4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245352" y="4206240"/>
            <a:ext cx="5376672" cy="1792224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6483096" y="4407407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214616" y="4443983"/>
            <a:ext cx="411480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A cai 4 e Z volta ao valor original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19672" y="5102352"/>
            <a:ext cx="4828032" cy="7680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Z: –2 (alfa) +1 +1 (betas) = 0. É o mesmo elemento, só que um isótopo mais leve.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53708C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53708C"/>
                </a:solidFill>
                <a:latin typeface="Calibri"/>
              </a:rPr>
              <a:t>56</a:t>
            </a:r>
          </a:p>
        </p:txBody>
      </p:sp>
      <p:sp>
        <p:nvSpPr>
          <p:cNvPr id="4" name="Pie 3"/>
          <p:cNvSpPr/>
          <p:nvPr/>
        </p:nvSpPr>
        <p:spPr>
          <a:xfrm>
            <a:off x="8961119" y="1920240"/>
            <a:ext cx="3017520" cy="3017520"/>
          </a:xfrm>
          <a:prstGeom prst="pie">
            <a:avLst>
              <a:gd name="adj1" fmla="val 3600000"/>
              <a:gd name="adj2" fmla="val 7200000"/>
            </a:avLst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Pie 4"/>
          <p:cNvSpPr/>
          <p:nvPr/>
        </p:nvSpPr>
        <p:spPr>
          <a:xfrm>
            <a:off x="8961119" y="1920240"/>
            <a:ext cx="3017520" cy="3017520"/>
          </a:xfrm>
          <a:prstGeom prst="pie">
            <a:avLst>
              <a:gd name="adj1" fmla="val 10800000"/>
              <a:gd name="adj2" fmla="val 14400000"/>
            </a:avLst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Pie 5"/>
          <p:cNvSpPr/>
          <p:nvPr/>
        </p:nvSpPr>
        <p:spPr>
          <a:xfrm>
            <a:off x="8961119" y="1920240"/>
            <a:ext cx="3017520" cy="3017520"/>
          </a:xfrm>
          <a:prstGeom prst="pie">
            <a:avLst>
              <a:gd name="adj1" fmla="val 18000000"/>
              <a:gd name="adj2" fmla="val 21600000"/>
            </a:avLst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806025" y="2765145"/>
            <a:ext cx="1327708" cy="1327708"/>
          </a:xfrm>
          <a:prstGeom prst="ellipse">
            <a:avLst/>
          </a:prstGeom>
          <a:solidFill>
            <a:srgbClr val="1126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077602" y="3036722"/>
            <a:ext cx="784555" cy="784555"/>
          </a:xfrm>
          <a:prstGeom prst="ellipse">
            <a:avLst/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66928" y="1883664"/>
            <a:ext cx="7863840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00" b="1" i="0">
                <a:solidFill>
                  <a:srgbClr val="F2B705"/>
                </a:solidFill>
                <a:latin typeface="Calibri"/>
              </a:rPr>
              <a:t>PARTE 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2286000"/>
            <a:ext cx="8412480" cy="10058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200" b="1" i="0">
                <a:solidFill>
                  <a:srgbClr val="FFFFFF"/>
                </a:solidFill>
                <a:latin typeface="Cambria"/>
              </a:rPr>
              <a:t>A cinética do decaimento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3346704"/>
            <a:ext cx="8778240" cy="13898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2500" b="0" i="0">
                <a:solidFill>
                  <a:srgbClr val="C6D8E6"/>
                </a:solidFill>
                <a:latin typeface="Calibri"/>
              </a:rPr>
              <a:t>Um núcleo isolado decai quando quiser. Um punhado deles obedece a um relógio impecável — e é esse relógio que a gente usa.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4882896"/>
            <a:ext cx="1562989" cy="566928"/>
          </a:xfrm>
          <a:prstGeom prst="roundRect">
            <a:avLst>
              <a:gd name="adj" fmla="val 28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66928" y="4882896"/>
            <a:ext cx="1562989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C6D8E6"/>
                </a:solidFill>
                <a:latin typeface="Calibri"/>
              </a:rPr>
              <a:t>meia-vida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294509" y="4882896"/>
            <a:ext cx="1715389" cy="566928"/>
          </a:xfrm>
          <a:prstGeom prst="roundRect">
            <a:avLst>
              <a:gd name="adj" fmla="val 28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294509" y="4882896"/>
            <a:ext cx="1715389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C6D8E6"/>
                </a:solidFill>
                <a:latin typeface="Calibri"/>
              </a:rPr>
              <a:t>m = m₀ / 2ⁿ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174490" y="4882896"/>
            <a:ext cx="1502664" cy="566928"/>
          </a:xfrm>
          <a:prstGeom prst="roundRect">
            <a:avLst>
              <a:gd name="adj" fmla="val 28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174490" y="4882896"/>
            <a:ext cx="1502664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C6D8E6"/>
                </a:solidFill>
                <a:latin typeface="Calibri"/>
              </a:rPr>
              <a:t>atividade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841746" y="4882896"/>
            <a:ext cx="1718564" cy="566928"/>
          </a:xfrm>
          <a:prstGeom prst="roundRect">
            <a:avLst>
              <a:gd name="adj" fmla="val 28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841746" y="4882896"/>
            <a:ext cx="1718564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C6D8E6"/>
                </a:solidFill>
                <a:latin typeface="Calibri"/>
              </a:rPr>
              <a:t>carbono-14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57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A DEFINIÇÃO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Meia-vida: o relógio do núcleo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9344"/>
            <a:ext cx="11055096" cy="1097280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1609344"/>
            <a:ext cx="10332720" cy="10972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0000"/>
              </a:lnSpc>
            </a:pPr>
            <a:r>
              <a:rPr sz="2600" b="1" i="0">
                <a:solidFill>
                  <a:srgbClr val="0F766E"/>
                </a:solidFill>
                <a:latin typeface="Calibri"/>
              </a:rPr>
              <a:t>Meia-vida (P ou t½) </a:t>
            </a:r>
            <a:r>
              <a:rPr sz="2600" b="0" i="0">
                <a:solidFill>
                  <a:srgbClr val="11263A"/>
                </a:solidFill>
                <a:latin typeface="Calibri"/>
              </a:rPr>
              <a:t>é o tempo necessário para que metade dos núcleos de uma amostra se desintegre.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889504"/>
            <a:ext cx="5376672" cy="179164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41247" y="3145536"/>
            <a:ext cx="4828032" cy="407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300" b="1" i="0">
                <a:solidFill>
                  <a:srgbClr val="C2410C"/>
                </a:solidFill>
                <a:latin typeface="Calibri"/>
              </a:rPr>
              <a:t>Não é “metade do tempo de vida”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7" y="3730752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C2410C"/>
                </a:solidFill>
                <a:latin typeface="Calibri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568" y="3730752"/>
            <a:ext cx="4553712" cy="7355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Passada uma meia-vida, sobra metade. Passada outra, sobra a metade da metade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45352" y="2889504"/>
            <a:ext cx="5376672" cy="179164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19672" y="3145536"/>
            <a:ext cx="4828032" cy="407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Não depende da quantidade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3730752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93992" y="3730752"/>
            <a:ext cx="4553712" cy="7355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1 grama ou 1 tonelada de césio-137: os dois caem pela metade em 30 anos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4827452"/>
            <a:ext cx="11055096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6B7F92"/>
                </a:solidFill>
                <a:latin typeface="Calibri"/>
              </a:rPr>
              <a:t>Compare com a cinética química: lá, aquecer acelera tudo. Aqui, não muda absolutamente nada.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5317418"/>
            <a:ext cx="11055096" cy="840516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813816" y="5509077"/>
            <a:ext cx="457200" cy="45720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!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5317418"/>
            <a:ext cx="9930384" cy="84051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rgbClr val="11263A"/>
                </a:solidFill>
                <a:latin typeface="Calibri"/>
              </a:rPr>
              <a:t>Nada de fora muda a meia-vida: </a:t>
            </a:r>
            <a:r>
              <a:rPr sz="2400" b="0" i="0">
                <a:solidFill>
                  <a:srgbClr val="11263A"/>
                </a:solidFill>
                <a:latin typeface="Calibri"/>
              </a:rPr>
              <a:t>nem temperatura, nem pressão, nem ligação.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58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O PADRÃO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Sempre pela metade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82496"/>
            <a:ext cx="11164824" cy="512064"/>
          </a:xfrm>
          <a:prstGeom prst="roundRect">
            <a:avLst>
              <a:gd name="adj" fmla="val 10000"/>
            </a:avLst>
          </a:prstGeom>
          <a:solidFill>
            <a:srgbClr val="1126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1682496"/>
            <a:ext cx="2048256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FFFFFF"/>
                </a:solidFill>
                <a:latin typeface="Calibri"/>
              </a:rPr>
              <a:t>Meias-vidas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63824" y="1682496"/>
            <a:ext cx="1773936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1" i="0">
                <a:solidFill>
                  <a:srgbClr val="FFFFFF"/>
                </a:solidFill>
                <a:latin typeface="Calibri"/>
              </a:rPr>
              <a:t>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21808" y="1682496"/>
            <a:ext cx="2505456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1" i="0">
                <a:solidFill>
                  <a:srgbClr val="FFFFFF"/>
                </a:solidFill>
                <a:latin typeface="Calibri"/>
              </a:rPr>
              <a:t>Fração restante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11312" y="1682496"/>
            <a:ext cx="3355848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1" i="0">
                <a:solidFill>
                  <a:srgbClr val="FFFFFF"/>
                </a:solidFill>
                <a:latin typeface="Calibri"/>
              </a:rPr>
              <a:t>Começando com 80 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249424"/>
            <a:ext cx="2048256" cy="4937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nenhuma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63824" y="2249424"/>
            <a:ext cx="1773936" cy="4937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21808" y="2249424"/>
            <a:ext cx="2505456" cy="4937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1312" y="2249424"/>
            <a:ext cx="3355848" cy="4937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80 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2798064"/>
            <a:ext cx="11164824" cy="493776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31520" y="2798064"/>
            <a:ext cx="2048256" cy="4937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uma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63824" y="2798064"/>
            <a:ext cx="1773936" cy="4937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21808" y="2798064"/>
            <a:ext cx="2505456" cy="4937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1/2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11312" y="2798064"/>
            <a:ext cx="3355848" cy="4937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40 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3346704"/>
            <a:ext cx="2048256" cy="4937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duas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163824" y="3346704"/>
            <a:ext cx="1773936" cy="4937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21808" y="3346704"/>
            <a:ext cx="2505456" cy="4937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1/4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11312" y="3346704"/>
            <a:ext cx="3355848" cy="4937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20 g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3895344"/>
            <a:ext cx="11164824" cy="493776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31520" y="3895344"/>
            <a:ext cx="2048256" cy="4937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três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163824" y="3895344"/>
            <a:ext cx="1773936" cy="4937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21808" y="3895344"/>
            <a:ext cx="2505456" cy="4937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1/8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11312" y="3895344"/>
            <a:ext cx="3355848" cy="4937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10 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1520" y="4443983"/>
            <a:ext cx="2048256" cy="4937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quatro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163824" y="4443983"/>
            <a:ext cx="1773936" cy="4937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1808" y="4443983"/>
            <a:ext cx="2505456" cy="4937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1/16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11312" y="4443983"/>
            <a:ext cx="3355848" cy="4937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5 g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" y="4992623"/>
            <a:ext cx="11164824" cy="493776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731520" y="4992623"/>
            <a:ext cx="2048256" cy="4937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cinco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163824" y="4992623"/>
            <a:ext cx="1773936" cy="4937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21808" y="4992623"/>
            <a:ext cx="2505456" cy="4937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1/32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211312" y="4992623"/>
            <a:ext cx="3355848" cy="4937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2,5 g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66928" y="5467289"/>
            <a:ext cx="11055096" cy="823782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9" name="Oval 38"/>
          <p:cNvSpPr/>
          <p:nvPr/>
        </p:nvSpPr>
        <p:spPr>
          <a:xfrm>
            <a:off x="813816" y="5650580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✦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417320" y="5467289"/>
            <a:ext cx="9930384" cy="82378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300" b="1" i="0">
                <a:solidFill>
                  <a:srgbClr val="11263A"/>
                </a:solidFill>
                <a:latin typeface="Calibri"/>
              </a:rPr>
              <a:t>A fração restante é sempre 1 dividido por 2 elevado a n.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59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A CURVA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O decaimento é exponencial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097280" y="5431536"/>
            <a:ext cx="6492240" cy="0"/>
          </a:xfrm>
          <a:prstGeom prst="line">
            <a:avLst/>
          </a:prstGeom>
          <a:ln w="19050">
            <a:solidFill>
              <a:srgbClr val="6B7F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V="1">
            <a:off x="1097280" y="1956816"/>
            <a:ext cx="0" cy="3474720"/>
          </a:xfrm>
          <a:prstGeom prst="line">
            <a:avLst/>
          </a:prstGeom>
          <a:ln w="19050">
            <a:solidFill>
              <a:srgbClr val="6B7F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1280160" y="2231136"/>
            <a:ext cx="731520" cy="3200400"/>
          </a:xfrm>
          <a:prstGeom prst="roundRect">
            <a:avLst>
              <a:gd name="adj" fmla="val 4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15568" y="1828800"/>
            <a:ext cx="1060704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00" b="1" i="0">
                <a:solidFill>
                  <a:srgbClr val="0F766E"/>
                </a:solidFill>
                <a:latin typeface="Calibri"/>
              </a:rPr>
              <a:t>100%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5568" y="5522976"/>
            <a:ext cx="1060704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00" b="0" i="0">
                <a:solidFill>
                  <a:srgbClr val="6B7F92"/>
                </a:solidFill>
                <a:latin typeface="Calibri"/>
              </a:rPr>
              <a:t>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304288" y="3831336"/>
            <a:ext cx="731520" cy="1600200"/>
          </a:xfrm>
          <a:prstGeom prst="roundRect">
            <a:avLst>
              <a:gd name="adj" fmla="val 4000"/>
            </a:avLst>
          </a:prstGeom>
          <a:solidFill>
            <a:srgbClr val="4E9C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139696" y="3429000"/>
            <a:ext cx="1060704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00" b="1" i="0">
                <a:solidFill>
                  <a:srgbClr val="0F766E"/>
                </a:solidFill>
                <a:latin typeface="Calibri"/>
              </a:rPr>
              <a:t>50%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39696" y="5522976"/>
            <a:ext cx="1060704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00" b="0" i="0">
                <a:solidFill>
                  <a:srgbClr val="6B7F92"/>
                </a:solidFill>
                <a:latin typeface="Calibri"/>
              </a:rPr>
              <a:t>1P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28416" y="4631436"/>
            <a:ext cx="731520" cy="800100"/>
          </a:xfrm>
          <a:prstGeom prst="roundRect">
            <a:avLst>
              <a:gd name="adj" fmla="val 4000"/>
            </a:avLst>
          </a:prstGeom>
          <a:solidFill>
            <a:srgbClr val="4E9C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163824" y="4229100"/>
            <a:ext cx="1060704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00" b="1" i="0">
                <a:solidFill>
                  <a:srgbClr val="0F766E"/>
                </a:solidFill>
                <a:latin typeface="Calibri"/>
              </a:rPr>
              <a:t>25%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63824" y="5522976"/>
            <a:ext cx="1060704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00" b="0" i="0">
                <a:solidFill>
                  <a:srgbClr val="6B7F92"/>
                </a:solidFill>
                <a:latin typeface="Calibri"/>
              </a:rPr>
              <a:t>2P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52544" y="5031486"/>
            <a:ext cx="731520" cy="400050"/>
          </a:xfrm>
          <a:prstGeom prst="roundRect">
            <a:avLst>
              <a:gd name="adj" fmla="val 4000"/>
            </a:avLst>
          </a:prstGeom>
          <a:solidFill>
            <a:srgbClr val="4E9C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187952" y="4629150"/>
            <a:ext cx="1060704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00" b="1" i="0">
                <a:solidFill>
                  <a:srgbClr val="0F766E"/>
                </a:solidFill>
                <a:latin typeface="Calibri"/>
              </a:rPr>
              <a:t>12,5%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87952" y="5522976"/>
            <a:ext cx="1060704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00" b="0" i="0">
                <a:solidFill>
                  <a:srgbClr val="6B7F92"/>
                </a:solidFill>
                <a:latin typeface="Calibri"/>
              </a:rPr>
              <a:t>3P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376672" y="5231511"/>
            <a:ext cx="731520" cy="200025"/>
          </a:xfrm>
          <a:prstGeom prst="roundRect">
            <a:avLst>
              <a:gd name="adj" fmla="val 4000"/>
            </a:avLst>
          </a:prstGeom>
          <a:solidFill>
            <a:srgbClr val="4E9C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212080" y="4829175"/>
            <a:ext cx="1060704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00" b="1" i="0">
                <a:solidFill>
                  <a:srgbClr val="0F766E"/>
                </a:solidFill>
                <a:latin typeface="Calibri"/>
              </a:rPr>
              <a:t>6,25%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12080" y="5522976"/>
            <a:ext cx="1060704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00" b="0" i="0">
                <a:solidFill>
                  <a:srgbClr val="6B7F92"/>
                </a:solidFill>
                <a:latin typeface="Calibri"/>
              </a:rPr>
              <a:t>4P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400800" y="5331523"/>
            <a:ext cx="731520" cy="100012"/>
          </a:xfrm>
          <a:prstGeom prst="roundRect">
            <a:avLst>
              <a:gd name="adj" fmla="val 4000"/>
            </a:avLst>
          </a:prstGeom>
          <a:solidFill>
            <a:srgbClr val="4E9C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236208" y="4929187"/>
            <a:ext cx="1060704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00" b="1" i="0">
                <a:solidFill>
                  <a:srgbClr val="0F766E"/>
                </a:solidFill>
                <a:latin typeface="Calibri"/>
              </a:rPr>
              <a:t>3,1%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36208" y="5522976"/>
            <a:ext cx="1060704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00" b="0" i="0">
                <a:solidFill>
                  <a:srgbClr val="6B7F92"/>
                </a:solidFill>
                <a:latin typeface="Calibri"/>
              </a:rPr>
              <a:t>5P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97280" y="5907024"/>
            <a:ext cx="6309360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00" b="0" i="0">
                <a:solidFill>
                  <a:srgbClr val="6B7F92"/>
                </a:solidFill>
                <a:latin typeface="Calibri"/>
              </a:rPr>
              <a:t>tempo, contado em meias-vidas (P)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19456" y="1463040"/>
            <a:ext cx="2011680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00" b="0" i="0">
                <a:solidFill>
                  <a:srgbClr val="6B7F92"/>
                </a:solidFill>
                <a:latin typeface="Calibri"/>
              </a:rPr>
              <a:t>massa restante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955279" y="1682496"/>
            <a:ext cx="3666744" cy="220157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229600" y="1938528"/>
            <a:ext cx="3118103" cy="407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A curva nunca toca o zero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29600" y="2523744"/>
            <a:ext cx="261257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490857" y="2523744"/>
            <a:ext cx="2856846" cy="7026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Cada intervalo corta a metade do que sobrou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29600" y="3294989"/>
            <a:ext cx="261257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90857" y="3294989"/>
            <a:ext cx="2856846" cy="374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Nunca chega a zero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955279" y="4085234"/>
            <a:ext cx="3666744" cy="2201570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229600" y="4341266"/>
            <a:ext cx="3118103" cy="407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A regra prática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29600" y="4926482"/>
            <a:ext cx="261257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490857" y="4926482"/>
            <a:ext cx="2856846" cy="7026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Em 10 meias-vidas resta menos de 0,1%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29600" y="5697728"/>
            <a:ext cx="261257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490857" y="5697728"/>
            <a:ext cx="2856846" cy="374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É o critério do rejeito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60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A FÓRMULA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Tudo em uma linha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45920"/>
            <a:ext cx="11055096" cy="1426464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1901952"/>
            <a:ext cx="11055096" cy="914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5400" b="1" i="0">
                <a:solidFill>
                  <a:srgbClr val="0F766E"/>
                </a:solidFill>
                <a:latin typeface="Arial"/>
              </a:rPr>
              <a:t>m  =  m₀ / 2ⁿ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3273552"/>
            <a:ext cx="3538728" cy="133502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04672" y="3383280"/>
            <a:ext cx="914400" cy="51206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0F766E"/>
                </a:solidFill>
                <a:latin typeface="Arial"/>
              </a:rPr>
              <a:t>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895344"/>
            <a:ext cx="3063240" cy="6569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massa (ou número de átomos) que resta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61688" y="3273552"/>
            <a:ext cx="3538728" cy="133502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99432" y="3383280"/>
            <a:ext cx="914400" cy="51206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0F766E"/>
                </a:solidFill>
                <a:latin typeface="Arial"/>
              </a:rPr>
              <a:t>m₀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2" y="3895344"/>
            <a:ext cx="3063240" cy="51206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massa inicial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56448" y="3273552"/>
            <a:ext cx="3538728" cy="133502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394192" y="3383280"/>
            <a:ext cx="914400" cy="51206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0F766E"/>
                </a:solidFill>
                <a:latin typeface="Arial"/>
              </a:rPr>
              <a:t>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3895344"/>
            <a:ext cx="3063240" cy="6569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quantas meias-vidas se passaram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4718304"/>
            <a:ext cx="5376672" cy="1097280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66928" y="4864608"/>
            <a:ext cx="5376672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3400" b="1" i="0">
                <a:solidFill>
                  <a:srgbClr val="9A6B00"/>
                </a:solidFill>
                <a:latin typeface="Arial"/>
              </a:rPr>
              <a:t>n  =  t / 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1247" y="5431536"/>
            <a:ext cx="4828032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t = tempo decorrido   •   P = meia-vida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45352" y="4718304"/>
            <a:ext cx="5376672" cy="109728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519672" y="4791456"/>
            <a:ext cx="4828032" cy="107373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As duas juntas resolvem qualquer questão: descubra n primeiro, depois divida m₀ por 2ⁿ.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61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ORDENS DE GRANDEZA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Meias-vidas que você vai encontrar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64208"/>
            <a:ext cx="11109960" cy="457200"/>
          </a:xfrm>
          <a:prstGeom prst="roundRect">
            <a:avLst>
              <a:gd name="adj" fmla="val 10000"/>
            </a:avLst>
          </a:prstGeom>
          <a:solidFill>
            <a:srgbClr val="1126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1664208"/>
            <a:ext cx="259689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FFFFFF"/>
                </a:solidFill>
                <a:latin typeface="Calibri"/>
              </a:rPr>
              <a:t>Núclideo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12464" y="1664208"/>
            <a:ext cx="213969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FFFFFF"/>
                </a:solidFill>
                <a:latin typeface="Calibri"/>
              </a:rPr>
              <a:t>Meia-vida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36208" y="1664208"/>
            <a:ext cx="5276088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FFFFFF"/>
                </a:solidFill>
                <a:latin typeface="Calibri"/>
              </a:rPr>
              <a:t>Onde aparece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176272"/>
            <a:ext cx="2596896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22374B"/>
                </a:solidFill>
                <a:latin typeface="Calibri"/>
              </a:rPr>
              <a:t>Flúor-18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12464" y="2176272"/>
            <a:ext cx="2139696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110 minutos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36208" y="2176272"/>
            <a:ext cx="5276088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exame PET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2633472"/>
            <a:ext cx="11109960" cy="402336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31520" y="2633472"/>
            <a:ext cx="2596896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22374B"/>
                </a:solidFill>
                <a:latin typeface="Calibri"/>
              </a:rPr>
              <a:t>Tecnécio-99m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12464" y="2633472"/>
            <a:ext cx="2139696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6 horas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36208" y="2633472"/>
            <a:ext cx="5276088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cintilografia — o mais usado no mundo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3090672"/>
            <a:ext cx="2596896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22374B"/>
                </a:solidFill>
                <a:latin typeface="Calibri"/>
              </a:rPr>
              <a:t>Iodo-131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12464" y="3090672"/>
            <a:ext cx="2139696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8 dias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36208" y="3090672"/>
            <a:ext cx="5276088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diagnóstico e tratamento da tireoide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66928" y="3547872"/>
            <a:ext cx="11109960" cy="402336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31520" y="3547872"/>
            <a:ext cx="2596896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22374B"/>
                </a:solidFill>
                <a:latin typeface="Calibri"/>
              </a:rPr>
              <a:t>Cobalto-60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12464" y="3547872"/>
            <a:ext cx="2139696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5,3 anos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36208" y="3547872"/>
            <a:ext cx="5276088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radioterapia e esterilização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4005072"/>
            <a:ext cx="2596896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22374B"/>
                </a:solidFill>
                <a:latin typeface="Calibri"/>
              </a:rPr>
              <a:t>Césio-137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12464" y="4005072"/>
            <a:ext cx="2139696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30 anos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36208" y="4005072"/>
            <a:ext cx="5276088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o acidente de Goiânia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" y="4462272"/>
            <a:ext cx="11109960" cy="402336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31520" y="4462272"/>
            <a:ext cx="2596896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22374B"/>
                </a:solidFill>
                <a:latin typeface="Calibri"/>
              </a:rPr>
              <a:t>Carbono-14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712464" y="4462272"/>
            <a:ext cx="2139696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5 730 anos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36208" y="4462272"/>
            <a:ext cx="5276088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datação de material orgânico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1520" y="4919472"/>
            <a:ext cx="2596896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22374B"/>
                </a:solidFill>
                <a:latin typeface="Calibri"/>
              </a:rPr>
              <a:t>Plutônio-239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712464" y="4919472"/>
            <a:ext cx="2139696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24 100 anos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36208" y="4919472"/>
            <a:ext cx="5276088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rejeito de reator e armas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66928" y="5376672"/>
            <a:ext cx="11109960" cy="402336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731520" y="5376672"/>
            <a:ext cx="2596896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22374B"/>
                </a:solidFill>
                <a:latin typeface="Calibri"/>
              </a:rPr>
              <a:t>Urânio-238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712464" y="5376672"/>
            <a:ext cx="2139696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4,5 bilhões de anos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236208" y="5376672"/>
            <a:ext cx="5276088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combustível e idade das rochas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66928" y="5907024"/>
            <a:ext cx="11055096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6B7F92"/>
                </a:solidFill>
                <a:latin typeface="Calibri"/>
              </a:rPr>
              <a:t>Meia-vida curta: perigoso agora, some logo. Longa: pouco ativo, mas fica.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62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EXERCÍCIO RESOLVIDO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Quanto sobra?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27632"/>
            <a:ext cx="11055096" cy="987552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77824" y="1627632"/>
            <a:ext cx="10424160" cy="9875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500" b="1" i="0">
                <a:solidFill>
                  <a:srgbClr val="11263A"/>
                </a:solidFill>
                <a:latin typeface="Calibri"/>
              </a:rPr>
              <a:t>Um hospital recebe 80 mg de iodo-131, cuja meia-vida é de 8 dias. Quanto resta depois de 32 dias?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779776"/>
            <a:ext cx="5376672" cy="1444752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41247" y="2889504"/>
            <a:ext cx="4828032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0F766E"/>
                </a:solidFill>
                <a:latin typeface="Calibri"/>
              </a:rPr>
              <a:t>Passo 1 — quantas meias-vidas?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7" y="3328416"/>
            <a:ext cx="4828032" cy="6949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11263A"/>
                </a:solidFill>
                <a:latin typeface="Arial"/>
              </a:rPr>
              <a:t>n = t / P = 32 / 8   →   n = 4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45352" y="2779776"/>
            <a:ext cx="5376672" cy="1444752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19672" y="2889504"/>
            <a:ext cx="4828032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C2410C"/>
                </a:solidFill>
                <a:latin typeface="Calibri"/>
              </a:rPr>
              <a:t>Passo 2 — aplique a fórmula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19672" y="3291840"/>
            <a:ext cx="4828032" cy="88863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Arial"/>
              </a:rPr>
              <a:t>m = 80 / 2⁴ = 80 / 16</a:t>
            </a:r>
          </a:p>
          <a:p>
            <a:pPr algn="l">
              <a:lnSpc>
                <a:spcPct val="116000"/>
              </a:lnSpc>
            </a:pPr>
            <a:r>
              <a:rPr sz="2600" b="1" i="0">
                <a:solidFill>
                  <a:srgbClr val="11263A"/>
                </a:solidFill>
                <a:latin typeface="Arial"/>
              </a:rPr>
              <a:t>m = 5 mg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4315968"/>
            <a:ext cx="11055096" cy="42062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6B7F92"/>
                </a:solidFill>
                <a:latin typeface="Calibri"/>
              </a:rPr>
              <a:t>Conferindo passo a passo — cada seta vale 8 dias: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4773168"/>
            <a:ext cx="1700784" cy="69494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66928" y="4773168"/>
            <a:ext cx="1700784" cy="6949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400" b="1" i="0">
                <a:solidFill>
                  <a:srgbClr val="11263A"/>
                </a:solidFill>
                <a:latin typeface="Arial"/>
              </a:rPr>
              <a:t>80 mg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2322576" y="5010912"/>
            <a:ext cx="402336" cy="219456"/>
          </a:xfrm>
          <a:prstGeom prst="rightArrow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2779776" y="4773168"/>
            <a:ext cx="1700784" cy="69494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2779776" y="4773168"/>
            <a:ext cx="1700784" cy="6949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400" b="1" i="0">
                <a:solidFill>
                  <a:srgbClr val="11263A"/>
                </a:solidFill>
                <a:latin typeface="Arial"/>
              </a:rPr>
              <a:t>40 mg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4535424" y="5010912"/>
            <a:ext cx="402336" cy="219456"/>
          </a:xfrm>
          <a:prstGeom prst="rightArrow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4992624" y="4773168"/>
            <a:ext cx="1700784" cy="69494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992624" y="4773168"/>
            <a:ext cx="1700784" cy="6949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400" b="1" i="0">
                <a:solidFill>
                  <a:srgbClr val="11263A"/>
                </a:solidFill>
                <a:latin typeface="Arial"/>
              </a:rPr>
              <a:t>20 mg</a:t>
            </a:r>
          </a:p>
        </p:txBody>
      </p:sp>
      <p:sp>
        <p:nvSpPr>
          <p:cNvPr id="23" name="Right Arrow 22"/>
          <p:cNvSpPr/>
          <p:nvPr/>
        </p:nvSpPr>
        <p:spPr>
          <a:xfrm>
            <a:off x="6748272" y="5010912"/>
            <a:ext cx="402336" cy="219456"/>
          </a:xfrm>
          <a:prstGeom prst="rightArrow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7205472" y="4773168"/>
            <a:ext cx="1700784" cy="69494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205472" y="4773168"/>
            <a:ext cx="1700784" cy="6949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400" b="1" i="0">
                <a:solidFill>
                  <a:srgbClr val="11263A"/>
                </a:solidFill>
                <a:latin typeface="Arial"/>
              </a:rPr>
              <a:t>10 mg</a:t>
            </a:r>
          </a:p>
        </p:txBody>
      </p:sp>
      <p:sp>
        <p:nvSpPr>
          <p:cNvPr id="26" name="Right Arrow 25"/>
          <p:cNvSpPr/>
          <p:nvPr/>
        </p:nvSpPr>
        <p:spPr>
          <a:xfrm>
            <a:off x="8961120" y="5010912"/>
            <a:ext cx="402336" cy="219456"/>
          </a:xfrm>
          <a:prstGeom prst="rightArrow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9418320" y="4773168"/>
            <a:ext cx="1700784" cy="694944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418320" y="4773168"/>
            <a:ext cx="1700784" cy="6949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400" b="1" i="0">
                <a:solidFill>
                  <a:srgbClr val="9A6B00"/>
                </a:solidFill>
                <a:latin typeface="Arial"/>
              </a:rPr>
              <a:t>5 mg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8" y="5467289"/>
            <a:ext cx="11055096" cy="823782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813816" y="5650580"/>
            <a:ext cx="457200" cy="45720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✓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417320" y="5467289"/>
            <a:ext cx="9930384" cy="82378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300" b="0" i="0">
                <a:solidFill>
                  <a:srgbClr val="11263A"/>
                </a:solidFill>
                <a:latin typeface="Calibri"/>
              </a:rPr>
              <a:t>Resposta: restam 5 mg de iodo-131 — e 75 mg já viraram xenônio-131.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63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EXERCÍCIO RESOLVIDO 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Descobrir a meia-vida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27632"/>
            <a:ext cx="11055096" cy="987552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77824" y="1627632"/>
            <a:ext cx="10424160" cy="9875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500" b="1" i="0">
                <a:solidFill>
                  <a:srgbClr val="11263A"/>
                </a:solidFill>
                <a:latin typeface="Calibri"/>
              </a:rPr>
              <a:t>Uma amostra tinha 1,0 g de certo núclideo. Depois de 90 anos restam 0,125 g. Qual é a meia-vida?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779776"/>
            <a:ext cx="3538728" cy="2048256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04672" y="2889504"/>
            <a:ext cx="306324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0F766E"/>
                </a:solidFill>
                <a:latin typeface="Calibri"/>
              </a:rPr>
              <a:t>1. A fração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28416"/>
            <a:ext cx="3063240" cy="12801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4000"/>
              </a:lnSpc>
              <a:spcAft>
                <a:spcPts val="0"/>
              </a:spcAft>
            </a:pPr>
            <a:r>
              <a:rPr sz="2500" b="1" i="0">
                <a:solidFill>
                  <a:srgbClr val="11263A"/>
                </a:solidFill>
                <a:latin typeface="Arial"/>
              </a:rPr>
              <a:t>0,125 / 1,0 = 1/8</a:t>
            </a:r>
          </a:p>
          <a:p>
            <a:pPr algn="l">
              <a:lnSpc>
                <a:spcPct val="124000"/>
              </a:lnSpc>
            </a:pPr>
            <a:r>
              <a:rPr sz="2500" b="1" i="0">
                <a:solidFill>
                  <a:srgbClr val="11263A"/>
                </a:solidFill>
                <a:latin typeface="Arial"/>
              </a:rPr>
              <a:t>1/8 = 1/2³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25112" y="2779776"/>
            <a:ext cx="3538728" cy="2048256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62856" y="2889504"/>
            <a:ext cx="306324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C2410C"/>
                </a:solidFill>
                <a:latin typeface="Calibri"/>
              </a:rPr>
              <a:t>2. O expoente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62856" y="3328416"/>
            <a:ext cx="3063240" cy="12801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4000"/>
              </a:lnSpc>
              <a:spcAft>
                <a:spcPts val="0"/>
              </a:spcAft>
            </a:pPr>
            <a:r>
              <a:rPr sz="2500" b="1" i="0">
                <a:solidFill>
                  <a:srgbClr val="11263A"/>
                </a:solidFill>
                <a:latin typeface="Arial"/>
              </a:rPr>
              <a:t>2ⁿ = 8</a:t>
            </a:r>
          </a:p>
          <a:p>
            <a:pPr algn="l">
              <a:lnSpc>
                <a:spcPct val="124000"/>
              </a:lnSpc>
            </a:pPr>
            <a:r>
              <a:rPr sz="2500" b="1" i="0">
                <a:solidFill>
                  <a:srgbClr val="11263A"/>
                </a:solidFill>
                <a:latin typeface="Arial"/>
              </a:rPr>
              <a:t>n = 3 meias-vidas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83296" y="2779776"/>
            <a:ext cx="3538728" cy="2048256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321040" y="2889504"/>
            <a:ext cx="306324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9A6B00"/>
                </a:solidFill>
                <a:latin typeface="Calibri"/>
              </a:rPr>
              <a:t>3. A meia-vida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21040" y="3328416"/>
            <a:ext cx="3063240" cy="12801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4000"/>
              </a:lnSpc>
              <a:spcAft>
                <a:spcPts val="0"/>
              </a:spcAft>
            </a:pPr>
            <a:r>
              <a:rPr sz="2500" b="1" i="0">
                <a:solidFill>
                  <a:srgbClr val="11263A"/>
                </a:solidFill>
                <a:latin typeface="Arial"/>
              </a:rPr>
              <a:t>P = t / n = 90 / 3</a:t>
            </a:r>
          </a:p>
          <a:p>
            <a:pPr algn="l">
              <a:lnSpc>
                <a:spcPct val="124000"/>
              </a:lnSpc>
            </a:pPr>
            <a:r>
              <a:rPr sz="2500" b="1" i="0">
                <a:solidFill>
                  <a:srgbClr val="11263A"/>
                </a:solidFill>
                <a:latin typeface="Arial"/>
              </a:rPr>
              <a:t>P = 30 anos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5048951"/>
            <a:ext cx="11055096" cy="1242120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813816" y="5441411"/>
            <a:ext cx="457200" cy="45720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5048951"/>
            <a:ext cx="9930384" cy="12421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400" b="0" i="0">
                <a:solidFill>
                  <a:srgbClr val="11263A"/>
                </a:solidFill>
                <a:latin typeface="Calibri"/>
              </a:rPr>
              <a:t>Meia-vida de 30 anos, emissor beta e gama: </a:t>
            </a:r>
            <a:r>
              <a:rPr sz="2400" b="1" i="0">
                <a:solidFill>
                  <a:srgbClr val="9A6B00"/>
                </a:solidFill>
                <a:latin typeface="Calibri"/>
              </a:rPr>
              <a:t>é o césio-137</a:t>
            </a:r>
            <a:r>
              <a:rPr sz="2400" b="0" i="0">
                <a:solidFill>
                  <a:srgbClr val="11263A"/>
                </a:solidFill>
                <a:latin typeface="Calibri"/>
              </a:rPr>
              <a:t>. Guarde esse número — daqui a pouco ele reaparece, em Goiânia.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64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MEDINDO A FONTE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Atividade: desintegrações por segundo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27632"/>
            <a:ext cx="5376672" cy="1905944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7" y="1883664"/>
            <a:ext cx="4828032" cy="43941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500" b="1" i="0">
                <a:solidFill>
                  <a:srgbClr val="0F766E"/>
                </a:solidFill>
                <a:latin typeface="Calibri"/>
              </a:rPr>
              <a:t>Becquerel (Bq)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2468880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" y="2468880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1 Bq = 1 desintegração por segundo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7" y="2928076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568" y="2928076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É a unidade oficial do SI — e é minúscula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45352" y="1627632"/>
            <a:ext cx="5376672" cy="190594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19672" y="1883664"/>
            <a:ext cx="4828032" cy="43941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500" b="1" i="0">
                <a:solidFill>
                  <a:srgbClr val="C2410C"/>
                </a:solidFill>
                <a:latin typeface="Calibri"/>
              </a:rPr>
              <a:t>Curie (Ci)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468880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C2410C"/>
                </a:solidFill>
                <a:latin typeface="Calibri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93992" y="2468880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1 Ci = 3,7 × 10¹⁰ Bq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19672" y="2928076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C2410C"/>
                </a:solidFill>
                <a:latin typeface="Calibri"/>
              </a:rPr>
              <a:t>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93992" y="2928076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Equivale à atividade de 1 g de rádio-226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3657600"/>
            <a:ext cx="11055096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0" i="0">
                <a:solidFill>
                  <a:srgbClr val="22374B"/>
                </a:solidFill>
                <a:latin typeface="Calibri"/>
              </a:rPr>
              <a:t>A atividade cai exatamente como a massa — mesma fórmula, mesma curva: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4187952"/>
            <a:ext cx="5376672" cy="914400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66928" y="4279392"/>
            <a:ext cx="5376672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3800" b="1" i="0">
                <a:solidFill>
                  <a:srgbClr val="9A6B00"/>
                </a:solidFill>
                <a:latin typeface="Arial"/>
              </a:rPr>
              <a:t>A  =  A₀ / 2ⁿ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45352" y="4187952"/>
            <a:ext cx="5376672" cy="170078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519672" y="4297680"/>
            <a:ext cx="4828032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11263A"/>
                </a:solidFill>
                <a:latin typeface="Calibri"/>
              </a:rPr>
              <a:t>Exemplo rápido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19672" y="4718304"/>
            <a:ext cx="4828032" cy="107373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Uma dose de tecnécio-99m tem 4,8 × 10⁴ Bq. Em 24 h (quatro meias-vidas de 6 h): 4,8 × 10⁴ ÷ 16 = 3,0 × 10³ Bq.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5266944"/>
            <a:ext cx="5376672" cy="7680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2100" b="0" i="0">
                <a:solidFill>
                  <a:srgbClr val="6B7F92"/>
                </a:solidFill>
                <a:latin typeface="Calibri"/>
              </a:rPr>
              <a:t>Por isso o Tc-99m é o mais usado: some do corpo quase no mesmo dia.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65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DATAÇÃO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Carbono-14: o relógio dos seres vivos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9344"/>
            <a:ext cx="11055096" cy="84124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768096" y="1746504"/>
            <a:ext cx="548640" cy="54864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5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63040" y="1664208"/>
            <a:ext cx="30175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4000"/>
              </a:lnSpc>
            </a:pPr>
            <a:r>
              <a:rPr sz="2200" b="1" i="0">
                <a:solidFill>
                  <a:srgbClr val="11263A"/>
                </a:solidFill>
                <a:latin typeface="Calibri"/>
              </a:rPr>
              <a:t>Na alta atmosfera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90288" y="1645920"/>
            <a:ext cx="6492240" cy="7680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Raios cósmicos batem em nitrogênio e formam carbono-14 o tempo todo.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2560320"/>
            <a:ext cx="11055096" cy="841248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768096" y="2697479"/>
            <a:ext cx="548640" cy="54864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5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63040" y="2615184"/>
            <a:ext cx="30175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4000"/>
              </a:lnSpc>
            </a:pPr>
            <a:r>
              <a:rPr sz="2200" b="1" i="0">
                <a:solidFill>
                  <a:srgbClr val="11263A"/>
                </a:solidFill>
                <a:latin typeface="Calibri"/>
              </a:rPr>
              <a:t>Enquanto o ser vive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0288" y="2596896"/>
            <a:ext cx="6492240" cy="7680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Ele respira e se alimenta, repondo C-14. A proporção no corpo fica constante.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511296"/>
            <a:ext cx="11055096" cy="84124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768096" y="3648456"/>
            <a:ext cx="548640" cy="54864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5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3566160"/>
            <a:ext cx="30175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4000"/>
              </a:lnSpc>
            </a:pPr>
            <a:r>
              <a:rPr sz="2200" b="1" i="0">
                <a:solidFill>
                  <a:srgbClr val="11263A"/>
                </a:solidFill>
                <a:latin typeface="Calibri"/>
              </a:rPr>
              <a:t>Quando morre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0288" y="3547872"/>
            <a:ext cx="6492240" cy="7680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Para de repor. O C-14 que sobrou começa a decair sem reposição.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4462272"/>
            <a:ext cx="11055096" cy="841248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768096" y="4599432"/>
            <a:ext cx="548640" cy="54864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500" b="1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63040" y="4517136"/>
            <a:ext cx="30175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4000"/>
              </a:lnSpc>
            </a:pPr>
            <a:r>
              <a:rPr sz="2200" b="1" i="0">
                <a:solidFill>
                  <a:srgbClr val="11263A"/>
                </a:solidFill>
                <a:latin typeface="Calibri"/>
              </a:rPr>
              <a:t>No laboratório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90288" y="4498848"/>
            <a:ext cx="6492240" cy="7680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Compara-se a atividade da amostra com a de um ser vivo atual.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48904" y="5486400"/>
            <a:ext cx="299720" cy="47650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14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976056" y="5486400"/>
            <a:ext cx="312039" cy="47650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2800" b="1">
                <a:solidFill>
                  <a:srgbClr val="11263A"/>
                </a:solidFill>
                <a:latin typeface="Arial"/>
              </a:rPr>
              <a:t>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06967" y="5486400"/>
            <a:ext cx="480695" cy="47650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800" b="1" i="0">
                <a:solidFill>
                  <a:srgbClr val="11263A"/>
                </a:solidFill>
                <a:latin typeface="Arial"/>
              </a:rPr>
              <a:t>+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06534" y="5486400"/>
            <a:ext cx="172720" cy="47650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1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206686" y="5486400"/>
            <a:ext cx="270764" cy="47650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2800" b="1">
                <a:solidFill>
                  <a:srgbClr val="11263A"/>
                </a:solidFill>
                <a:latin typeface="Arial"/>
              </a:rPr>
              <a:t>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596322" y="5486400"/>
            <a:ext cx="629920" cy="47650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800" b="1" i="0">
                <a:solidFill>
                  <a:srgbClr val="11263A"/>
                </a:solidFill>
                <a:latin typeface="Arial"/>
              </a:rPr>
              <a:t>→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345114" y="5486400"/>
            <a:ext cx="299720" cy="47650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0F766E"/>
                </a:solidFill>
                <a:latin typeface="Arial"/>
              </a:rPr>
              <a:t>14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0F766E"/>
                </a:solidFill>
                <a:latin typeface="Arial"/>
              </a:rPr>
              <a:t>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72266" y="5486400"/>
            <a:ext cx="312039" cy="47650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2800" b="1">
                <a:solidFill>
                  <a:srgbClr val="0F766E"/>
                </a:solidFill>
                <a:latin typeface="Arial"/>
              </a:rPr>
              <a:t>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103177" y="5486400"/>
            <a:ext cx="480695" cy="47650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800" b="1" i="0">
                <a:solidFill>
                  <a:srgbClr val="11263A"/>
                </a:solidFill>
                <a:latin typeface="Arial"/>
              </a:rPr>
              <a:t>+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702744" y="5486400"/>
            <a:ext cx="172720" cy="47650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1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902896" y="5486400"/>
            <a:ext cx="312039" cy="47650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2800" b="1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955279" y="5413248"/>
            <a:ext cx="3666744" cy="786384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8193024" y="5413248"/>
            <a:ext cx="3291840" cy="78638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6000"/>
              </a:lnSpc>
            </a:pPr>
            <a:r>
              <a:rPr sz="2200" b="1" i="0">
                <a:solidFill>
                  <a:srgbClr val="0F766E"/>
                </a:solidFill>
                <a:latin typeface="Calibri"/>
              </a:rPr>
              <a:t>Meia-vida do C-14: 5 730 anos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66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EXERCÍCIO RESOLVIDO 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Datando um osso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27632"/>
            <a:ext cx="11055096" cy="1042415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77824" y="1627632"/>
            <a:ext cx="10424160" cy="1042415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500" b="1" i="0">
                <a:solidFill>
                  <a:srgbClr val="11263A"/>
                </a:solidFill>
                <a:latin typeface="Calibri"/>
              </a:rPr>
              <a:t>Um osso encontrado numa escavação apresenta 1/4 da atividade de carbono-14 de um osso atual. Qual é a idade do material?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834640"/>
            <a:ext cx="5376672" cy="1645920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41247" y="2944368"/>
            <a:ext cx="4828032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0F766E"/>
                </a:solidFill>
                <a:latin typeface="Calibri"/>
              </a:rPr>
              <a:t>Quantas meias-vidas?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7" y="3383280"/>
            <a:ext cx="4828032" cy="96926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4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Arial"/>
              </a:rPr>
              <a:t>1/4 = 1/2²</a:t>
            </a:r>
          </a:p>
          <a:p>
            <a:pPr algn="l">
              <a:lnSpc>
                <a:spcPct val="124000"/>
              </a:lnSpc>
            </a:pPr>
            <a:r>
              <a:rPr sz="2600" b="1" i="0">
                <a:solidFill>
                  <a:srgbClr val="11263A"/>
                </a:solidFill>
                <a:latin typeface="Arial"/>
              </a:rPr>
              <a:t>n = 2 meias-vidas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45352" y="2834640"/>
            <a:ext cx="5376672" cy="1645920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19672" y="2944368"/>
            <a:ext cx="4828032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C2410C"/>
                </a:solidFill>
                <a:latin typeface="Calibri"/>
              </a:rPr>
              <a:t>Quanto tempo é isso?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19672" y="3383280"/>
            <a:ext cx="4828032" cy="96926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4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Arial"/>
              </a:rPr>
              <a:t>t = n · P = 2 × 5 730</a:t>
            </a:r>
          </a:p>
          <a:p>
            <a:pPr algn="l">
              <a:lnSpc>
                <a:spcPct val="124000"/>
              </a:lnSpc>
            </a:pPr>
            <a:r>
              <a:rPr sz="2600" b="1" i="0">
                <a:solidFill>
                  <a:srgbClr val="11263A"/>
                </a:solidFill>
                <a:latin typeface="Arial"/>
              </a:rPr>
              <a:t>t = 11 460 anos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4626864"/>
            <a:ext cx="11055096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6B7F92"/>
                </a:solidFill>
                <a:latin typeface="Calibri"/>
              </a:rPr>
              <a:t>O método só vale para material que um dia esteve vivo: osso, madeira, tecido, semente, papel.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048951"/>
            <a:ext cx="11055096" cy="1242120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13816" y="5441411"/>
            <a:ext cx="457200" cy="45720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17320" y="5048951"/>
            <a:ext cx="9930384" cy="12421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rgbClr val="11263A"/>
                </a:solidFill>
                <a:latin typeface="Calibri"/>
              </a:rPr>
              <a:t>Limite do método: cerca de 50 000 anos. </a:t>
            </a:r>
            <a:r>
              <a:rPr sz="2400" b="0" i="0">
                <a:solidFill>
                  <a:srgbClr val="11263A"/>
                </a:solidFill>
                <a:latin typeface="Calibri"/>
              </a:rPr>
              <a:t>Depois disso resta tão pouco C-14 que a medida deixa de ser confiável.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67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ALÉM DO CARBONO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Relógios para milhões e bilhões de anos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82496"/>
            <a:ext cx="11109959" cy="475488"/>
          </a:xfrm>
          <a:prstGeom prst="roundRect">
            <a:avLst>
              <a:gd name="adj" fmla="val 10000"/>
            </a:avLst>
          </a:prstGeom>
          <a:solidFill>
            <a:srgbClr val="1126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1682496"/>
            <a:ext cx="3200400" cy="47548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FFFFFF"/>
                </a:solidFill>
                <a:latin typeface="Calibri"/>
              </a:rPr>
              <a:t>Método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15968" y="1682496"/>
            <a:ext cx="2194560" cy="47548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FFFFFF"/>
                </a:solidFill>
                <a:latin typeface="Calibri"/>
              </a:rPr>
              <a:t>Meia-vida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94575" y="1682496"/>
            <a:ext cx="4617720" cy="47548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FFFFFF"/>
                </a:solidFill>
                <a:latin typeface="Calibri"/>
              </a:rPr>
              <a:t>Serve para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212848"/>
            <a:ext cx="320040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Carbono-14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15968" y="2212848"/>
            <a:ext cx="219456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5 730 anos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94575" y="2212848"/>
            <a:ext cx="461772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múmias, fósseis recentes, pergaminhos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2834639"/>
            <a:ext cx="11109959" cy="566928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31520" y="2834639"/>
            <a:ext cx="320040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Potássio-40 → Argônio-40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15968" y="2834639"/>
            <a:ext cx="219456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1,25 bilhão de anos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94575" y="2834639"/>
            <a:ext cx="461772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rochas vulcânicas e sítios arqueológicos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3456431"/>
            <a:ext cx="320040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Urânio-238 → Chumbo-206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15968" y="3456431"/>
            <a:ext cx="219456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4,5 bilhões de anos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94575" y="3456431"/>
            <a:ext cx="461772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as rochas mais antigas do planeta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66928" y="4133087"/>
            <a:ext cx="5376672" cy="1905944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41247" y="4389119"/>
            <a:ext cx="4828032" cy="42330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400" b="1" i="0">
                <a:solidFill>
                  <a:srgbClr val="0F766E"/>
                </a:solidFill>
                <a:latin typeface="Calibri"/>
              </a:rPr>
              <a:t>A idade da Terra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1247" y="4974336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5568" y="4974336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4,54 bilhões de anos (urânio-chumbo)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1247" y="5433532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15568" y="5433532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Medida por Clair Patterson, 1953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45352" y="4133087"/>
            <a:ext cx="5376672" cy="190594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519672" y="4389119"/>
            <a:ext cx="4828032" cy="42330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400" b="1" i="0">
                <a:solidFill>
                  <a:srgbClr val="6B7F92"/>
                </a:solidFill>
                <a:latin typeface="Calibri"/>
              </a:rPr>
              <a:t>O princípio é o mesmo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19672" y="4974336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6B7F92"/>
                </a:solidFill>
                <a:latin typeface="Calibri"/>
              </a:rPr>
              <a:t>•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93992" y="4974336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Compara o que restou com o formado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19672" y="5433532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6B7F92"/>
                </a:solidFill>
                <a:latin typeface="Calibri"/>
              </a:rPr>
              <a:t>•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793992" y="5433532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Mais chumbo, mais velha a rocha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68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A CONTA QUE GOIÂNIA DEIXOU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O césio-137 daqui para a frente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737360"/>
            <a:ext cx="2615184" cy="215798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1901952"/>
            <a:ext cx="2615184" cy="51206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3000" b="1" i="0">
                <a:solidFill>
                  <a:srgbClr val="B91C1C"/>
                </a:solidFill>
                <a:latin typeface="Cambria"/>
              </a:rPr>
              <a:t>1987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2523744"/>
            <a:ext cx="2615184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100%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4944" y="3218688"/>
            <a:ext cx="2359152" cy="7132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6000"/>
              </a:lnSpc>
            </a:pPr>
            <a:r>
              <a:rPr sz="2000" b="0" i="0">
                <a:solidFill>
                  <a:srgbClr val="6B7F92"/>
                </a:solidFill>
                <a:latin typeface="Calibri"/>
              </a:rPr>
              <a:t>o acidente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01568" y="1737360"/>
            <a:ext cx="2615184" cy="215798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401568" y="1901952"/>
            <a:ext cx="2615184" cy="51206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3000" b="1" i="0">
                <a:solidFill>
                  <a:srgbClr val="C2410C"/>
                </a:solidFill>
                <a:latin typeface="Cambria"/>
              </a:rPr>
              <a:t>2017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01568" y="2523744"/>
            <a:ext cx="2615184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50%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9584" y="3218688"/>
            <a:ext cx="2359152" cy="7132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6000"/>
              </a:lnSpc>
            </a:pPr>
            <a:r>
              <a:rPr sz="2000" b="0" i="0">
                <a:solidFill>
                  <a:srgbClr val="6B7F92"/>
                </a:solidFill>
                <a:latin typeface="Calibri"/>
              </a:rPr>
              <a:t>uma meia-vida depois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6208" y="1737360"/>
            <a:ext cx="2615184" cy="215798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236208" y="1901952"/>
            <a:ext cx="2615184" cy="51206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3000" b="1" i="0">
                <a:solidFill>
                  <a:srgbClr val="9A6B00"/>
                </a:solidFill>
                <a:latin typeface="Cambria"/>
              </a:rPr>
              <a:t>2047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36208" y="2523744"/>
            <a:ext cx="2615184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25%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64224" y="3218688"/>
            <a:ext cx="2359152" cy="7132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6000"/>
              </a:lnSpc>
            </a:pPr>
            <a:r>
              <a:rPr sz="2000" b="0" i="0">
                <a:solidFill>
                  <a:srgbClr val="6B7F92"/>
                </a:solidFill>
                <a:latin typeface="Calibri"/>
              </a:rPr>
              <a:t>duas meias-vidas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070848" y="1737360"/>
            <a:ext cx="2615184" cy="215798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070848" y="1901952"/>
            <a:ext cx="2615184" cy="51206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3000" b="1" i="0">
                <a:solidFill>
                  <a:srgbClr val="0F766E"/>
                </a:solidFill>
                <a:latin typeface="Cambria"/>
              </a:rPr>
              <a:t>2287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070848" y="2523744"/>
            <a:ext cx="2615184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0,1%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98864" y="3218688"/>
            <a:ext cx="2359152" cy="7132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6000"/>
              </a:lnSpc>
            </a:pPr>
            <a:r>
              <a:rPr sz="2000" b="0" i="0">
                <a:solidFill>
                  <a:srgbClr val="6B7F92"/>
                </a:solidFill>
                <a:latin typeface="Calibri"/>
              </a:rPr>
              <a:t>dez meias-vidas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4041648"/>
            <a:ext cx="11055096" cy="7863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2200" b="0" i="0">
                <a:solidFill>
                  <a:srgbClr val="6B7F92"/>
                </a:solidFill>
                <a:latin typeface="Calibri"/>
              </a:rPr>
              <a:t>Matematicamente a atividade nunca zera. Na prática, após dez meias-vidas ela já se confunde com a radiação natural do ambiente — e é esse o critério adotado pelas normas.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4956149"/>
            <a:ext cx="11055096" cy="1242120"/>
          </a:xfrm>
          <a:prstGeom prst="roundRect">
            <a:avLst>
              <a:gd name="adj" fmla="val 5500"/>
            </a:avLst>
          </a:prstGeom>
          <a:solidFill>
            <a:srgbClr val="FDE7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813816" y="5348610"/>
            <a:ext cx="457200" cy="457200"/>
          </a:xfrm>
          <a:prstGeom prst="ellipse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!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17320" y="4956149"/>
            <a:ext cx="9930384" cy="12421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rgbClr val="11263A"/>
                </a:solidFill>
                <a:latin typeface="Calibri"/>
              </a:rPr>
              <a:t>O rejeito de Goiânia está em Abadia de Goiás </a:t>
            </a:r>
            <a:r>
              <a:rPr sz="2400" b="0" i="0">
                <a:solidFill>
                  <a:srgbClr val="11263A"/>
                </a:solidFill>
                <a:latin typeface="Calibri"/>
              </a:rPr>
              <a:t>e vai ficar lá por séculos. É essa a conta que um país precisa saber fazer.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69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AGORA É COM VOCÊ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Exercícios — meia-vida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27632"/>
            <a:ext cx="11055096" cy="96926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04672" y="1828800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36192" y="1664208"/>
            <a:ext cx="9601200" cy="8961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0000"/>
              </a:lnSpc>
            </a:pPr>
            <a:r>
              <a:rPr sz="2200" b="0" i="0">
                <a:solidFill>
                  <a:srgbClr val="22374B"/>
                </a:solidFill>
                <a:latin typeface="Calibri"/>
              </a:rPr>
              <a:t>O cobalto-60 tem meia-vida de 5,3 anos. Partindo de 64 g, quanto resta depois de 21,2 anos?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706624"/>
            <a:ext cx="11055096" cy="969264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804672" y="2907792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36192" y="2743200"/>
            <a:ext cx="9601200" cy="8961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0000"/>
              </a:lnSpc>
            </a:pPr>
            <a:r>
              <a:rPr sz="2200" b="0" i="0">
                <a:solidFill>
                  <a:srgbClr val="22374B"/>
                </a:solidFill>
                <a:latin typeface="Calibri"/>
              </a:rPr>
              <a:t>Uma fonte de tecnécio-99m (P = 6 h) tem atividade de 1,6 × 10⁵ Bq. Qual será a atividade 18 h depois?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785615"/>
            <a:ext cx="11055096" cy="96926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804672" y="3986783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36192" y="3822191"/>
            <a:ext cx="9601200" cy="8961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0000"/>
              </a:lnSpc>
            </a:pPr>
            <a:r>
              <a:rPr sz="2200" b="0" i="0">
                <a:solidFill>
                  <a:srgbClr val="22374B"/>
                </a:solidFill>
                <a:latin typeface="Calibri"/>
              </a:rPr>
              <a:t>Uma amostra caiu de 200 g para 12,5 g em 60 dias. Qual é a meia-vida?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4864608"/>
            <a:ext cx="11055096" cy="969264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04672" y="5065776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36192" y="4901184"/>
            <a:ext cx="9601200" cy="8961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0000"/>
              </a:lnSpc>
            </a:pPr>
            <a:r>
              <a:rPr sz="2200" b="0" i="0">
                <a:solidFill>
                  <a:srgbClr val="22374B"/>
                </a:solidFill>
                <a:latin typeface="Calibri"/>
              </a:rPr>
              <a:t>Um pergaminho tem 1/8 da atividade de C-14 de uma amostra atual. Qual é a idade dele?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5888736"/>
            <a:ext cx="11055096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6B7F92"/>
                </a:solidFill>
                <a:latin typeface="Calibri"/>
              </a:rPr>
              <a:t>Em todos: ache n primeiro. Depois é só dividir por 2ⁿ.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70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GABARITO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Exercícios de meia-vida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45920"/>
            <a:ext cx="11055096" cy="987552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04672" y="1856232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72768" y="1645920"/>
            <a:ext cx="4206240" cy="9875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0" i="0">
                <a:solidFill>
                  <a:srgbClr val="22374B"/>
                </a:solidFill>
                <a:latin typeface="Arial"/>
              </a:rPr>
              <a:t>n = 21,2 / 5,3 = 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52160" y="1645920"/>
            <a:ext cx="5577840" cy="9875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11263A"/>
                </a:solidFill>
                <a:latin typeface="Arial"/>
              </a:rPr>
              <a:t>m = 64 / 2⁴ = 4 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2743200"/>
            <a:ext cx="11055096" cy="987552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04672" y="2953512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72768" y="2743200"/>
            <a:ext cx="4206240" cy="9875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0" i="0">
                <a:solidFill>
                  <a:srgbClr val="22374B"/>
                </a:solidFill>
                <a:latin typeface="Arial"/>
              </a:rPr>
              <a:t>n = 18 / 6 = 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52160" y="2743200"/>
            <a:ext cx="5577840" cy="9875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11263A"/>
                </a:solidFill>
                <a:latin typeface="Arial"/>
              </a:rPr>
              <a:t>A = 1,6 × 10⁵ / 8 = 2,0 × 10⁴ Bq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840480"/>
            <a:ext cx="11055096" cy="987552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804672" y="4050792"/>
            <a:ext cx="566928" cy="566928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72768" y="3840480"/>
            <a:ext cx="4206240" cy="9875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0" i="0">
                <a:solidFill>
                  <a:srgbClr val="22374B"/>
                </a:solidFill>
                <a:latin typeface="Arial"/>
              </a:rPr>
              <a:t>200 → 12,5 é 1/16, então n = 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52160" y="3840480"/>
            <a:ext cx="5577840" cy="9875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11263A"/>
                </a:solidFill>
                <a:latin typeface="Arial"/>
              </a:rPr>
              <a:t>P = 60 / 4 = 15 dias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4937759"/>
            <a:ext cx="11055096" cy="987552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804672" y="5148072"/>
            <a:ext cx="566928" cy="566928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72768" y="4937759"/>
            <a:ext cx="4206240" cy="9875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0" i="0">
                <a:solidFill>
                  <a:srgbClr val="22374B"/>
                </a:solidFill>
                <a:latin typeface="Arial"/>
              </a:rPr>
              <a:t>1/8 = 1/2³, então n =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52160" y="4937759"/>
            <a:ext cx="5577840" cy="9875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11263A"/>
                </a:solidFill>
                <a:latin typeface="Arial"/>
              </a:rPr>
              <a:t>t = 3 × 5 730 = 17 190 anos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53708C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53708C"/>
                </a:solidFill>
                <a:latin typeface="Calibri"/>
              </a:rPr>
              <a:t>71</a:t>
            </a:r>
          </a:p>
        </p:txBody>
      </p:sp>
      <p:sp>
        <p:nvSpPr>
          <p:cNvPr id="4" name="Pie 3"/>
          <p:cNvSpPr/>
          <p:nvPr/>
        </p:nvSpPr>
        <p:spPr>
          <a:xfrm>
            <a:off x="8961119" y="1920240"/>
            <a:ext cx="3017520" cy="3017520"/>
          </a:xfrm>
          <a:prstGeom prst="pie">
            <a:avLst>
              <a:gd name="adj1" fmla="val 3600000"/>
              <a:gd name="adj2" fmla="val 7200000"/>
            </a:avLst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Pie 4"/>
          <p:cNvSpPr/>
          <p:nvPr/>
        </p:nvSpPr>
        <p:spPr>
          <a:xfrm>
            <a:off x="8961119" y="1920240"/>
            <a:ext cx="3017520" cy="3017520"/>
          </a:xfrm>
          <a:prstGeom prst="pie">
            <a:avLst>
              <a:gd name="adj1" fmla="val 10800000"/>
              <a:gd name="adj2" fmla="val 14400000"/>
            </a:avLst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Pie 5"/>
          <p:cNvSpPr/>
          <p:nvPr/>
        </p:nvSpPr>
        <p:spPr>
          <a:xfrm>
            <a:off x="8961119" y="1920240"/>
            <a:ext cx="3017520" cy="3017520"/>
          </a:xfrm>
          <a:prstGeom prst="pie">
            <a:avLst>
              <a:gd name="adj1" fmla="val 18000000"/>
              <a:gd name="adj2" fmla="val 21600000"/>
            </a:avLst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806025" y="2765145"/>
            <a:ext cx="1327708" cy="1327708"/>
          </a:xfrm>
          <a:prstGeom prst="ellipse">
            <a:avLst/>
          </a:prstGeom>
          <a:solidFill>
            <a:srgbClr val="1126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077602" y="3036722"/>
            <a:ext cx="784555" cy="784555"/>
          </a:xfrm>
          <a:prstGeom prst="ellipse">
            <a:avLst/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66928" y="1883664"/>
            <a:ext cx="7863840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00" b="1" i="0">
                <a:solidFill>
                  <a:srgbClr val="F2B705"/>
                </a:solidFill>
                <a:latin typeface="Calibri"/>
              </a:rPr>
              <a:t>PARTE 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2286000"/>
            <a:ext cx="8412480" cy="10058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200" b="1" i="0">
                <a:solidFill>
                  <a:srgbClr val="FFFFFF"/>
                </a:solidFill>
                <a:latin typeface="Cambria"/>
              </a:rPr>
              <a:t>Quebrar e juntar núcleos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3346704"/>
            <a:ext cx="8778240" cy="13898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2500" b="0" i="0">
                <a:solidFill>
                  <a:srgbClr val="C6D8E6"/>
                </a:solidFill>
                <a:latin typeface="Calibri"/>
              </a:rPr>
              <a:t>Até aqui o núcleo decidia sozinho. Agora é a humanidade que provoca a transformação — e libera energia em outra escala.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4882896"/>
            <a:ext cx="1121664" cy="566928"/>
          </a:xfrm>
          <a:prstGeom prst="roundRect">
            <a:avLst>
              <a:gd name="adj" fmla="val 28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66928" y="4882896"/>
            <a:ext cx="1121664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C6D8E6"/>
                </a:solidFill>
                <a:latin typeface="Calibri"/>
              </a:rPr>
              <a:t>fissão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853183" y="4882896"/>
            <a:ext cx="2356739" cy="566928"/>
          </a:xfrm>
          <a:prstGeom prst="roundRect">
            <a:avLst>
              <a:gd name="adj" fmla="val 28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853183" y="4882896"/>
            <a:ext cx="2356739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C6D8E6"/>
                </a:solidFill>
                <a:latin typeface="Calibri"/>
              </a:rPr>
              <a:t>reação em cadeia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74515" y="4882896"/>
            <a:ext cx="1093089" cy="566928"/>
          </a:xfrm>
          <a:prstGeom prst="roundRect">
            <a:avLst>
              <a:gd name="adj" fmla="val 28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374515" y="4882896"/>
            <a:ext cx="1093089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C6D8E6"/>
                </a:solidFill>
                <a:latin typeface="Calibri"/>
              </a:rPr>
              <a:t>fusão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32196" y="4882896"/>
            <a:ext cx="1274064" cy="566928"/>
          </a:xfrm>
          <a:prstGeom prst="roundRect">
            <a:avLst>
              <a:gd name="adj" fmla="val 28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632196" y="4882896"/>
            <a:ext cx="1274064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C6D8E6"/>
                </a:solidFill>
                <a:latin typeface="Calibri"/>
              </a:rPr>
              <a:t>E = mc²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72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FISSÃO NUCLEAR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Partindo o núcleo ao meio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9344"/>
            <a:ext cx="11055096" cy="1170432"/>
          </a:xfrm>
          <a:prstGeom prst="roundRect">
            <a:avLst>
              <a:gd name="adj" fmla="val 5500"/>
            </a:avLst>
          </a:prstGeom>
          <a:solidFill>
            <a:srgbClr val="FBEB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479281" y="1828800"/>
            <a:ext cx="426720" cy="5445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235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92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33433" y="1828800"/>
            <a:ext cx="346964" cy="5445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200" b="1">
                <a:solidFill>
                  <a:srgbClr val="11263A"/>
                </a:solidFill>
                <a:latin typeface="Arial"/>
              </a:rPr>
              <a:t>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99269" y="1828800"/>
            <a:ext cx="512445" cy="5445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200" b="1" i="0">
                <a:solidFill>
                  <a:srgbClr val="11263A"/>
                </a:solidFill>
                <a:latin typeface="Arial"/>
              </a:rPr>
              <a:t>+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30586" y="1828800"/>
            <a:ext cx="172720" cy="5445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C2410C"/>
                </a:solidFill>
                <a:latin typeface="Arial"/>
              </a:rPr>
              <a:t>1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C2410C"/>
                </a:solidFill>
                <a:latin typeface="Arial"/>
              </a:rPr>
              <a:t>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30738" y="1828800"/>
            <a:ext cx="302514" cy="5445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200" b="1">
                <a:solidFill>
                  <a:srgbClr val="C2410C"/>
                </a:solidFill>
                <a:latin typeface="Arial"/>
              </a:rPr>
              <a:t>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52124" y="1828800"/>
            <a:ext cx="680720" cy="5445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200" b="1" i="0">
                <a:solidFill>
                  <a:srgbClr val="11263A"/>
                </a:solidFill>
                <a:latin typeface="Arial"/>
              </a:rPr>
              <a:t>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51716" y="1828800"/>
            <a:ext cx="426720" cy="5445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141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56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05868" y="1828800"/>
            <a:ext cx="572388" cy="5445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200" b="1">
                <a:solidFill>
                  <a:srgbClr val="11263A"/>
                </a:solidFill>
                <a:latin typeface="Arial"/>
              </a:rPr>
              <a:t>Ba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97129" y="1828800"/>
            <a:ext cx="512445" cy="5445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200" b="1" i="0">
                <a:solidFill>
                  <a:srgbClr val="11263A"/>
                </a:solidFill>
                <a:latin typeface="Arial"/>
              </a:rPr>
              <a:t>+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28446" y="1828800"/>
            <a:ext cx="299720" cy="5445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92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36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55598" y="1828800"/>
            <a:ext cx="505714" cy="5445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200" b="1">
                <a:solidFill>
                  <a:srgbClr val="11263A"/>
                </a:solidFill>
                <a:latin typeface="Arial"/>
              </a:rPr>
              <a:t>Kr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80184" y="1828800"/>
            <a:ext cx="512445" cy="5445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200" b="1" i="0">
                <a:solidFill>
                  <a:srgbClr val="11263A"/>
                </a:solidFill>
                <a:latin typeface="Arial"/>
              </a:rPr>
              <a:t>+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11501" y="1828800"/>
            <a:ext cx="280289" cy="5445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200" b="1" i="0">
                <a:solidFill>
                  <a:srgbClr val="C2410C"/>
                </a:solidFill>
                <a:latin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10662" y="1828800"/>
            <a:ext cx="172720" cy="5445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C2410C"/>
                </a:solidFill>
                <a:latin typeface="Arial"/>
              </a:rPr>
              <a:t>1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C2410C"/>
                </a:solidFill>
                <a:latin typeface="Arial"/>
              </a:rPr>
              <a:t>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10814" y="1828800"/>
            <a:ext cx="302514" cy="5445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200" b="1">
                <a:solidFill>
                  <a:srgbClr val="C2410C"/>
                </a:solidFill>
                <a:latin typeface="Arial"/>
              </a:rPr>
              <a:t>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2834640"/>
            <a:ext cx="3538728" cy="2530043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841247" y="3072384"/>
            <a:ext cx="548640" cy="548640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54480" y="3090672"/>
            <a:ext cx="2276856" cy="407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300" b="1" i="0">
                <a:solidFill>
                  <a:srgbClr val="C2410C"/>
                </a:solidFill>
                <a:latin typeface="Calibri"/>
              </a:rPr>
              <a:t>O gatilho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1247" y="3675888"/>
            <a:ext cx="261257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C2410C"/>
                </a:solidFill>
                <a:latin typeface="Calibri"/>
              </a:rPr>
              <a:t>•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02505" y="3675888"/>
            <a:ext cx="2728830" cy="7026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Um nêutron lento entra no U-235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1247" y="4447133"/>
            <a:ext cx="261257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C2410C"/>
                </a:solidFill>
                <a:latin typeface="Calibri"/>
              </a:rPr>
              <a:t>•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02505" y="4447133"/>
            <a:ext cx="2728830" cy="7026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O núcleo incha e se parte em dois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325112" y="2834640"/>
            <a:ext cx="3538728" cy="2530043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4599432" y="3072384"/>
            <a:ext cx="548640" cy="548640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12664" y="3090672"/>
            <a:ext cx="2276856" cy="407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300" b="1" i="0">
                <a:solidFill>
                  <a:srgbClr val="C2410C"/>
                </a:solidFill>
                <a:latin typeface="Calibri"/>
              </a:rPr>
              <a:t>A energia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99432" y="3675888"/>
            <a:ext cx="261257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C2410C"/>
                </a:solidFill>
                <a:latin typeface="Calibri"/>
              </a:rPr>
              <a:t>•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860689" y="3675888"/>
            <a:ext cx="2728830" cy="7026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Os produtos pesam menos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99432" y="4447133"/>
            <a:ext cx="261257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C2410C"/>
                </a:solidFill>
                <a:latin typeface="Calibri"/>
              </a:rPr>
              <a:t>•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860689" y="4447133"/>
            <a:ext cx="2728830" cy="7026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A diferença vira energia: E = mc²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083296" y="2834640"/>
            <a:ext cx="3538728" cy="2530043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8357616" y="3072384"/>
            <a:ext cx="548640" cy="548640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070848" y="3090672"/>
            <a:ext cx="2276856" cy="407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300" b="1" i="0">
                <a:solidFill>
                  <a:srgbClr val="C2410C"/>
                </a:solidFill>
                <a:latin typeface="Calibri"/>
              </a:rPr>
              <a:t>O troco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357616" y="3675888"/>
            <a:ext cx="261257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C2410C"/>
                </a:solidFill>
                <a:latin typeface="Calibri"/>
              </a:rPr>
              <a:t>•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618873" y="3675888"/>
            <a:ext cx="2728830" cy="7026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Sobram 2 ou 3 nêutrons livres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357616" y="4447133"/>
            <a:ext cx="261257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C2410C"/>
                </a:solidFill>
                <a:latin typeface="Calibri"/>
              </a:rPr>
              <a:t>•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618873" y="4447133"/>
            <a:ext cx="2728830" cy="7026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São eles que provocam as fissões seguintes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66928" y="5467289"/>
            <a:ext cx="11055096" cy="823782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4" name="Oval 43"/>
          <p:cNvSpPr/>
          <p:nvPr/>
        </p:nvSpPr>
        <p:spPr>
          <a:xfrm>
            <a:off x="813816" y="5650580"/>
            <a:ext cx="457200" cy="45720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!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417320" y="5467289"/>
            <a:ext cx="9930384" cy="82378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300" b="1" i="0">
                <a:solidFill>
                  <a:srgbClr val="11263A"/>
                </a:solidFill>
                <a:latin typeface="Calibri"/>
              </a:rPr>
              <a:t>A escala: </a:t>
            </a:r>
            <a:r>
              <a:rPr sz="2300" b="0" i="0">
                <a:solidFill>
                  <a:srgbClr val="11263A"/>
                </a:solidFill>
                <a:latin typeface="Calibri"/>
              </a:rPr>
              <a:t>1 g de urânio-235 rende o mesmo que 2,7 toneladas de carvão.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73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REAÇÃO EM CADEIA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Um nêutron vira dois, dois viram quatro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792224"/>
            <a:ext cx="146304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3600" b="1" i="0">
                <a:solidFill>
                  <a:srgbClr val="C2410C"/>
                </a:solidFill>
                <a:latin typeface="Cambria"/>
              </a:rPr>
              <a:t>1</a:t>
            </a:r>
          </a:p>
        </p:txBody>
      </p:sp>
      <p:sp>
        <p:nvSpPr>
          <p:cNvPr id="7" name="Oval 6"/>
          <p:cNvSpPr/>
          <p:nvPr/>
        </p:nvSpPr>
        <p:spPr>
          <a:xfrm>
            <a:off x="2194560" y="1810512"/>
            <a:ext cx="475488" cy="475488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669280" y="1828800"/>
            <a:ext cx="5943600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0" i="0">
                <a:solidFill>
                  <a:srgbClr val="6B7F92"/>
                </a:solidFill>
                <a:latin typeface="Calibri"/>
              </a:rPr>
              <a:t>fissão inicial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2743200"/>
            <a:ext cx="146304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3600" b="1" i="0">
                <a:solidFill>
                  <a:srgbClr val="C2410C"/>
                </a:solidFill>
                <a:latin typeface="Cambria"/>
              </a:rPr>
              <a:t>2</a:t>
            </a:r>
          </a:p>
        </p:txBody>
      </p:sp>
      <p:sp>
        <p:nvSpPr>
          <p:cNvPr id="10" name="Oval 9"/>
          <p:cNvSpPr/>
          <p:nvPr/>
        </p:nvSpPr>
        <p:spPr>
          <a:xfrm>
            <a:off x="2194560" y="2761488"/>
            <a:ext cx="475488" cy="475488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2852928" y="2761488"/>
            <a:ext cx="475488" cy="475488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669280" y="2779776"/>
            <a:ext cx="5943600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0" i="0">
                <a:solidFill>
                  <a:srgbClr val="6B7F92"/>
                </a:solidFill>
                <a:latin typeface="Calibri"/>
              </a:rPr>
              <a:t>geração seguinte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8" y="3694176"/>
            <a:ext cx="146304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3600" b="1" i="0">
                <a:solidFill>
                  <a:srgbClr val="C2410C"/>
                </a:solidFill>
                <a:latin typeface="Cambria"/>
              </a:rPr>
              <a:t>4</a:t>
            </a:r>
          </a:p>
        </p:txBody>
      </p:sp>
      <p:sp>
        <p:nvSpPr>
          <p:cNvPr id="14" name="Oval 13"/>
          <p:cNvSpPr/>
          <p:nvPr/>
        </p:nvSpPr>
        <p:spPr>
          <a:xfrm>
            <a:off x="2194560" y="3712463"/>
            <a:ext cx="475488" cy="475488"/>
          </a:xfrm>
          <a:prstGeom prst="ellipse">
            <a:avLst/>
          </a:prstGeom>
          <a:solidFill>
            <a:srgbClr val="D96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2852928" y="3712463"/>
            <a:ext cx="475488" cy="475488"/>
          </a:xfrm>
          <a:prstGeom prst="ellipse">
            <a:avLst/>
          </a:prstGeom>
          <a:solidFill>
            <a:srgbClr val="D96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3511296" y="3712463"/>
            <a:ext cx="475488" cy="475488"/>
          </a:xfrm>
          <a:prstGeom prst="ellipse">
            <a:avLst/>
          </a:prstGeom>
          <a:solidFill>
            <a:srgbClr val="D96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4169663" y="3712463"/>
            <a:ext cx="475488" cy="475488"/>
          </a:xfrm>
          <a:prstGeom prst="ellipse">
            <a:avLst/>
          </a:prstGeom>
          <a:solidFill>
            <a:srgbClr val="D96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669280" y="3730752"/>
            <a:ext cx="5943600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0" i="0">
                <a:solidFill>
                  <a:srgbClr val="6B7F92"/>
                </a:solidFill>
                <a:latin typeface="Calibri"/>
              </a:rPr>
              <a:t>e assim por diante…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4498848"/>
            <a:ext cx="5376672" cy="1758797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41247" y="4754879"/>
            <a:ext cx="4828032" cy="407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300" b="1" i="0">
                <a:solidFill>
                  <a:srgbClr val="C2410C"/>
                </a:solidFill>
                <a:latin typeface="Calibri"/>
              </a:rPr>
              <a:t>Massa crítica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1247" y="5340096"/>
            <a:ext cx="261257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C2410C"/>
                </a:solidFill>
                <a:latin typeface="Calibri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2505" y="5340096"/>
            <a:ext cx="4566774" cy="7026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O mínimo de material para a cadeia se sustentar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45352" y="4498848"/>
            <a:ext cx="5376672" cy="1758797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519672" y="4754879"/>
            <a:ext cx="4828032" cy="407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Bomba ou usina?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19672" y="5340096"/>
            <a:ext cx="261257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80929" y="5340096"/>
            <a:ext cx="4566774" cy="7026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A diferença é o controle: barras absorvem nêutrons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74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POR DENTRO DE UMA USINA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Uma caldeira muito sofisticada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9344"/>
            <a:ext cx="11055096" cy="859536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768096" y="1755648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99616" y="1645920"/>
            <a:ext cx="3291840" cy="78638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i="0">
                <a:solidFill>
                  <a:srgbClr val="11263A"/>
                </a:solidFill>
                <a:latin typeface="Calibri"/>
              </a:rPr>
              <a:t>O núcleo do reator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19472" y="1627632"/>
            <a:ext cx="6126480" cy="8229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Pastilhas de urânio enriquecido dentro de varetas; a fissão controlada aquece a água.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2560320"/>
            <a:ext cx="11055096" cy="859536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768096" y="2706624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99616" y="2596896"/>
            <a:ext cx="3291840" cy="78638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i="0">
                <a:solidFill>
                  <a:srgbClr val="11263A"/>
                </a:solidFill>
                <a:latin typeface="Calibri"/>
              </a:rPr>
              <a:t>As barras de controle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19472" y="2578608"/>
            <a:ext cx="6126480" cy="8229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Descem entre as varetas absorvendo nêutrons. Descendo mais, a reação desacelera.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511296"/>
            <a:ext cx="11055096" cy="859536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768096" y="3657600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99616" y="3547872"/>
            <a:ext cx="3291840" cy="78638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i="0">
                <a:solidFill>
                  <a:srgbClr val="11263A"/>
                </a:solidFill>
                <a:latin typeface="Calibri"/>
              </a:rPr>
              <a:t>O vapor e a turbina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9472" y="3529584"/>
            <a:ext cx="6126480" cy="8229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A água quente gera vapor, que gira a turbina ligada ao gerador elétrico.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4462272"/>
            <a:ext cx="11055096" cy="859536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768096" y="4608576"/>
            <a:ext cx="566928" cy="566928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99616" y="4498848"/>
            <a:ext cx="3291840" cy="78638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i="0">
                <a:solidFill>
                  <a:srgbClr val="11263A"/>
                </a:solidFill>
                <a:latin typeface="Calibri"/>
              </a:rPr>
              <a:t>A contenção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19472" y="4480559"/>
            <a:ext cx="6126480" cy="8229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Prédio de concreto e aço que isola tudo do ambiente — justamente o que faltava em Chernobyl.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467289"/>
            <a:ext cx="11055096" cy="823782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813816" y="5650580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✦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20" y="5467289"/>
            <a:ext cx="9930384" cy="82378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300" b="0" i="0">
                <a:solidFill>
                  <a:srgbClr val="11263A"/>
                </a:solidFill>
                <a:latin typeface="Calibri"/>
              </a:rPr>
              <a:t>Uma usina nuclear é uma usina a vapor: muda só a fonte de calor.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75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FUSÃO NUCLEAR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O caminho contrário: juntar núcleos leves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27632"/>
            <a:ext cx="11055096" cy="1335024"/>
          </a:xfrm>
          <a:prstGeom prst="roundRect">
            <a:avLst>
              <a:gd name="adj" fmla="val 5500"/>
            </a:avLst>
          </a:prstGeom>
          <a:solidFill>
            <a:srgbClr val="EDE9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577325" y="1920240"/>
            <a:ext cx="172720" cy="5445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2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77477" y="1920240"/>
            <a:ext cx="346964" cy="5445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200" b="1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43313" y="1920240"/>
            <a:ext cx="512445" cy="5445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200" b="1" i="0">
                <a:solidFill>
                  <a:srgbClr val="11263A"/>
                </a:solidFill>
                <a:latin typeface="Arial"/>
              </a:rPr>
              <a:t>+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74630" y="1920240"/>
            <a:ext cx="172720" cy="5445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3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74782" y="1920240"/>
            <a:ext cx="346964" cy="5445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200" b="1">
                <a:solidFill>
                  <a:srgbClr val="11263A"/>
                </a:solidFill>
                <a:latin typeface="Arial"/>
              </a:rPr>
              <a:t>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0618" y="1920240"/>
            <a:ext cx="680720" cy="5445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200" b="1" i="0">
                <a:solidFill>
                  <a:srgbClr val="11263A"/>
                </a:solidFill>
                <a:latin typeface="Arial"/>
              </a:rPr>
              <a:t>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40210" y="1920240"/>
            <a:ext cx="172720" cy="5445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4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11263A"/>
                </a:solidFill>
                <a:latin typeface="Arial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40362" y="1920240"/>
            <a:ext cx="572388" cy="5445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200" b="1">
                <a:solidFill>
                  <a:srgbClr val="11263A"/>
                </a:solidFill>
                <a:latin typeface="Arial"/>
              </a:rPr>
              <a:t>He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31623" y="1920240"/>
            <a:ext cx="512445" cy="5445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200" b="1" i="0">
                <a:solidFill>
                  <a:srgbClr val="11263A"/>
                </a:solidFill>
                <a:latin typeface="Arial"/>
              </a:rPr>
              <a:t>+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62940" y="1920240"/>
            <a:ext cx="172720" cy="5445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r">
              <a:lnSpc>
                <a:spcPct val="94000"/>
              </a:lnSpc>
            </a:pPr>
            <a:r>
              <a:rPr sz="1800" b="1">
                <a:solidFill>
                  <a:srgbClr val="6D28D9"/>
                </a:solidFill>
                <a:latin typeface="Arial"/>
              </a:rPr>
              <a:t>1</a:t>
            </a:r>
          </a:p>
          <a:p>
            <a:pPr algn="r">
              <a:lnSpc>
                <a:spcPct val="94000"/>
              </a:lnSpc>
            </a:pPr>
            <a:r>
              <a:rPr sz="1800" b="1">
                <a:solidFill>
                  <a:srgbClr val="6D28D9"/>
                </a:solidFill>
                <a:latin typeface="Arial"/>
              </a:rPr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63092" y="1920240"/>
            <a:ext cx="302514" cy="5445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r>
              <a:rPr sz="3200" b="1">
                <a:solidFill>
                  <a:srgbClr val="6D28D9"/>
                </a:solidFill>
                <a:latin typeface="Arial"/>
              </a:rPr>
              <a:t>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84478" y="1920240"/>
            <a:ext cx="512445" cy="5445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200" b="1" i="0">
                <a:solidFill>
                  <a:srgbClr val="11263A"/>
                </a:solidFill>
                <a:latin typeface="Arial"/>
              </a:rPr>
              <a:t>+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15795" y="1920240"/>
            <a:ext cx="1499489" cy="54457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3200" b="1" i="0">
                <a:solidFill>
                  <a:srgbClr val="6D28D9"/>
                </a:solidFill>
                <a:latin typeface="Arial"/>
              </a:rPr>
              <a:t>energia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66928" y="3035808"/>
            <a:ext cx="5376672" cy="2250841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841247" y="3273552"/>
            <a:ext cx="548640" cy="54864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☀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54480" y="3291840"/>
            <a:ext cx="4114800" cy="42330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400" b="1" i="0">
                <a:solidFill>
                  <a:srgbClr val="9A6B00"/>
                </a:solidFill>
                <a:latin typeface="Calibri"/>
              </a:rPr>
              <a:t>É o que o Sol faz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1247" y="3877056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9A6B00"/>
                </a:solidFill>
                <a:latin typeface="Calibri"/>
              </a:rPr>
              <a:t>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15568" y="3877056"/>
            <a:ext cx="4553712" cy="7355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Hidrogênio vira hélio a 15 milhões de graus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1247" y="4681148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9A6B00"/>
                </a:solidFill>
                <a:latin typeface="Calibri"/>
              </a:rPr>
              <a:t>•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15568" y="4681148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600 milhões de toneladas por segundo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45352" y="3035808"/>
            <a:ext cx="5376672" cy="2250841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6519672" y="3273552"/>
            <a:ext cx="548640" cy="548640"/>
          </a:xfrm>
          <a:prstGeom prst="ellipse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⚙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32904" y="3291840"/>
            <a:ext cx="4114800" cy="42330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400" b="1" i="0">
                <a:solidFill>
                  <a:srgbClr val="6D28D9"/>
                </a:solidFill>
                <a:latin typeface="Calibri"/>
              </a:rPr>
              <a:t>Por que é difícil na Terra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19672" y="3877056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6D28D9"/>
                </a:solidFill>
                <a:latin typeface="Calibri"/>
              </a:rPr>
              <a:t>•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793992" y="3877056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Dois núcleos positivos se repelem muito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19672" y="4336252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6D28D9"/>
                </a:solidFill>
                <a:latin typeface="Calibri"/>
              </a:rPr>
              <a:t>•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93992" y="4336252"/>
            <a:ext cx="4553712" cy="7355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Só temperatura e pressão enormes vencem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66928" y="5451241"/>
            <a:ext cx="11055096" cy="823782"/>
          </a:xfrm>
          <a:prstGeom prst="roundRect">
            <a:avLst>
              <a:gd name="adj" fmla="val 5500"/>
            </a:avLst>
          </a:prstGeom>
          <a:solidFill>
            <a:srgbClr val="EDE9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5" name="Oval 34"/>
          <p:cNvSpPr/>
          <p:nvPr/>
        </p:nvSpPr>
        <p:spPr>
          <a:xfrm>
            <a:off x="813816" y="5634532"/>
            <a:ext cx="457200" cy="457200"/>
          </a:xfrm>
          <a:prstGeom prst="ellipse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✦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417320" y="5451241"/>
            <a:ext cx="9930384" cy="82378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300" b="0" i="0">
                <a:solidFill>
                  <a:srgbClr val="11263A"/>
                </a:solidFill>
                <a:latin typeface="Calibri"/>
              </a:rPr>
              <a:t>Em 2022 um laboratório nos EUA </a:t>
            </a:r>
            <a:r>
              <a:rPr sz="2300" b="1" i="0">
                <a:solidFill>
                  <a:srgbClr val="11263A"/>
                </a:solidFill>
                <a:latin typeface="Calibri"/>
              </a:rPr>
              <a:t>tirou de uma fusão mais energia do que injetou</a:t>
            </a:r>
            <a:r>
              <a:rPr sz="2300" b="0" i="0">
                <a:solidFill>
                  <a:srgbClr val="11263A"/>
                </a:solidFill>
                <a:latin typeface="Calibri"/>
              </a:rPr>
              <a:t>.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76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QUADRO-RESUMO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Fissão e fusão lado a lado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82496"/>
            <a:ext cx="11109960" cy="512064"/>
          </a:xfrm>
          <a:prstGeom prst="roundRect">
            <a:avLst>
              <a:gd name="adj" fmla="val 10000"/>
            </a:avLst>
          </a:prstGeom>
          <a:solidFill>
            <a:srgbClr val="1126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1682496"/>
            <a:ext cx="2414016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529584" y="1682496"/>
            <a:ext cx="3739896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1" i="0">
                <a:solidFill>
                  <a:srgbClr val="FFFFFF"/>
                </a:solidFill>
                <a:latin typeface="Calibri"/>
              </a:rPr>
              <a:t>Fissão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53527" y="1682496"/>
            <a:ext cx="3858768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1" i="0">
                <a:solidFill>
                  <a:srgbClr val="FFFFFF"/>
                </a:solidFill>
                <a:latin typeface="Calibri"/>
              </a:rPr>
              <a:t>Fusão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249424"/>
            <a:ext cx="2414016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O que acontece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29584" y="2249424"/>
            <a:ext cx="3739896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núcleo pesado se parte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53527" y="2249424"/>
            <a:ext cx="3858768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núcleos leves se juntam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2816352"/>
            <a:ext cx="11109960" cy="512064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31520" y="2816352"/>
            <a:ext cx="2414016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Combustível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29584" y="2816352"/>
            <a:ext cx="3739896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urânio-235, plutônio-239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53527" y="2816352"/>
            <a:ext cx="3858768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isótopos de hidrogênio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3383280"/>
            <a:ext cx="2414016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Condição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29584" y="3383280"/>
            <a:ext cx="3739896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nêutron lento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53527" y="3383280"/>
            <a:ext cx="3858768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milhões de graus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66928" y="3950208"/>
            <a:ext cx="11109960" cy="512064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31520" y="3950208"/>
            <a:ext cx="2414016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Energia liberada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29584" y="3950208"/>
            <a:ext cx="3739896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muito alta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53527" y="3950208"/>
            <a:ext cx="3858768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ainda maior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4517136"/>
            <a:ext cx="2414016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Rejeito radioativo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29584" y="4517136"/>
            <a:ext cx="3739896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0" i="0">
                <a:solidFill>
                  <a:srgbClr val="B91C1C"/>
                </a:solidFill>
                <a:latin typeface="Calibri"/>
              </a:rPr>
              <a:t>sim, e de longa duração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53527" y="4517136"/>
            <a:ext cx="3858768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0" i="0">
                <a:solidFill>
                  <a:srgbClr val="15803D"/>
                </a:solidFill>
                <a:latin typeface="Calibri"/>
              </a:rPr>
              <a:t>muito menor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" y="5084064"/>
            <a:ext cx="11109960" cy="512064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31520" y="5084064"/>
            <a:ext cx="2414016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Onde já funciona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529584" y="5084064"/>
            <a:ext cx="3739896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usinas no mundo todo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653527" y="5084064"/>
            <a:ext cx="3858768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só em laboratório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5742432"/>
            <a:ext cx="11055096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2200" b="0" i="0">
                <a:solidFill>
                  <a:srgbClr val="6B7F92"/>
                </a:solidFill>
                <a:latin typeface="Calibri"/>
              </a:rPr>
              <a:t>A fusão é a promessa do século: combustível abundante e pouquíssimo rejeito.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53708C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53708C"/>
                </a:solidFill>
                <a:latin typeface="Calibri"/>
              </a:rPr>
              <a:t>77</a:t>
            </a:r>
          </a:p>
        </p:txBody>
      </p:sp>
      <p:sp>
        <p:nvSpPr>
          <p:cNvPr id="4" name="Pie 3"/>
          <p:cNvSpPr/>
          <p:nvPr/>
        </p:nvSpPr>
        <p:spPr>
          <a:xfrm>
            <a:off x="8961119" y="1920240"/>
            <a:ext cx="3017520" cy="3017520"/>
          </a:xfrm>
          <a:prstGeom prst="pie">
            <a:avLst>
              <a:gd name="adj1" fmla="val 3600000"/>
              <a:gd name="adj2" fmla="val 7200000"/>
            </a:avLst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Pie 4"/>
          <p:cNvSpPr/>
          <p:nvPr/>
        </p:nvSpPr>
        <p:spPr>
          <a:xfrm>
            <a:off x="8961119" y="1920240"/>
            <a:ext cx="3017520" cy="3017520"/>
          </a:xfrm>
          <a:prstGeom prst="pie">
            <a:avLst>
              <a:gd name="adj1" fmla="val 10800000"/>
              <a:gd name="adj2" fmla="val 14400000"/>
            </a:avLst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Pie 5"/>
          <p:cNvSpPr/>
          <p:nvPr/>
        </p:nvSpPr>
        <p:spPr>
          <a:xfrm>
            <a:off x="8961119" y="1920240"/>
            <a:ext cx="3017520" cy="3017520"/>
          </a:xfrm>
          <a:prstGeom prst="pie">
            <a:avLst>
              <a:gd name="adj1" fmla="val 18000000"/>
              <a:gd name="adj2" fmla="val 21600000"/>
            </a:avLst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806025" y="2765145"/>
            <a:ext cx="1327708" cy="1327708"/>
          </a:xfrm>
          <a:prstGeom prst="ellipse">
            <a:avLst/>
          </a:prstGeom>
          <a:solidFill>
            <a:srgbClr val="1126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077602" y="3036722"/>
            <a:ext cx="784555" cy="784555"/>
          </a:xfrm>
          <a:prstGeom prst="ellipse">
            <a:avLst/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66928" y="1883664"/>
            <a:ext cx="7863840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00" b="1" i="0">
                <a:solidFill>
                  <a:srgbClr val="F2B705"/>
                </a:solidFill>
                <a:latin typeface="Calibri"/>
              </a:rPr>
              <a:t>PARTE 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2286000"/>
            <a:ext cx="8412480" cy="10058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200" b="1" i="0">
                <a:solidFill>
                  <a:srgbClr val="FFFFFF"/>
                </a:solidFill>
                <a:latin typeface="Cambria"/>
              </a:rPr>
              <a:t>Quando algo dá errado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3346704"/>
            <a:ext cx="8778240" cy="13898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2500" b="0" i="0">
                <a:solidFill>
                  <a:srgbClr val="C6D8E6"/>
                </a:solidFill>
                <a:latin typeface="Calibri"/>
              </a:rPr>
              <a:t>Cinco episódios que moldaram tudo o que hoje se chama de segurança e proteção radiológica.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4882896"/>
            <a:ext cx="1032764" cy="566928"/>
          </a:xfrm>
          <a:prstGeom prst="roundRect">
            <a:avLst>
              <a:gd name="adj" fmla="val 28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66928" y="4882896"/>
            <a:ext cx="1032764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C6D8E6"/>
                </a:solidFill>
                <a:latin typeface="Calibri"/>
              </a:rPr>
              <a:t>1945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764284" y="4882896"/>
            <a:ext cx="1032764" cy="566928"/>
          </a:xfrm>
          <a:prstGeom prst="roundRect">
            <a:avLst>
              <a:gd name="adj" fmla="val 28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764284" y="4882896"/>
            <a:ext cx="1032764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C6D8E6"/>
                </a:solidFill>
                <a:latin typeface="Calibri"/>
              </a:rPr>
              <a:t>1979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961640" y="4882896"/>
            <a:ext cx="1032764" cy="566928"/>
          </a:xfrm>
          <a:prstGeom prst="roundRect">
            <a:avLst>
              <a:gd name="adj" fmla="val 28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961640" y="4882896"/>
            <a:ext cx="1032764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C6D8E6"/>
                </a:solidFill>
                <a:latin typeface="Calibri"/>
              </a:rPr>
              <a:t>1986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158996" y="4882896"/>
            <a:ext cx="1032764" cy="566928"/>
          </a:xfrm>
          <a:prstGeom prst="roundRect">
            <a:avLst>
              <a:gd name="adj" fmla="val 28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158996" y="4882896"/>
            <a:ext cx="1032764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C6D8E6"/>
                </a:solidFill>
                <a:latin typeface="Calibri"/>
              </a:rPr>
              <a:t>1987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356352" y="4882896"/>
            <a:ext cx="1032764" cy="566928"/>
          </a:xfrm>
          <a:prstGeom prst="roundRect">
            <a:avLst>
              <a:gd name="adj" fmla="val 28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356352" y="4882896"/>
            <a:ext cx="1032764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C6D8E6"/>
                </a:solidFill>
                <a:latin typeface="Calibri"/>
              </a:rPr>
              <a:t>2011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78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AGOSTO DE 1945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Hiroshima e Nagasaki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45920"/>
            <a:ext cx="5376672" cy="2365141"/>
          </a:xfrm>
          <a:prstGeom prst="roundRect">
            <a:avLst>
              <a:gd name="adj" fmla="val 5500"/>
            </a:avLst>
          </a:prstGeom>
          <a:solidFill>
            <a:srgbClr val="FDE7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7" y="1901952"/>
            <a:ext cx="4828032" cy="43941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500" b="1" i="0">
                <a:solidFill>
                  <a:srgbClr val="B91C1C"/>
                </a:solidFill>
                <a:latin typeface="Calibri"/>
              </a:rPr>
              <a:t>Hiroshima · 6 de agosto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2487168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B91C1C"/>
                </a:solidFill>
                <a:latin typeface="Calibri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" y="2487168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Bomba de urânio-235: a Little Boy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7" y="2946364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B91C1C"/>
                </a:solidFill>
                <a:latin typeface="Calibri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568" y="2946364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Cerca de 15 mil toneladas de TNT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405560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B91C1C"/>
                </a:solidFill>
                <a:latin typeface="Calibri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" y="3405560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~140 mil mortes até o fim do ano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45352" y="1645920"/>
            <a:ext cx="5376672" cy="2365141"/>
          </a:xfrm>
          <a:prstGeom prst="roundRect">
            <a:avLst>
              <a:gd name="adj" fmla="val 5500"/>
            </a:avLst>
          </a:prstGeom>
          <a:solidFill>
            <a:srgbClr val="FDE7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19672" y="1901952"/>
            <a:ext cx="4828032" cy="43941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500" b="1" i="0">
                <a:solidFill>
                  <a:srgbClr val="B91C1C"/>
                </a:solidFill>
                <a:latin typeface="Calibri"/>
              </a:rPr>
              <a:t>Nagasaki · 9 de agosto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19672" y="2487168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B91C1C"/>
                </a:solidFill>
                <a:latin typeface="Calibri"/>
              </a:rPr>
              <a:t>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93992" y="2487168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Bomba de plutônio-239: a Fat Man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19672" y="2946364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B91C1C"/>
                </a:solidFill>
                <a:latin typeface="Calibri"/>
              </a:rPr>
              <a:t>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93992" y="2946364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Cerca de 21 mil toneladas de TNT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19672" y="3405560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B91C1C"/>
                </a:solidFill>
                <a:latin typeface="Calibri"/>
              </a:rPr>
              <a:t>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93992" y="3405560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~74 mil mortes até o fim do ano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4157365"/>
            <a:ext cx="11055096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2200" b="0" i="0">
                <a:solidFill>
                  <a:srgbClr val="6B7F92"/>
                </a:solidFill>
                <a:latin typeface="Calibri"/>
              </a:rPr>
              <a:t>Muitos dos cientistas da fissão passaram a vida fazendo campanha contra o uso militar dela.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4696912"/>
            <a:ext cx="11055096" cy="823782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813816" y="4880203"/>
            <a:ext cx="457200" cy="457200"/>
          </a:xfrm>
          <a:prstGeom prst="ellipse">
            <a:avLst/>
          </a:prstGeom>
          <a:solidFill>
            <a:srgbClr val="1126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!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17320" y="4696912"/>
            <a:ext cx="9930384" cy="82378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300" b="1" i="0">
                <a:solidFill>
                  <a:srgbClr val="11263A"/>
                </a:solidFill>
                <a:latin typeface="Calibri"/>
              </a:rPr>
              <a:t>A radiação matou depois da explosão: </a:t>
            </a:r>
            <a:r>
              <a:rPr sz="2300" b="0" i="0">
                <a:solidFill>
                  <a:srgbClr val="11263A"/>
                </a:solidFill>
                <a:latin typeface="Calibri"/>
              </a:rPr>
              <a:t>os sobreviventes deram os dados.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79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28 DE MARÇO DE 1979 · EUA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Three Mile Island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645920"/>
            <a:ext cx="300445" cy="394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7373" y="1645920"/>
            <a:ext cx="6374674" cy="80120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300" b="0" i="0">
                <a:solidFill>
                  <a:srgbClr val="22374B"/>
                </a:solidFill>
                <a:latin typeface="Calibri"/>
              </a:rPr>
              <a:t>Uma válvula travou aberta e o reator perdeu água de refrigeração.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2515707"/>
            <a:ext cx="300445" cy="394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7373" y="2515707"/>
            <a:ext cx="6374674" cy="117895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300" b="0" i="0">
                <a:solidFill>
                  <a:srgbClr val="22374B"/>
                </a:solidFill>
                <a:latin typeface="Calibri"/>
              </a:rPr>
              <a:t>Os instrumentos indicavam a válvula fechada. Os operadores </a:t>
            </a:r>
            <a:r>
              <a:rPr sz="2300" b="1" i="0">
                <a:solidFill>
                  <a:srgbClr val="22374B"/>
                </a:solidFill>
                <a:latin typeface="Calibri"/>
              </a:rPr>
              <a:t>agiram com base numa leitura errada</a:t>
            </a:r>
            <a:r>
              <a:rPr sz="2300" b="0" i="0">
                <a:solidFill>
                  <a:srgbClr val="22374B"/>
                </a:solidFill>
                <a:latin typeface="Calibri"/>
              </a:rPr>
              <a:t> e pioraram a situação.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3763238"/>
            <a:ext cx="300445" cy="394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7373" y="3763238"/>
            <a:ext cx="6374674" cy="80120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300" b="0" i="0">
                <a:solidFill>
                  <a:srgbClr val="22374B"/>
                </a:solidFill>
                <a:latin typeface="Calibri"/>
              </a:rPr>
              <a:t>Metade do núcleo derreteu. </a:t>
            </a:r>
            <a:r>
              <a:rPr sz="2300" b="1" i="0">
                <a:solidFill>
                  <a:srgbClr val="0F766E"/>
                </a:solidFill>
                <a:latin typeface="Calibri"/>
              </a:rPr>
              <a:t>O prédio de contenção segurou quase tudo</a:t>
            </a:r>
            <a:r>
              <a:rPr sz="2300" b="0" i="0">
                <a:solidFill>
                  <a:srgbClr val="22374B"/>
                </a:solidFill>
                <a:latin typeface="Calibri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4633026"/>
            <a:ext cx="300445" cy="394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7373" y="4633026"/>
            <a:ext cx="6374674" cy="423463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300" b="0" i="0">
                <a:solidFill>
                  <a:srgbClr val="22374B"/>
                </a:solidFill>
                <a:latin typeface="Calibri"/>
              </a:rPr>
              <a:t>Nenhuma morte ou doença foi atribuída ao acidente.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26679" y="1645920"/>
            <a:ext cx="3895344" cy="256032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001000" y="1828800"/>
            <a:ext cx="3346704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11263A"/>
                </a:solidFill>
                <a:latin typeface="Calibri"/>
              </a:rPr>
              <a:t>O legado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01000" y="2304288"/>
            <a:ext cx="3346704" cy="178955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O acidente praticamente congelou a construção de novas usinas nos Estados Unidos por trinta anos. O dano maior foi à confiança pública.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5082418"/>
            <a:ext cx="11055096" cy="1208653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813816" y="5458145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✦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5082418"/>
            <a:ext cx="9930384" cy="1208653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300" b="1" i="0">
                <a:solidFill>
                  <a:srgbClr val="11263A"/>
                </a:solidFill>
                <a:latin typeface="Calibri"/>
              </a:rPr>
              <a:t>A lição técnica: </a:t>
            </a:r>
            <a:r>
              <a:rPr sz="2300" b="0" i="0">
                <a:solidFill>
                  <a:srgbClr val="11263A"/>
                </a:solidFill>
                <a:latin typeface="Calibri"/>
              </a:rPr>
              <a:t>a engenharia funcionou, a interface com o operador é que falhou. Depois disso, painéis de controle e treinamento foram refeitos em todo o setor.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80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26 DE ABRIL DE 1986 · UCRÂNIA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Chernobyl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645920"/>
            <a:ext cx="287382" cy="37719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B91C1C"/>
                </a:solidFill>
                <a:latin typeface="Calibri"/>
              </a:rPr>
              <a:t>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4310" y="1645920"/>
            <a:ext cx="6387737" cy="768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200" b="0" i="0">
                <a:solidFill>
                  <a:srgbClr val="22374B"/>
                </a:solidFill>
                <a:latin typeface="Calibri"/>
              </a:rPr>
              <a:t>Um teste de segurança com o reator em potência muito baixa — a condição mais instável daquele projeto.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2470160"/>
            <a:ext cx="287382" cy="37719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B91C1C"/>
                </a:solidFill>
                <a:latin typeface="Calibri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4310" y="2470160"/>
            <a:ext cx="6387737" cy="768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200" b="0" i="0">
                <a:solidFill>
                  <a:srgbClr val="22374B"/>
                </a:solidFill>
                <a:latin typeface="Calibri"/>
              </a:rPr>
              <a:t>Sistemas de segurança foram </a:t>
            </a:r>
            <a:r>
              <a:rPr sz="2200" b="1" i="0">
                <a:solidFill>
                  <a:srgbClr val="B91C1C"/>
                </a:solidFill>
                <a:latin typeface="Calibri"/>
              </a:rPr>
              <a:t>desligados de propósito</a:t>
            </a:r>
            <a:r>
              <a:rPr sz="2200" b="0" i="0">
                <a:solidFill>
                  <a:srgbClr val="22374B"/>
                </a:solidFill>
                <a:latin typeface="Calibri"/>
              </a:rPr>
              <a:t> para o teste continuar.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3294400"/>
            <a:ext cx="287382" cy="37719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B91C1C"/>
                </a:solidFill>
                <a:latin typeface="Calibri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4310" y="3294400"/>
            <a:ext cx="6387737" cy="768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200" b="0" i="0">
                <a:solidFill>
                  <a:srgbClr val="22374B"/>
                </a:solidFill>
                <a:latin typeface="Calibri"/>
              </a:rPr>
              <a:t>A potência disparou e houve explosão. O grafite queimou por dez dias.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4118640"/>
            <a:ext cx="287382" cy="37719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B91C1C"/>
                </a:solidFill>
                <a:latin typeface="Calibri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4310" y="4118640"/>
            <a:ext cx="6387737" cy="768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200" b="0" i="0">
                <a:solidFill>
                  <a:srgbClr val="22374B"/>
                </a:solidFill>
                <a:latin typeface="Calibri"/>
              </a:rPr>
              <a:t>O reator </a:t>
            </a:r>
            <a:r>
              <a:rPr sz="2200" b="1" i="0">
                <a:solidFill>
                  <a:srgbClr val="B91C1C"/>
                </a:solidFill>
                <a:latin typeface="Calibri"/>
              </a:rPr>
              <a:t>não tinha contenção</a:t>
            </a:r>
            <a:r>
              <a:rPr sz="2200" b="0" i="0">
                <a:solidFill>
                  <a:srgbClr val="22374B"/>
                </a:solidFill>
                <a:latin typeface="Calibri"/>
              </a:rPr>
              <a:t>: a fumaça subiu direto para a atmosfera.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26679" y="1645920"/>
            <a:ext cx="3895344" cy="2980944"/>
          </a:xfrm>
          <a:prstGeom prst="roundRect">
            <a:avLst>
              <a:gd name="adj" fmla="val 5500"/>
            </a:avLst>
          </a:prstGeom>
          <a:solidFill>
            <a:srgbClr val="FDE7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001000" y="1828800"/>
            <a:ext cx="3346704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B91C1C"/>
                </a:solidFill>
                <a:latin typeface="Calibri"/>
              </a:rPr>
              <a:t>As vítimas diretas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01000" y="2322576"/>
            <a:ext cx="3346704" cy="22311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2 trabalhadores morreram na explosão e 28 nos meses seguintes, por síndrome aguda de radiação — bombeiros e operadores que entraram sem saber o que enfrentavam.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5005872"/>
            <a:ext cx="11055096" cy="1208653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813816" y="5381599"/>
            <a:ext cx="457200" cy="45720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!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5005872"/>
            <a:ext cx="9930384" cy="1208653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300" b="1" i="0">
                <a:solidFill>
                  <a:srgbClr val="11263A"/>
                </a:solidFill>
                <a:latin typeface="Calibri"/>
              </a:rPr>
              <a:t>O dano de longo prazo: </a:t>
            </a:r>
            <a:r>
              <a:rPr sz="2300" b="0" i="0">
                <a:solidFill>
                  <a:srgbClr val="11263A"/>
                </a:solidFill>
                <a:latin typeface="Calibri"/>
              </a:rPr>
              <a:t>cerca de 5 mil casos de câncer de tireoide em quem era criança, por iodo-131 no leite das vacas.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81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CHERNOBYL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O que ficou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64208"/>
            <a:ext cx="3538728" cy="179222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94944" y="1810512"/>
            <a:ext cx="3282696" cy="660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000" b="1" i="0">
                <a:solidFill>
                  <a:srgbClr val="B91C1C"/>
                </a:solidFill>
                <a:latin typeface="Cambria"/>
              </a:rPr>
              <a:t>30 km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" y="2507488"/>
            <a:ext cx="3282696" cy="857503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de raio na zona de exclusão,
em vigor até hoje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25112" y="1664208"/>
            <a:ext cx="3538728" cy="179222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453128" y="1810512"/>
            <a:ext cx="3282696" cy="660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000" b="1" i="0">
                <a:solidFill>
                  <a:srgbClr val="B91C1C"/>
                </a:solidFill>
                <a:latin typeface="Cambria"/>
              </a:rPr>
              <a:t>~49 mil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53128" y="2507488"/>
            <a:ext cx="3282696" cy="857503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moradores de Pripyat
evacuados em 3 horas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83296" y="1664208"/>
            <a:ext cx="3538728" cy="179222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11312" y="1810512"/>
            <a:ext cx="3282696" cy="660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000" b="1" i="0">
                <a:solidFill>
                  <a:srgbClr val="0F766E"/>
                </a:solidFill>
                <a:latin typeface="Cambria"/>
              </a:rPr>
              <a:t>2016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1312" y="2507488"/>
            <a:ext cx="3282696" cy="857503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conclusão do novo
confinamento de aço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3621024"/>
            <a:ext cx="5376672" cy="2595737"/>
          </a:xfrm>
          <a:prstGeom prst="roundRect">
            <a:avLst>
              <a:gd name="adj" fmla="val 5500"/>
            </a:avLst>
          </a:prstGeom>
          <a:solidFill>
            <a:srgbClr val="E3F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41247" y="3877055"/>
            <a:ext cx="4828032" cy="42330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400" b="1" i="0">
                <a:solidFill>
                  <a:srgbClr val="15803D"/>
                </a:solidFill>
                <a:latin typeface="Calibri"/>
              </a:rPr>
              <a:t>A zona hoje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" y="4462272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15803D"/>
                </a:solidFill>
                <a:latin typeface="Calibri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5568" y="4462272"/>
            <a:ext cx="4553712" cy="7355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Sem gente, a fauna se multiplicou: alces, lobos, cavalos selvagens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1247" y="5266364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15803D"/>
                </a:solidFill>
                <a:latin typeface="Calibri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5568" y="5266364"/>
            <a:ext cx="4553712" cy="7355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A radiação é um problema menor para os animais do que a presença humana era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45352" y="3621024"/>
            <a:ext cx="5376672" cy="2595737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519672" y="3877055"/>
            <a:ext cx="4828032" cy="42330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400" b="1" i="0">
                <a:solidFill>
                  <a:srgbClr val="0F766E"/>
                </a:solidFill>
                <a:latin typeface="Calibri"/>
              </a:rPr>
              <a:t>O que mudou no mundo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19672" y="4462272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93992" y="4462272"/>
            <a:ext cx="4553712" cy="7355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Contenção passou a ser exigência inegociável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19672" y="5266364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93992" y="5266364"/>
            <a:ext cx="4553712" cy="7355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Criou-se a cultura de segurança: qualquer operador pode parar o reator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82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13 DE SETEMBRO DE 1987 · GOIÂNIA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O maior acidente radiológico do mundo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09344"/>
            <a:ext cx="11055096" cy="87782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768096" y="1764792"/>
            <a:ext cx="566928" cy="566928"/>
          </a:xfrm>
          <a:prstGeom prst="ellipse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99616" y="1664208"/>
            <a:ext cx="2834640" cy="78638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4000"/>
              </a:lnSpc>
            </a:pPr>
            <a:r>
              <a:rPr sz="2200" b="1" i="0">
                <a:solidFill>
                  <a:srgbClr val="11263A"/>
                </a:solidFill>
                <a:latin typeface="Calibri"/>
              </a:rPr>
              <a:t>O abandono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62272" y="1645920"/>
            <a:ext cx="6583680" cy="8229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Uma clínica de radioterapia mudou de endereço e deixou para trás um aparelho com uma cápsula de césio-137.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2578608"/>
            <a:ext cx="11055096" cy="877824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768096" y="2734056"/>
            <a:ext cx="566928" cy="566928"/>
          </a:xfrm>
          <a:prstGeom prst="ellipse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99616" y="2633472"/>
            <a:ext cx="2834640" cy="78638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4000"/>
              </a:lnSpc>
            </a:pPr>
            <a:r>
              <a:rPr sz="2200" b="1" i="0">
                <a:solidFill>
                  <a:srgbClr val="11263A"/>
                </a:solidFill>
                <a:latin typeface="Calibri"/>
              </a:rPr>
              <a:t>O ferro-velho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62272" y="2615184"/>
            <a:ext cx="6583680" cy="8229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Dois catadores levaram a peça e a venderam como sucata. No ferro-velho, a cápsula foi rompida.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547872"/>
            <a:ext cx="11055096" cy="87782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768096" y="3703320"/>
            <a:ext cx="566928" cy="566928"/>
          </a:xfrm>
          <a:prstGeom prst="ellipse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99616" y="3602736"/>
            <a:ext cx="2834640" cy="78638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4000"/>
              </a:lnSpc>
            </a:pPr>
            <a:r>
              <a:rPr sz="2200" b="1" i="0">
                <a:solidFill>
                  <a:srgbClr val="11263A"/>
                </a:solidFill>
                <a:latin typeface="Calibri"/>
              </a:rPr>
              <a:t>O pó azul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62272" y="3584448"/>
            <a:ext cx="6583680" cy="8229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O cloreto de césio brilhava no escuro. Foi distribuído entre famílias e amigos como curiosidade.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4517136"/>
            <a:ext cx="11055096" cy="877824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768096" y="4672584"/>
            <a:ext cx="566928" cy="566928"/>
          </a:xfrm>
          <a:prstGeom prst="ellipse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99616" y="4572000"/>
            <a:ext cx="2834640" cy="78638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4000"/>
              </a:lnSpc>
            </a:pPr>
            <a:r>
              <a:rPr sz="2200" b="1" i="0">
                <a:solidFill>
                  <a:srgbClr val="11263A"/>
                </a:solidFill>
                <a:latin typeface="Calibri"/>
              </a:rPr>
              <a:t>O alerta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62272" y="4553712"/>
            <a:ext cx="6583680" cy="8229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Só 15 dias depois alguém levou o material até a vigilância sanitária — de ônibus, dentro de uma sacola.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467289"/>
            <a:ext cx="11055096" cy="823782"/>
          </a:xfrm>
          <a:prstGeom prst="roundRect">
            <a:avLst>
              <a:gd name="adj" fmla="val 5500"/>
            </a:avLst>
          </a:prstGeom>
          <a:solidFill>
            <a:srgbClr val="FDE7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813816" y="5650580"/>
            <a:ext cx="457200" cy="457200"/>
          </a:xfrm>
          <a:prstGeom prst="ellipse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!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20" y="5467289"/>
            <a:ext cx="9930384" cy="82378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300" b="0" i="0">
                <a:solidFill>
                  <a:srgbClr val="11263A"/>
                </a:solidFill>
                <a:latin typeface="Calibri"/>
              </a:rPr>
              <a:t>O pó não cheirava, não queimava e era bonito: crianças passaram no corpo.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83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GOIÂNIA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Os números e a química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64208"/>
            <a:ext cx="2587752" cy="173736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94944" y="1810512"/>
            <a:ext cx="2331720" cy="594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3600" b="1" i="0">
                <a:solidFill>
                  <a:srgbClr val="B91C1C"/>
                </a:solidFill>
                <a:latin typeface="Cambria"/>
              </a:rPr>
              <a:t>19,26 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" y="2441448"/>
            <a:ext cx="2331720" cy="8686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de cloreto de césio
dentro da cápsula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74136" y="1664208"/>
            <a:ext cx="2587752" cy="173736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502152" y="1810512"/>
            <a:ext cx="2331720" cy="726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400" b="1" i="0">
                <a:solidFill>
                  <a:srgbClr val="B91C1C"/>
                </a:solidFill>
                <a:latin typeface="Cambria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2152" y="2573528"/>
            <a:ext cx="2331720" cy="73659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mortes nas semanas
seguintes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81344" y="1664208"/>
            <a:ext cx="2587752" cy="173736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309359" y="1810512"/>
            <a:ext cx="2331720" cy="726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400" b="1" i="0">
                <a:solidFill>
                  <a:srgbClr val="B91C1C"/>
                </a:solidFill>
                <a:latin typeface="Cambria"/>
              </a:rPr>
              <a:t>249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09359" y="2573528"/>
            <a:ext cx="2331720" cy="73659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pessoas
contaminadas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988552" y="1664208"/>
            <a:ext cx="2633472" cy="173736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116568" y="1810512"/>
            <a:ext cx="2377439" cy="594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3600" b="1" i="0">
                <a:solidFill>
                  <a:srgbClr val="B91C1C"/>
                </a:solidFill>
                <a:latin typeface="Cambria"/>
              </a:rPr>
              <a:t>112 mil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16568" y="2441448"/>
            <a:ext cx="2377439" cy="8686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pessoas monitoradas
nos meses seguintes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3602736"/>
            <a:ext cx="5376672" cy="2139696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41247" y="3712463"/>
            <a:ext cx="4828032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11263A"/>
                </a:solidFill>
                <a:latin typeface="Calibri"/>
              </a:rPr>
              <a:t>Por que foi tão grave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1247" y="4169663"/>
            <a:ext cx="261257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B91C1C"/>
                </a:solidFill>
                <a:latin typeface="Calibri"/>
              </a:rPr>
              <a:t>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02505" y="4169663"/>
            <a:ext cx="4566774" cy="7026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O CsCl é solúvel: espalhou-se pela pele, pela roupa, pela casa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1247" y="4928209"/>
            <a:ext cx="261257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B91C1C"/>
                </a:solidFill>
                <a:latin typeface="Calibri"/>
              </a:rPr>
              <a:t>•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02505" y="4928209"/>
            <a:ext cx="4566774" cy="7026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O césio age como o potássio e vai para o músculo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45352" y="3602736"/>
            <a:ext cx="5376672" cy="2139696"/>
          </a:xfrm>
          <a:prstGeom prst="roundRect">
            <a:avLst>
              <a:gd name="adj" fmla="val 5500"/>
            </a:avLst>
          </a:prstGeom>
          <a:solidFill>
            <a:srgbClr val="FDE7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519672" y="3712463"/>
            <a:ext cx="4828032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1" i="0">
                <a:solidFill>
                  <a:srgbClr val="B91C1C"/>
                </a:solidFill>
                <a:latin typeface="Calibri"/>
              </a:rPr>
              <a:t>Leide das Neves, 6 anos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19672" y="4169663"/>
            <a:ext cx="4828032" cy="1554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Brincou com o pó e comeu um ovo com as mãos contaminadas. Morreu um mês depois, enterrada em caixão de chumbo.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6928" y="5888736"/>
            <a:ext cx="11055096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6B7F92"/>
                </a:solidFill>
                <a:latin typeface="Calibri"/>
              </a:rPr>
              <a:t>Milhares de toneladas de solo e entulho viraram rejeito, hoje em Abadia de Goiás.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84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11 DE MARÇO DE 2011 · JAPÃO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Fukushima Daiichi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645920"/>
            <a:ext cx="300445" cy="394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7373" y="1645920"/>
            <a:ext cx="6374674" cy="80120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300" b="0" i="0">
                <a:solidFill>
                  <a:srgbClr val="22374B"/>
                </a:solidFill>
                <a:latin typeface="Calibri"/>
              </a:rPr>
              <a:t>Terremoto de magnitude 9,0. Os reatores </a:t>
            </a:r>
            <a:r>
              <a:rPr sz="2300" b="1" i="0">
                <a:solidFill>
                  <a:srgbClr val="0F766E"/>
                </a:solidFill>
                <a:latin typeface="Calibri"/>
              </a:rPr>
              <a:t>desligaram automaticamente e corretamente</a:t>
            </a:r>
            <a:r>
              <a:rPr sz="2300" b="0" i="0">
                <a:solidFill>
                  <a:srgbClr val="22374B"/>
                </a:solidFill>
                <a:latin typeface="Calibri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2515707"/>
            <a:ext cx="300445" cy="394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7373" y="2515707"/>
            <a:ext cx="6374674" cy="80120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300" b="0" i="0">
                <a:solidFill>
                  <a:srgbClr val="22374B"/>
                </a:solidFill>
                <a:latin typeface="Calibri"/>
              </a:rPr>
              <a:t>Cinquenta minutos depois veio um tsunami de cerca de 15 metros — o muro de proteção tinha 10.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3385494"/>
            <a:ext cx="300445" cy="394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7373" y="3385494"/>
            <a:ext cx="6374674" cy="80120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300" b="0" i="0">
                <a:solidFill>
                  <a:srgbClr val="22374B"/>
                </a:solidFill>
                <a:latin typeface="Calibri"/>
              </a:rPr>
              <a:t>A água inundou os geradores de emergência. </a:t>
            </a:r>
            <a:r>
              <a:rPr sz="2300" b="1" i="0">
                <a:solidFill>
                  <a:srgbClr val="22374B"/>
                </a:solidFill>
                <a:latin typeface="Calibri"/>
              </a:rPr>
              <a:t>Sem energia, sem bomba; sem bomba, sem refrigeração</a:t>
            </a:r>
            <a:r>
              <a:rPr sz="2300" b="0" i="0">
                <a:solidFill>
                  <a:srgbClr val="22374B"/>
                </a:solidFill>
                <a:latin typeface="Calibri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4255282"/>
            <a:ext cx="300445" cy="3943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7373" y="4255282"/>
            <a:ext cx="6374674" cy="80120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300" b="0" i="0">
                <a:solidFill>
                  <a:srgbClr val="22374B"/>
                </a:solidFill>
                <a:latin typeface="Calibri"/>
              </a:rPr>
              <a:t>Três núcleos derreteram e houve explosões de hidrogênio nos prédios.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26679" y="1645920"/>
            <a:ext cx="3895344" cy="270662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001000" y="1828800"/>
            <a:ext cx="3346704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300" b="1" i="0">
                <a:solidFill>
                  <a:srgbClr val="11263A"/>
                </a:solidFill>
                <a:latin typeface="Calibri"/>
              </a:rPr>
              <a:t>O número que surpreende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01000" y="2377440"/>
            <a:ext cx="3346704" cy="179222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Nenhuma morte por radiação aguda. Mas mais de 2 000 mortes foram ligadas ao estresse e às condições da evacuação de 150 mil pessoas.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5082418"/>
            <a:ext cx="11055096" cy="1208653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813816" y="5458145"/>
            <a:ext cx="457200" cy="45720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!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5082418"/>
            <a:ext cx="9930384" cy="1208653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300" b="1" i="0">
                <a:solidFill>
                  <a:srgbClr val="11263A"/>
                </a:solidFill>
                <a:latin typeface="Calibri"/>
              </a:rPr>
              <a:t>A lição mais desconfortável: </a:t>
            </a:r>
            <a:r>
              <a:rPr sz="2300" b="0" i="0">
                <a:solidFill>
                  <a:srgbClr val="11263A"/>
                </a:solidFill>
                <a:latin typeface="Calibri"/>
              </a:rPr>
              <a:t>uma evacuação mal planejada pode causar mais vítimas do que a radiação de que se fugia.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85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O SALDO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O que os acidentes ensinaram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45920"/>
            <a:ext cx="11055096" cy="96926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786384" y="1847088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17904" y="1682496"/>
            <a:ext cx="3200400" cy="8961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4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Contenção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46320" y="1664208"/>
            <a:ext cx="6217920" cy="914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Barreira física não é luxo. Foi ela que salvou Three Mile Island e faltou em Chernobyl.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2724912"/>
            <a:ext cx="11055096" cy="969264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786384" y="2926080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17904" y="2761488"/>
            <a:ext cx="3200400" cy="8961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4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Cultura de segurança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46320" y="2743200"/>
            <a:ext cx="6217920" cy="914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Qualquer operador pode parar o processo. Nenhum teste vale mais que a margem de segurança.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803904"/>
            <a:ext cx="11055096" cy="96926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786384" y="4005072"/>
            <a:ext cx="566928" cy="566928"/>
          </a:xfrm>
          <a:prstGeom prst="ellipse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17904" y="3840480"/>
            <a:ext cx="3200400" cy="8961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4000"/>
              </a:lnSpc>
            </a:pPr>
            <a:r>
              <a:rPr sz="2300" b="1" i="0">
                <a:solidFill>
                  <a:srgbClr val="B91C1C"/>
                </a:solidFill>
                <a:latin typeface="Calibri"/>
              </a:rPr>
              <a:t>Controle de fontes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46320" y="3822191"/>
            <a:ext cx="6217920" cy="914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Goiânia não foi uma usina: foi uma fonte órfã. Rastrear cada fonte virou obrigação legal.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4882896"/>
            <a:ext cx="11055096" cy="969264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786384" y="5084064"/>
            <a:ext cx="566928" cy="566928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17904" y="4919472"/>
            <a:ext cx="3200400" cy="8961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4000"/>
              </a:lnSpc>
            </a:pPr>
            <a:r>
              <a:rPr sz="2300" b="1" i="0">
                <a:solidFill>
                  <a:srgbClr val="9A6B00"/>
                </a:solidFill>
                <a:latin typeface="Calibri"/>
              </a:rPr>
              <a:t>Comunicação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46320" y="4901183"/>
            <a:ext cx="6217920" cy="914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Informação clara e rápida salva mais gente do que qualquer barreira de concreto.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5907024"/>
            <a:ext cx="11055096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6B7F92"/>
                </a:solidFill>
                <a:latin typeface="Calibri"/>
              </a:rPr>
              <a:t>O Brasil criou a CNEN em 1956; depois de 1987 a fiscalização de fontes mudou de patamar.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53708C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53708C"/>
                </a:solidFill>
                <a:latin typeface="Calibri"/>
              </a:rPr>
              <a:t>86</a:t>
            </a:r>
          </a:p>
        </p:txBody>
      </p:sp>
      <p:sp>
        <p:nvSpPr>
          <p:cNvPr id="4" name="Pie 3"/>
          <p:cNvSpPr/>
          <p:nvPr/>
        </p:nvSpPr>
        <p:spPr>
          <a:xfrm>
            <a:off x="8961119" y="1920240"/>
            <a:ext cx="3017520" cy="3017520"/>
          </a:xfrm>
          <a:prstGeom prst="pie">
            <a:avLst>
              <a:gd name="adj1" fmla="val 3600000"/>
              <a:gd name="adj2" fmla="val 7200000"/>
            </a:avLst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Pie 4"/>
          <p:cNvSpPr/>
          <p:nvPr/>
        </p:nvSpPr>
        <p:spPr>
          <a:xfrm>
            <a:off x="8961119" y="1920240"/>
            <a:ext cx="3017520" cy="3017520"/>
          </a:xfrm>
          <a:prstGeom prst="pie">
            <a:avLst>
              <a:gd name="adj1" fmla="val 10800000"/>
              <a:gd name="adj2" fmla="val 14400000"/>
            </a:avLst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Pie 5"/>
          <p:cNvSpPr/>
          <p:nvPr/>
        </p:nvSpPr>
        <p:spPr>
          <a:xfrm>
            <a:off x="8961119" y="1920240"/>
            <a:ext cx="3017520" cy="3017520"/>
          </a:xfrm>
          <a:prstGeom prst="pie">
            <a:avLst>
              <a:gd name="adj1" fmla="val 18000000"/>
              <a:gd name="adj2" fmla="val 21600000"/>
            </a:avLst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806025" y="2765145"/>
            <a:ext cx="1327708" cy="1327708"/>
          </a:xfrm>
          <a:prstGeom prst="ellipse">
            <a:avLst/>
          </a:prstGeom>
          <a:solidFill>
            <a:srgbClr val="1126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077602" y="3036722"/>
            <a:ext cx="784555" cy="784555"/>
          </a:xfrm>
          <a:prstGeom prst="ellipse">
            <a:avLst/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66928" y="1883664"/>
            <a:ext cx="7863840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00" b="1" i="0">
                <a:solidFill>
                  <a:srgbClr val="F2B705"/>
                </a:solidFill>
                <a:latin typeface="Calibri"/>
              </a:rPr>
              <a:t>PARTE 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2286000"/>
            <a:ext cx="8412480" cy="10058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200" b="1" i="0">
                <a:solidFill>
                  <a:srgbClr val="FFFFFF"/>
                </a:solidFill>
                <a:latin typeface="Cambria"/>
              </a:rPr>
              <a:t>Para que serve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3346704"/>
            <a:ext cx="8778240" cy="13898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2500" b="0" i="0">
                <a:solidFill>
                  <a:srgbClr val="C6D8E6"/>
                </a:solidFill>
                <a:latin typeface="Calibri"/>
              </a:rPr>
              <a:t>Radiação ionizante não é só risco: é diagnóstico, tratamento, conservação de alimento, energia e exploração espacial.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4882896"/>
            <a:ext cx="1477264" cy="566928"/>
          </a:xfrm>
          <a:prstGeom prst="roundRect">
            <a:avLst>
              <a:gd name="adj" fmla="val 28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66928" y="4882896"/>
            <a:ext cx="1477264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C6D8E6"/>
                </a:solidFill>
                <a:latin typeface="Calibri"/>
              </a:rPr>
              <a:t>medicina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208784" y="4882896"/>
            <a:ext cx="1455039" cy="566928"/>
          </a:xfrm>
          <a:prstGeom prst="roundRect">
            <a:avLst>
              <a:gd name="adj" fmla="val 28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208784" y="4882896"/>
            <a:ext cx="1455039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C6D8E6"/>
                </a:solidFill>
                <a:latin typeface="Calibri"/>
              </a:rPr>
              <a:t>indústria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828415" y="4882896"/>
            <a:ext cx="1562989" cy="566928"/>
          </a:xfrm>
          <a:prstGeom prst="roundRect">
            <a:avLst>
              <a:gd name="adj" fmla="val 28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828415" y="4882896"/>
            <a:ext cx="1562989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C6D8E6"/>
                </a:solidFill>
                <a:latin typeface="Calibri"/>
              </a:rPr>
              <a:t>alimentos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555996" y="4882896"/>
            <a:ext cx="1302639" cy="566928"/>
          </a:xfrm>
          <a:prstGeom prst="roundRect">
            <a:avLst>
              <a:gd name="adj" fmla="val 28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555996" y="4882896"/>
            <a:ext cx="1302639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C6D8E6"/>
                </a:solidFill>
                <a:latin typeface="Calibri"/>
              </a:rPr>
              <a:t>energia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87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MEDICINA ·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Ver por dentro sem abrir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82496"/>
            <a:ext cx="11109959" cy="457200"/>
          </a:xfrm>
          <a:prstGeom prst="roundRect">
            <a:avLst>
              <a:gd name="adj" fmla="val 10000"/>
            </a:avLst>
          </a:prstGeom>
          <a:solidFill>
            <a:srgbClr val="1126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1682496"/>
            <a:ext cx="204825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FFFFFF"/>
                </a:solidFill>
                <a:latin typeface="Calibri"/>
              </a:rPr>
              <a:t>Núclideo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63824" y="1682496"/>
            <a:ext cx="149961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FFFFFF"/>
                </a:solidFill>
                <a:latin typeface="Calibri"/>
              </a:rPr>
              <a:t>Meia-vida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47488" y="1682496"/>
            <a:ext cx="6464807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FFFFFF"/>
                </a:solidFill>
                <a:latin typeface="Calibri"/>
              </a:rPr>
              <a:t>Para que serve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194560"/>
            <a:ext cx="204825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Tecnécio-99m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63824" y="2194560"/>
            <a:ext cx="149961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6 horas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47488" y="2194560"/>
            <a:ext cx="6464807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cintilografia de osso, coração, rim, tireoide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2706624"/>
            <a:ext cx="11109959" cy="457200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31520" y="2706624"/>
            <a:ext cx="204825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Flúor-18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63824" y="2706624"/>
            <a:ext cx="149961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110 minutos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47488" y="2706624"/>
            <a:ext cx="6464807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PET: mostra onde o corpo consome mais glicose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3218688"/>
            <a:ext cx="204825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Iodo-131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63824" y="3218688"/>
            <a:ext cx="149961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8 dias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47488" y="3218688"/>
            <a:ext cx="6464807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imagem e função da tireoide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66928" y="3730752"/>
            <a:ext cx="11109959" cy="457200"/>
          </a:xfrm>
          <a:prstGeom prst="roundRect">
            <a:avLst>
              <a:gd name="adj" fmla="val 10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31520" y="3730752"/>
            <a:ext cx="204825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22374B"/>
                </a:solidFill>
                <a:latin typeface="Calibri"/>
              </a:rPr>
              <a:t>Gálio-67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63824" y="3730752"/>
            <a:ext cx="1499616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3,3 dias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47488" y="3730752"/>
            <a:ext cx="6464807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localização de infecções e tumores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4315968"/>
            <a:ext cx="5376672" cy="1873097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41247" y="4571999"/>
            <a:ext cx="4828032" cy="407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Por que meia-vida curta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1247" y="5157216"/>
            <a:ext cx="261257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02505" y="5157216"/>
            <a:ext cx="4566774" cy="374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O material precisa sumir logo após o exame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1247" y="5599988"/>
            <a:ext cx="261257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02505" y="5599988"/>
            <a:ext cx="4566774" cy="374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O Tc-99m responde por ~80% dos exames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45352" y="4315968"/>
            <a:ext cx="5376672" cy="1873097"/>
          </a:xfrm>
          <a:prstGeom prst="roundRect">
            <a:avLst>
              <a:gd name="adj" fmla="val 5500"/>
            </a:avLst>
          </a:prstGeom>
          <a:solidFill>
            <a:srgbClr val="EDE9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519672" y="4571999"/>
            <a:ext cx="4828032" cy="407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300" b="1" i="0">
                <a:solidFill>
                  <a:srgbClr val="6D28D9"/>
                </a:solidFill>
                <a:latin typeface="Calibri"/>
              </a:rPr>
              <a:t>Por que gama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19672" y="5157216"/>
            <a:ext cx="261257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6D28D9"/>
                </a:solidFill>
                <a:latin typeface="Calibri"/>
              </a:rPr>
              <a:t>•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80929" y="5157216"/>
            <a:ext cx="4566774" cy="374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Só o gama atravessa o corpo e é detectado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19672" y="5599988"/>
            <a:ext cx="261257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6D28D9"/>
                </a:solidFill>
                <a:latin typeface="Calibri"/>
              </a:rPr>
              <a:t>•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780929" y="5599988"/>
            <a:ext cx="4566774" cy="374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Um emissor alfa seria inútil e perigoso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88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MEDICINA ·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Tratar com radiação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64208"/>
            <a:ext cx="3538728" cy="2722636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41247" y="1901952"/>
            <a:ext cx="548640" cy="54864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1920240"/>
            <a:ext cx="2276856" cy="7778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Radioterapia externa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734624"/>
            <a:ext cx="261257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2505" y="2734624"/>
            <a:ext cx="2728830" cy="7026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Gama de cobalto-60 ou acelerador linear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505870"/>
            <a:ext cx="261257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2505" y="3505870"/>
            <a:ext cx="2728830" cy="7026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Vários feixes se cruzam no tumor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25112" y="1664208"/>
            <a:ext cx="3538728" cy="2530043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4599432" y="1901952"/>
            <a:ext cx="548640" cy="54864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12664" y="1920240"/>
            <a:ext cx="2276856" cy="407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Braquiterapia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99432" y="2505456"/>
            <a:ext cx="261257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60689" y="2505456"/>
            <a:ext cx="2728830" cy="7026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Sementes de iodo-125 ou fios de irídio-192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99432" y="3276701"/>
            <a:ext cx="261257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60689" y="3276701"/>
            <a:ext cx="2728830" cy="7026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Ficam colados ao tumor: dose alta, alcance curto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83296" y="1664208"/>
            <a:ext cx="3538728" cy="2722636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8357616" y="1901952"/>
            <a:ext cx="548640" cy="54864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70848" y="1920240"/>
            <a:ext cx="2276856" cy="7778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Terapia metabólica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57616" y="2734624"/>
            <a:ext cx="261257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18873" y="2734624"/>
            <a:ext cx="2728830" cy="7026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Iodo-131 bebido em solução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57616" y="3505870"/>
            <a:ext cx="261257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18873" y="3505870"/>
            <a:ext cx="2728830" cy="7026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A tireoide captura o iodo e a radiação age ali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6928" y="4533148"/>
            <a:ext cx="11055096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2200" b="0" i="0">
                <a:solidFill>
                  <a:srgbClr val="6B7F92"/>
                </a:solidFill>
                <a:latin typeface="Calibri"/>
              </a:rPr>
              <a:t>Seringas e luvas são esterilizadas com gama na embalagem lacrada.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" y="5072694"/>
            <a:ext cx="11055096" cy="823782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813816" y="525598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✦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17320" y="5072694"/>
            <a:ext cx="9930384" cy="82378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300" b="1" i="0">
                <a:solidFill>
                  <a:srgbClr val="11263A"/>
                </a:solidFill>
                <a:latin typeface="Calibri"/>
              </a:rPr>
              <a:t>Células que se dividem rápido </a:t>
            </a:r>
            <a:r>
              <a:rPr sz="2300" b="0" i="0">
                <a:solidFill>
                  <a:srgbClr val="11263A"/>
                </a:solidFill>
                <a:latin typeface="Calibri"/>
              </a:rPr>
              <a:t>são mais vulneráveis à radiação.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89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INDÚSTRIA E ALIMENTOS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Onde mais a radiação trabalha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45920"/>
            <a:ext cx="3538728" cy="1627632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04672" y="1773936"/>
            <a:ext cx="3063240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Gamagrafia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176272"/>
            <a:ext cx="3063240" cy="104241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irídio-192 radiografa soldas de tubulação e estrutura metálica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61688" y="1645920"/>
            <a:ext cx="3538728" cy="1627632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99432" y="1773936"/>
            <a:ext cx="3063240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Medidores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9432" y="2176272"/>
            <a:ext cx="3063240" cy="104241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controlam espessura de papel e chapa, e nível de tanque fechado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56448" y="1645920"/>
            <a:ext cx="3538728" cy="1627632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394192" y="1773936"/>
            <a:ext cx="3063240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Traçadores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94192" y="2176272"/>
            <a:ext cx="3063240" cy="104241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localizam vazamento em tubulação enterrada sem escavar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3419856"/>
            <a:ext cx="3538728" cy="1627632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04672" y="3547872"/>
            <a:ext cx="3063240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Detector de fumaça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4672" y="3950208"/>
            <a:ext cx="3063240" cy="104241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amerício-241 ioniza o ar; a fumaça corta a corrente e dispara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61688" y="3419856"/>
            <a:ext cx="3538728" cy="1627632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599432" y="3547872"/>
            <a:ext cx="3063240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Irradiação de alimentos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99432" y="3950208"/>
            <a:ext cx="3063240" cy="104241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mata micro-organismos e retarda brotação e amadurecimento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156448" y="3419856"/>
            <a:ext cx="3538728" cy="1627632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394192" y="3547872"/>
            <a:ext cx="3063240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Inseto estéril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94192" y="3950208"/>
            <a:ext cx="3063240" cy="104241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machos esterilizados por radiação derrubam pragas agrícolas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5082418"/>
            <a:ext cx="11055096" cy="1208653"/>
          </a:xfrm>
          <a:prstGeom prst="roundRect">
            <a:avLst>
              <a:gd name="adj" fmla="val 5500"/>
            </a:avLst>
          </a:prstGeom>
          <a:solidFill>
            <a:srgbClr val="E3F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813816" y="5458145"/>
            <a:ext cx="457200" cy="457200"/>
          </a:xfrm>
          <a:prstGeom prst="ellipse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17320" y="5082418"/>
            <a:ext cx="9930384" cy="1208653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300" b="1" i="0">
                <a:solidFill>
                  <a:srgbClr val="11263A"/>
                </a:solidFill>
                <a:latin typeface="Calibri"/>
              </a:rPr>
              <a:t>Alimento irradiado não fica radioativo. </a:t>
            </a:r>
            <a:r>
              <a:rPr sz="2300" b="0" i="0">
                <a:solidFill>
                  <a:srgbClr val="11263A"/>
                </a:solidFill>
                <a:latin typeface="Calibri"/>
              </a:rPr>
              <a:t>Ele só atravessa um feixe de gama, como uma mala passa pelo raio X do aeroporto. Nenhum átomo dele se transforma.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90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ENERGIA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O Brasil nuclear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82496"/>
            <a:ext cx="3538728" cy="175564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94944" y="1828800"/>
            <a:ext cx="3282696" cy="594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3600" b="1" i="0">
                <a:solidFill>
                  <a:srgbClr val="0F766E"/>
                </a:solidFill>
                <a:latin typeface="Cambria"/>
              </a:rPr>
              <a:t>Angra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" y="2459736"/>
            <a:ext cx="3282696" cy="8869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em operação comercial
desde 1985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25112" y="1682496"/>
            <a:ext cx="3538728" cy="175564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453128" y="1828800"/>
            <a:ext cx="3282696" cy="594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3600" b="1" i="0">
                <a:solidFill>
                  <a:srgbClr val="0F766E"/>
                </a:solidFill>
                <a:latin typeface="Cambria"/>
              </a:rPr>
              <a:t>Angra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53128" y="2459736"/>
            <a:ext cx="3282696" cy="8869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em operação
desde 2001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83296" y="1682496"/>
            <a:ext cx="3538728" cy="1755648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11312" y="1828800"/>
            <a:ext cx="3282696" cy="594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3600" b="1" i="0">
                <a:solidFill>
                  <a:srgbClr val="6B7F92"/>
                </a:solidFill>
                <a:latin typeface="Cambria"/>
              </a:rPr>
              <a:t>Angra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1312" y="2459736"/>
            <a:ext cx="3282696" cy="8869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obra iniciada e ainda
não concluída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3639312"/>
            <a:ext cx="5376672" cy="2644343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41247" y="3895344"/>
            <a:ext cx="4828032" cy="42330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400" b="1" i="0">
                <a:solidFill>
                  <a:srgbClr val="0F766E"/>
                </a:solidFill>
                <a:latin typeface="Calibri"/>
              </a:rPr>
              <a:t>O peso na matriz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" y="4480560"/>
            <a:ext cx="261257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02505" y="4480560"/>
            <a:ext cx="4566774" cy="374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Cerca de 2% da eletricidade brasileira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1247" y="4923332"/>
            <a:ext cx="261257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2505" y="4923332"/>
            <a:ext cx="4566774" cy="7026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Aqui é complemento: nossa base é hidrelétrica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1247" y="5694578"/>
            <a:ext cx="261257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2505" y="5694578"/>
            <a:ext cx="4566774" cy="374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Funciona 24 h por dia, chova ou faça sol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45352" y="3639312"/>
            <a:ext cx="5376672" cy="2315870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519672" y="3895344"/>
            <a:ext cx="4828032" cy="42330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400" b="1" i="0">
                <a:solidFill>
                  <a:srgbClr val="9A6B00"/>
                </a:solidFill>
                <a:latin typeface="Calibri"/>
              </a:rPr>
              <a:t>O urânio brasileiro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19672" y="4480560"/>
            <a:ext cx="261257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9A6B00"/>
                </a:solidFill>
                <a:latin typeface="Calibri"/>
              </a:rPr>
              <a:t>•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80929" y="4480560"/>
            <a:ext cx="4566774" cy="374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Uma das maiores reservas do mundo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19672" y="4923332"/>
            <a:ext cx="261257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9A6B00"/>
                </a:solidFill>
                <a:latin typeface="Calibri"/>
              </a:rPr>
              <a:t>•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80929" y="4923332"/>
            <a:ext cx="4566774" cy="374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Caetité (BA) é a mina em operação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19672" y="5366105"/>
            <a:ext cx="261257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9A6B00"/>
                </a:solidFill>
                <a:latin typeface="Calibri"/>
              </a:rPr>
              <a:t>•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780929" y="5366105"/>
            <a:ext cx="4566774" cy="374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O Brasil domina o enriquecimento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91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E AINDA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Aplicações que você não imaginava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64208"/>
            <a:ext cx="11055096" cy="106070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7" y="1700784"/>
            <a:ext cx="2651760" cy="9875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6D28D9"/>
                </a:solidFill>
                <a:latin typeface="Calibri"/>
              </a:rPr>
              <a:t>No espaço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75887" y="1682496"/>
            <a:ext cx="7406640" cy="10241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As sondas Voyager e os jipes Curiosity e Perseverance usam plutônio-238: o calor do decaimento vira eletricidade onde o sol não basta.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798064"/>
            <a:ext cx="11055096" cy="1060704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41247" y="2834640"/>
            <a:ext cx="2651760" cy="9875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Na arte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75887" y="2816352"/>
            <a:ext cx="7406640" cy="10241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Raios X e gama revelam pinturas escondidas sob outras camadas e autenticam obras e múmias sem tocar no objeto.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931920"/>
            <a:ext cx="11055096" cy="106070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41247" y="3968496"/>
            <a:ext cx="2651760" cy="9875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15803D"/>
                </a:solidFill>
                <a:latin typeface="Calibri"/>
              </a:rPr>
              <a:t>Na agricultura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75887" y="3950207"/>
            <a:ext cx="7406640" cy="10241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Fósforo-32 marca o fertilizante e mostra quanto a planta realmente absorve.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065776"/>
            <a:ext cx="11055096" cy="1060704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41247" y="5102352"/>
            <a:ext cx="2651760" cy="9875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9A6B00"/>
                </a:solidFill>
                <a:latin typeface="Calibri"/>
              </a:rPr>
              <a:t>Na sua casa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75887" y="5084064"/>
            <a:ext cx="7406640" cy="10241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O detector de fumaça do teto do shopping tem uma fonte de amerício-241 do tamanho de uma lentilha.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5907024"/>
            <a:ext cx="11055096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6B7F92"/>
                </a:solidFill>
                <a:latin typeface="Calibri"/>
              </a:rPr>
              <a:t>A Voyager 1 saiu da Terra em 1977 e ainda transmite.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53708C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53708C"/>
                </a:solidFill>
                <a:latin typeface="Calibri"/>
              </a:rPr>
              <a:t>92</a:t>
            </a:r>
          </a:p>
        </p:txBody>
      </p:sp>
      <p:sp>
        <p:nvSpPr>
          <p:cNvPr id="4" name="Pie 3"/>
          <p:cNvSpPr/>
          <p:nvPr/>
        </p:nvSpPr>
        <p:spPr>
          <a:xfrm>
            <a:off x="8961119" y="1920240"/>
            <a:ext cx="3017520" cy="3017520"/>
          </a:xfrm>
          <a:prstGeom prst="pie">
            <a:avLst>
              <a:gd name="adj1" fmla="val 3600000"/>
              <a:gd name="adj2" fmla="val 7200000"/>
            </a:avLst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Pie 4"/>
          <p:cNvSpPr/>
          <p:nvPr/>
        </p:nvSpPr>
        <p:spPr>
          <a:xfrm>
            <a:off x="8961119" y="1920240"/>
            <a:ext cx="3017520" cy="3017520"/>
          </a:xfrm>
          <a:prstGeom prst="pie">
            <a:avLst>
              <a:gd name="adj1" fmla="val 10800000"/>
              <a:gd name="adj2" fmla="val 14400000"/>
            </a:avLst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Pie 5"/>
          <p:cNvSpPr/>
          <p:nvPr/>
        </p:nvSpPr>
        <p:spPr>
          <a:xfrm>
            <a:off x="8961119" y="1920240"/>
            <a:ext cx="3017520" cy="3017520"/>
          </a:xfrm>
          <a:prstGeom prst="pie">
            <a:avLst>
              <a:gd name="adj1" fmla="val 18000000"/>
              <a:gd name="adj2" fmla="val 21600000"/>
            </a:avLst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806025" y="2765145"/>
            <a:ext cx="1327708" cy="1327708"/>
          </a:xfrm>
          <a:prstGeom prst="ellipse">
            <a:avLst/>
          </a:prstGeom>
          <a:solidFill>
            <a:srgbClr val="1126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077602" y="3036722"/>
            <a:ext cx="784555" cy="784555"/>
          </a:xfrm>
          <a:prstGeom prst="ellipse">
            <a:avLst/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66928" y="1883664"/>
            <a:ext cx="7863840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00" b="1" i="0">
                <a:solidFill>
                  <a:srgbClr val="F2B705"/>
                </a:solidFill>
                <a:latin typeface="Calibri"/>
              </a:rPr>
              <a:t>PARTE 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2286000"/>
            <a:ext cx="8412480" cy="10058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200" b="1" i="0">
                <a:solidFill>
                  <a:srgbClr val="FFFFFF"/>
                </a:solidFill>
                <a:latin typeface="Cambria"/>
              </a:rPr>
              <a:t>Hoje: medos e desafios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3346704"/>
            <a:ext cx="8778240" cy="13898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2500" b="0" i="0">
                <a:solidFill>
                  <a:srgbClr val="C6D8E6"/>
                </a:solidFill>
                <a:latin typeface="Calibri"/>
              </a:rPr>
              <a:t>O que realmente expõe você à radiação, o que é lenda e quais são os problemas que ainda não têm solução.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4882896"/>
            <a:ext cx="1013714" cy="566928"/>
          </a:xfrm>
          <a:prstGeom prst="roundRect">
            <a:avLst>
              <a:gd name="adj" fmla="val 28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66928" y="4882896"/>
            <a:ext cx="1013714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C6D8E6"/>
                </a:solidFill>
                <a:latin typeface="Calibri"/>
              </a:rPr>
              <a:t>dose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745234" y="4882896"/>
            <a:ext cx="1108964" cy="566928"/>
          </a:xfrm>
          <a:prstGeom prst="roundRect">
            <a:avLst>
              <a:gd name="adj" fmla="val 28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745234" y="4882896"/>
            <a:ext cx="1108964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C6D8E6"/>
                </a:solidFill>
                <a:latin typeface="Calibri"/>
              </a:rPr>
              <a:t>mitos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018790" y="4882896"/>
            <a:ext cx="1207389" cy="566928"/>
          </a:xfrm>
          <a:prstGeom prst="roundRect">
            <a:avLst>
              <a:gd name="adj" fmla="val 28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018790" y="4882896"/>
            <a:ext cx="1207389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C6D8E6"/>
                </a:solidFill>
                <a:latin typeface="Calibri"/>
              </a:rPr>
              <a:t>rejeito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90771" y="4882896"/>
            <a:ext cx="1178814" cy="566928"/>
          </a:xfrm>
          <a:prstGeom prst="roundRect">
            <a:avLst>
              <a:gd name="adj" fmla="val 28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390771" y="4882896"/>
            <a:ext cx="1178814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000" b="1" i="0">
                <a:solidFill>
                  <a:srgbClr val="C6D8E6"/>
                </a:solidFill>
                <a:latin typeface="Calibri"/>
              </a:rPr>
              <a:t>futuro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93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COMO SE MEDE O RISCO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Gray e sievert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82496"/>
            <a:ext cx="5376672" cy="2595737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7" y="1938528"/>
            <a:ext cx="4828032" cy="455533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600" b="1" i="0">
                <a:solidFill>
                  <a:srgbClr val="6B7F92"/>
                </a:solidFill>
                <a:latin typeface="Calibri"/>
              </a:rPr>
              <a:t>Gray (Gy)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2523744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6B7F92"/>
                </a:solidFill>
                <a:latin typeface="Calibri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" y="2523744"/>
            <a:ext cx="4553712" cy="7355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Mede a energia absorvida por quilo de tecido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7" y="3327836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6B7F92"/>
                </a:solidFill>
                <a:latin typeface="Calibri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568" y="3327836"/>
            <a:ext cx="4553712" cy="7355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É física pura: 1 Gy = 1 joule por quilograma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45352" y="1682496"/>
            <a:ext cx="5376672" cy="2250841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19672" y="1938528"/>
            <a:ext cx="4828032" cy="455533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600" b="1" i="0">
                <a:solidFill>
                  <a:srgbClr val="0F766E"/>
                </a:solidFill>
                <a:latin typeface="Calibri"/>
              </a:rPr>
              <a:t>Sievert (Sv)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523744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93992" y="2523744"/>
            <a:ext cx="4553712" cy="3906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Mede o efeito biológico dessa energia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19672" y="2982940"/>
            <a:ext cx="274320" cy="3600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93992" y="2982940"/>
            <a:ext cx="4553712" cy="7355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A mesma energia em alfa causa cerca de 20 vezes mais dano que em gama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4424537"/>
            <a:ext cx="11055096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2200" b="0" i="0">
                <a:solidFill>
                  <a:srgbClr val="6B7F92"/>
                </a:solidFill>
                <a:latin typeface="Calibri"/>
              </a:rPr>
              <a:t>Uma alfa entrega toda a energia num espaço mínimo: dentro do corpo, concentra o dano.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4970901"/>
            <a:ext cx="11055096" cy="823782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813816" y="5154193"/>
            <a:ext cx="457200" cy="45720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✦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17320" y="4970901"/>
            <a:ext cx="9930384" cy="82378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300" b="1" i="0">
                <a:solidFill>
                  <a:srgbClr val="11263A"/>
                </a:solidFill>
                <a:latin typeface="Calibri"/>
              </a:rPr>
              <a:t>O sievert é a unidade que interessa à saúde: </a:t>
            </a:r>
            <a:r>
              <a:rPr sz="2300" b="0" i="0">
                <a:solidFill>
                  <a:srgbClr val="11263A"/>
                </a:solidFill>
                <a:latin typeface="Calibri"/>
              </a:rPr>
              <a:t>no dia a dia usamos mSv e µSv.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94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ORDEM DE GRANDEZA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A escala das doses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64208"/>
            <a:ext cx="11055096" cy="45720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7" y="1664208"/>
            <a:ext cx="6492240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1 banana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79" y="1664208"/>
            <a:ext cx="3840480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sz="2200" b="1" i="0">
                <a:solidFill>
                  <a:srgbClr val="15803D"/>
                </a:solidFill>
                <a:latin typeface="Arial"/>
              </a:rPr>
              <a:t>0,1 µSv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194560"/>
            <a:ext cx="11055096" cy="45720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41247" y="2194560"/>
            <a:ext cx="6492240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Voo São Paulo–Lisboa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79" y="2194560"/>
            <a:ext cx="3840480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sz="2200" b="1" i="0">
                <a:solidFill>
                  <a:srgbClr val="15803D"/>
                </a:solidFill>
                <a:latin typeface="Arial"/>
              </a:rPr>
              <a:t>0,05 mSv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2724912"/>
            <a:ext cx="11055096" cy="45720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41247" y="2724912"/>
            <a:ext cx="6492240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Radiografia de tórax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79" y="2724912"/>
            <a:ext cx="3840480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sz="2200" b="1" i="0">
                <a:solidFill>
                  <a:srgbClr val="15803D"/>
                </a:solidFill>
                <a:latin typeface="Arial"/>
              </a:rPr>
              <a:t>0,1 mSv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3255263"/>
            <a:ext cx="11055096" cy="45720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41247" y="3255263"/>
            <a:ext cx="6492240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Dose natural, por ano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79" y="3255263"/>
            <a:ext cx="3840480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sz="2200" b="1" i="0">
                <a:solidFill>
                  <a:srgbClr val="0F766E"/>
                </a:solidFill>
                <a:latin typeface="Arial"/>
              </a:rPr>
              <a:t>2,4 mSv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3785615"/>
            <a:ext cx="11055096" cy="45720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41247" y="3785615"/>
            <a:ext cx="6492240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Tomografia de abdome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98079" y="3785615"/>
            <a:ext cx="3840480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sz="2200" b="1" i="0">
                <a:solidFill>
                  <a:srgbClr val="9A6B00"/>
                </a:solidFill>
                <a:latin typeface="Arial"/>
              </a:rPr>
              <a:t>~10 mSv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315968"/>
            <a:ext cx="11055096" cy="45720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41247" y="4315968"/>
            <a:ext cx="6492240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Limite para trabalhador, por ano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98079" y="4315968"/>
            <a:ext cx="3840480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sz="2200" b="1" i="0">
                <a:solidFill>
                  <a:srgbClr val="9A6B00"/>
                </a:solidFill>
                <a:latin typeface="Arial"/>
              </a:rPr>
              <a:t>20 mSv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4846320"/>
            <a:ext cx="11055096" cy="45720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41247" y="4846320"/>
            <a:ext cx="6492240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Síndrome aguda de radiação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98079" y="4846320"/>
            <a:ext cx="3840480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sz="2200" b="1" i="0">
                <a:solidFill>
                  <a:srgbClr val="B91C1C"/>
                </a:solidFill>
                <a:latin typeface="Arial"/>
              </a:rPr>
              <a:t>a partir de 1 000 mSv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" y="5376672"/>
            <a:ext cx="11055096" cy="45720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41247" y="5376672"/>
            <a:ext cx="6492240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Dose letal sem tratamento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98079" y="5376672"/>
            <a:ext cx="3840480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sz="2200" b="1" i="0">
                <a:solidFill>
                  <a:srgbClr val="B91C1C"/>
                </a:solidFill>
                <a:latin typeface="Arial"/>
              </a:rPr>
              <a:t>4 000 a 5 000 mSv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6928" y="5980176"/>
            <a:ext cx="11055096" cy="30987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6B7F92"/>
                </a:solidFill>
                <a:latin typeface="Calibri"/>
              </a:rPr>
              <a:t>Entre a banana e a dose letal há um fator de 50 milhões. “Tem radiação”, sozinho, não quer dizer nada.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95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A PARTE QUE NINGUÉM CONTA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Você é radioativo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700784"/>
            <a:ext cx="3538728" cy="1828800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94944" y="1847088"/>
            <a:ext cx="3282696" cy="594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3600" b="1" i="0">
                <a:solidFill>
                  <a:srgbClr val="0F766E"/>
                </a:solidFill>
                <a:latin typeface="Cambria"/>
              </a:rPr>
              <a:t>~4 000 Bq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" y="2478024"/>
            <a:ext cx="3282696" cy="960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de potássio-40 no seu corpo,
agora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25112" y="1700784"/>
            <a:ext cx="3538728" cy="1828800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453128" y="1847088"/>
            <a:ext cx="3282696" cy="660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000" b="1" i="0">
                <a:solidFill>
                  <a:srgbClr val="0F766E"/>
                </a:solidFill>
                <a:latin typeface="Cambria"/>
              </a:rPr>
              <a:t>~50%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53128" y="2544064"/>
            <a:ext cx="3282696" cy="894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da dose natural vem do
gás radônio do solo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83296" y="1700784"/>
            <a:ext cx="3538728" cy="1828800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11312" y="1847088"/>
            <a:ext cx="3282696" cy="594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3600" b="1" i="0">
                <a:solidFill>
                  <a:srgbClr val="0F766E"/>
                </a:solidFill>
                <a:latin typeface="Cambria"/>
              </a:rPr>
              <a:t>2,4 mSv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1312" y="2478024"/>
            <a:ext cx="3282696" cy="960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de dose natural média
por ano, no mundo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3712463"/>
            <a:ext cx="5376672" cy="201168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41247" y="3968495"/>
            <a:ext cx="4828032" cy="407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300" b="1" i="0">
                <a:solidFill>
                  <a:srgbClr val="0F766E"/>
                </a:solidFill>
                <a:latin typeface="Calibri"/>
              </a:rPr>
              <a:t>De onde vem a dose natural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" y="4553712"/>
            <a:ext cx="261257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02505" y="4553712"/>
            <a:ext cx="4566774" cy="374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Radônio do solo, raios cósmicos e rochas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1247" y="4996484"/>
            <a:ext cx="261257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0F766E"/>
                </a:solidFill>
                <a:latin typeface="Calibri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2505" y="4996484"/>
            <a:ext cx="4566774" cy="374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E o potássio-40 da comida: banana, feijão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45352" y="3712463"/>
            <a:ext cx="5376672" cy="2530043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519672" y="3968495"/>
            <a:ext cx="4828032" cy="407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300" b="1" i="0">
                <a:solidFill>
                  <a:srgbClr val="9A6B00"/>
                </a:solidFill>
                <a:latin typeface="Calibri"/>
              </a:rPr>
              <a:t>Lugares naturalmente “quentes”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19672" y="4553712"/>
            <a:ext cx="261257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9A6B00"/>
                </a:solidFill>
                <a:latin typeface="Calibri"/>
              </a:rPr>
              <a:t>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80929" y="4553712"/>
            <a:ext cx="4566774" cy="7026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Guarapari (ES): areia monazítica, rica em tório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19672" y="5324957"/>
            <a:ext cx="261257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9A6B00"/>
                </a:solidFill>
                <a:latin typeface="Calibri"/>
              </a:rPr>
              <a:t>•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80929" y="5324957"/>
            <a:ext cx="4566774" cy="7026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Há regiões no Irã com dose dezenas de vezes maior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96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O MAL-ENTENDIDO NÚMERO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Irradiação não é contaminação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700784"/>
            <a:ext cx="5376672" cy="2377440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7" y="1865376"/>
            <a:ext cx="4828032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0F766E"/>
                </a:solidFill>
                <a:latin typeface="Calibri"/>
              </a:rPr>
              <a:t>Irradiação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2359152"/>
            <a:ext cx="4828032" cy="1554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2200" b="0" i="0">
                <a:solidFill>
                  <a:srgbClr val="22374B"/>
                </a:solidFill>
                <a:latin typeface="Calibri"/>
              </a:rPr>
              <a:t>Você foi atingido pela radiação, como quem toma sol. Saiu do feixe, acabou. Você não fica radioativo nem “passa” para ninguém.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700784"/>
            <a:ext cx="5376672" cy="2377440"/>
          </a:xfrm>
          <a:prstGeom prst="roundRect">
            <a:avLst>
              <a:gd name="adj" fmla="val 5500"/>
            </a:avLst>
          </a:prstGeom>
          <a:solidFill>
            <a:srgbClr val="FDE7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19672" y="1865376"/>
            <a:ext cx="4828032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B91C1C"/>
                </a:solidFill>
                <a:latin typeface="Calibri"/>
              </a:rPr>
              <a:t>Contaminação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19672" y="2359152"/>
            <a:ext cx="4828032" cy="1554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2200" b="0" i="0">
                <a:solidFill>
                  <a:srgbClr val="22374B"/>
                </a:solidFill>
                <a:latin typeface="Calibri"/>
              </a:rPr>
              <a:t>O material radioativo está em você: na pele, na roupa, dentro do corpo. Ele continua emitindo e pode ser transferido a outras pessoas.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4224528"/>
            <a:ext cx="11055096" cy="74990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2200" b="0" i="0">
                <a:solidFill>
                  <a:srgbClr val="6B7F92"/>
                </a:solidFill>
                <a:latin typeface="Calibri"/>
              </a:rPr>
              <a:t>É essa diferença que explica por que um paciente sai da radioterapia e abraça a família sem problema nenhum.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5082418"/>
            <a:ext cx="11055096" cy="1208653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813816" y="5458145"/>
            <a:ext cx="457200" cy="45720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20" y="5082418"/>
            <a:ext cx="9930384" cy="1208653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300" b="1" i="0">
                <a:solidFill>
                  <a:srgbClr val="11263A"/>
                </a:solidFill>
                <a:latin typeface="Calibri"/>
              </a:rPr>
              <a:t>Em Goiânia houve contaminação: </a:t>
            </a:r>
            <a:r>
              <a:rPr sz="2300" b="0" i="0">
                <a:solidFill>
                  <a:srgbClr val="11263A"/>
                </a:solidFill>
                <a:latin typeface="Calibri"/>
              </a:rPr>
              <a:t>o pó grudou em gente, roupa e chão. Numa radiografia há apenas irradiação.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97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MITOS E FATOS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O que assusta e o que realmente importa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82496"/>
            <a:ext cx="5376672" cy="1005840"/>
          </a:xfrm>
          <a:prstGeom prst="roundRect">
            <a:avLst>
              <a:gd name="adj" fmla="val 5500"/>
            </a:avLst>
          </a:prstGeom>
          <a:solidFill>
            <a:srgbClr val="FDE7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04672" y="1719072"/>
            <a:ext cx="4901184" cy="93268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100" b="0" i="1">
                <a:solidFill>
                  <a:srgbClr val="B91C1C"/>
                </a:solidFill>
                <a:latin typeface="Calibri"/>
              </a:rPr>
              <a:t>“Forno de micro-ondas deixa a comida radioativa.”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45352" y="1682496"/>
            <a:ext cx="5376672" cy="1005840"/>
          </a:xfrm>
          <a:prstGeom prst="roundRect">
            <a:avLst>
              <a:gd name="adj" fmla="val 5500"/>
            </a:avLst>
          </a:prstGeom>
          <a:solidFill>
            <a:srgbClr val="E3F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83096" y="1719072"/>
            <a:ext cx="4901184" cy="93268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Micro-onda é radiação não ionizante: só agita moléculas de água e aquece.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2798064"/>
            <a:ext cx="5376672" cy="1005840"/>
          </a:xfrm>
          <a:prstGeom prst="roundRect">
            <a:avLst>
              <a:gd name="adj" fmla="val 5500"/>
            </a:avLst>
          </a:prstGeom>
          <a:solidFill>
            <a:srgbClr val="FDE7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04672" y="2834640"/>
            <a:ext cx="4901184" cy="93268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100" b="0" i="1">
                <a:solidFill>
                  <a:srgbClr val="B91C1C"/>
                </a:solidFill>
                <a:latin typeface="Calibri"/>
              </a:rPr>
              <a:t>“Celular e wi-fi causam câncer por radiação.”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45352" y="2798064"/>
            <a:ext cx="5376672" cy="1005840"/>
          </a:xfrm>
          <a:prstGeom prst="roundRect">
            <a:avLst>
              <a:gd name="adj" fmla="val 5500"/>
            </a:avLst>
          </a:prstGeom>
          <a:solidFill>
            <a:srgbClr val="E3F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83096" y="2834640"/>
            <a:ext cx="4901184" cy="93268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Também são não ionizantes. Não têm energia para arrancar elétron nenhum.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913632"/>
            <a:ext cx="5376672" cy="1005840"/>
          </a:xfrm>
          <a:prstGeom prst="roundRect">
            <a:avLst>
              <a:gd name="adj" fmla="val 5500"/>
            </a:avLst>
          </a:prstGeom>
          <a:solidFill>
            <a:srgbClr val="FDE7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04672" y="3950208"/>
            <a:ext cx="4901184" cy="93268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100" b="0" i="1">
                <a:solidFill>
                  <a:srgbClr val="B91C1C"/>
                </a:solidFill>
                <a:latin typeface="Calibri"/>
              </a:rPr>
              <a:t>“Usina nuclear pode explodir como bomba atômica.”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45352" y="3913632"/>
            <a:ext cx="5376672" cy="1005840"/>
          </a:xfrm>
          <a:prstGeom prst="roundRect">
            <a:avLst>
              <a:gd name="adj" fmla="val 5500"/>
            </a:avLst>
          </a:prstGeom>
          <a:solidFill>
            <a:srgbClr val="E3F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83096" y="3950208"/>
            <a:ext cx="4901184" cy="93268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Impossível: o combustível do reator não tem enriquecimento suficiente.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5029200"/>
            <a:ext cx="5376672" cy="1005840"/>
          </a:xfrm>
          <a:prstGeom prst="roundRect">
            <a:avLst>
              <a:gd name="adj" fmla="val 5500"/>
            </a:avLst>
          </a:prstGeom>
          <a:solidFill>
            <a:srgbClr val="FDE7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04672" y="5065776"/>
            <a:ext cx="4901184" cy="93268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100" b="0" i="1">
                <a:solidFill>
                  <a:srgbClr val="B91C1C"/>
                </a:solidFill>
                <a:latin typeface="Calibri"/>
              </a:rPr>
              <a:t>“Qualquer dose de radiação é perigosa.”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45352" y="5029200"/>
            <a:ext cx="5376672" cy="1005840"/>
          </a:xfrm>
          <a:prstGeom prst="roundRect">
            <a:avLst>
              <a:gd name="adj" fmla="val 5500"/>
            </a:avLst>
          </a:prstGeom>
          <a:solidFill>
            <a:srgbClr val="E3F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83096" y="5065776"/>
            <a:ext cx="4901184" cy="93268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Você recebe dose natural todo dia. O que importa é a quantidade, o tempo e o tipo.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598017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6B7F92"/>
                </a:solidFill>
                <a:latin typeface="Calibri"/>
              </a:rPr>
              <a:t>Regra prática: se a radiação não é ionizante, ela não quebra ligação química — e não mexe no seu DNA.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98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O DESAFIO QUE NINGUÉM RESOLVEU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O rejeito de alta atividade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682496"/>
            <a:ext cx="287382" cy="37719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B91C1C"/>
                </a:solidFill>
                <a:latin typeface="Calibri"/>
              </a:rPr>
              <a:t>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4310" y="1682496"/>
            <a:ext cx="6387737" cy="768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200" b="0" i="0">
                <a:solidFill>
                  <a:srgbClr val="22374B"/>
                </a:solidFill>
                <a:latin typeface="Calibri"/>
              </a:rPr>
              <a:t>O combustível usado sai do reator com plutônio-239 dentro — </a:t>
            </a:r>
            <a:r>
              <a:rPr sz="2200" b="1" i="0">
                <a:solidFill>
                  <a:srgbClr val="B91C1C"/>
                </a:solidFill>
                <a:latin typeface="Calibri"/>
              </a:rPr>
              <a:t>meia-vida de 24 mil anos</a:t>
            </a:r>
            <a:r>
              <a:rPr sz="2200" b="0" i="0">
                <a:solidFill>
                  <a:srgbClr val="22374B"/>
                </a:solidFill>
                <a:latin typeface="Calibri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2519436"/>
            <a:ext cx="287382" cy="37719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B91C1C"/>
                </a:solidFill>
                <a:latin typeface="Calibri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4310" y="2519436"/>
            <a:ext cx="6387737" cy="768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200" b="0" i="0">
                <a:solidFill>
                  <a:srgbClr val="22374B"/>
                </a:solidFill>
                <a:latin typeface="Calibri"/>
              </a:rPr>
              <a:t>Ele precisa ficar isolado por um tempo maior que o de qualquer civilização que já existiu.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3356376"/>
            <a:ext cx="287382" cy="37719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B91C1C"/>
                </a:solidFill>
                <a:latin typeface="Calibri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4310" y="3356376"/>
            <a:ext cx="6387737" cy="768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200" b="0" i="0">
                <a:solidFill>
                  <a:srgbClr val="22374B"/>
                </a:solidFill>
                <a:latin typeface="Calibri"/>
              </a:rPr>
              <a:t>Hoje quase todo esse material está </a:t>
            </a:r>
            <a:r>
              <a:rPr sz="2200" b="1" i="0">
                <a:solidFill>
                  <a:srgbClr val="22374B"/>
                </a:solidFill>
                <a:latin typeface="Calibri"/>
              </a:rPr>
              <a:t>estocado nas próprias usinas</a:t>
            </a:r>
            <a:r>
              <a:rPr sz="2200" b="0" i="0">
                <a:solidFill>
                  <a:srgbClr val="22374B"/>
                </a:solidFill>
                <a:latin typeface="Calibri"/>
              </a:rPr>
              <a:t>, em piscinas e cofres de concreto.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4193316"/>
            <a:ext cx="287382" cy="37719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B91C1C"/>
                </a:solidFill>
                <a:latin typeface="Calibri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4310" y="4193316"/>
            <a:ext cx="6387737" cy="11296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200" b="0" i="0">
                <a:solidFill>
                  <a:srgbClr val="22374B"/>
                </a:solidFill>
                <a:latin typeface="Calibri"/>
              </a:rPr>
              <a:t>A Finlândia construíu o primeiro depósito geológico definitivo do mundo, a meio quilômetro de profundidade.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26679" y="1682496"/>
            <a:ext cx="3895344" cy="2743200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001000" y="1865376"/>
            <a:ext cx="3346704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300" b="1" i="0">
                <a:solidFill>
                  <a:srgbClr val="11263A"/>
                </a:solidFill>
                <a:latin typeface="Calibri"/>
              </a:rPr>
              <a:t>A pergunta aberta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01000" y="2359152"/>
            <a:ext cx="3346704" cy="1828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2100" b="0" i="0">
                <a:solidFill>
                  <a:srgbClr val="22374B"/>
                </a:solidFill>
                <a:latin typeface="Calibri"/>
              </a:rPr>
              <a:t>Como avisar alguém daqui a 10 mil anos que aquele lugar é perigoso, sem saber que língua essa pessoa vai falar?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5441868"/>
            <a:ext cx="11055096" cy="823782"/>
          </a:xfrm>
          <a:prstGeom prst="roundRect">
            <a:avLst>
              <a:gd name="adj" fmla="val 55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813816" y="5625160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✦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5441868"/>
            <a:ext cx="9930384" cy="82378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300" b="1" i="0">
                <a:solidFill>
                  <a:srgbClr val="11263A"/>
                </a:solidFill>
                <a:latin typeface="Calibri"/>
              </a:rPr>
              <a:t>Do outro lado da balança: </a:t>
            </a:r>
            <a:r>
              <a:rPr sz="2300" b="0" i="0">
                <a:solidFill>
                  <a:srgbClr val="11263A"/>
                </a:solidFill>
                <a:latin typeface="Calibri"/>
              </a:rPr>
              <a:t>a nuclear não emite gases de efeito estufa na geração.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99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O QUE VEM POR AÍ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Três frentes em aberto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719072"/>
            <a:ext cx="3538728" cy="316382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04672" y="1883664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596896"/>
            <a:ext cx="3063240" cy="8229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400" b="1" i="0">
                <a:solidFill>
                  <a:srgbClr val="0F766E"/>
                </a:solidFill>
                <a:latin typeface="Calibri"/>
              </a:rPr>
              <a:t>Reatores pequenos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3419856"/>
            <a:ext cx="3063240" cy="13533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Reatores modulares, fabricados em série e instalados perto de onde a energia é consumida.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61688" y="1719072"/>
            <a:ext cx="3538728" cy="316382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599432" y="1883664"/>
            <a:ext cx="566928" cy="566928"/>
          </a:xfrm>
          <a:prstGeom prst="ellipse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2" y="2596896"/>
            <a:ext cx="3063240" cy="8229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400" b="1" i="0">
                <a:solidFill>
                  <a:srgbClr val="6D28D9"/>
                </a:solidFill>
                <a:latin typeface="Calibri"/>
              </a:rPr>
              <a:t>Fusão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2" y="3419856"/>
            <a:ext cx="3063240" cy="13533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Combustível vindo da água, sem risco de descontrole e com rejeito muito menor. Ainda em laboratório.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56448" y="1719072"/>
            <a:ext cx="3538728" cy="316382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8394192" y="1883664"/>
            <a:ext cx="566928" cy="566928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596896"/>
            <a:ext cx="3063240" cy="8229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</a:pPr>
            <a:r>
              <a:rPr sz="2400" b="1" i="0">
                <a:solidFill>
                  <a:srgbClr val="9A6B00"/>
                </a:solidFill>
                <a:latin typeface="Calibri"/>
              </a:rPr>
              <a:t>Medicina de precisão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192" y="3419856"/>
            <a:ext cx="3063240" cy="13533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Moléculas que levam o núclideo direto à célula do tumor: o mesmo composto diagnostica e trata.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5047488"/>
            <a:ext cx="11055096" cy="1208653"/>
          </a:xfrm>
          <a:prstGeom prst="roundRect">
            <a:avLst>
              <a:gd name="adj" fmla="val 55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813816" y="5423214"/>
            <a:ext cx="457200" cy="457200"/>
          </a:xfrm>
          <a:prstGeom prst="ellipse">
            <a:avLst/>
          </a:prstGeom>
          <a:solidFill>
            <a:srgbClr val="9A6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Cambria"/>
              </a:rPr>
              <a:t>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5047488"/>
            <a:ext cx="9930384" cy="1208653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</a:pPr>
            <a:r>
              <a:rPr sz="2300" b="1" i="0">
                <a:solidFill>
                  <a:srgbClr val="11263A"/>
                </a:solidFill>
                <a:latin typeface="Calibri"/>
              </a:rPr>
              <a:t>O fio que liga tudo: </a:t>
            </a:r>
            <a:r>
              <a:rPr sz="2300" b="0" i="0">
                <a:solidFill>
                  <a:srgbClr val="11263A"/>
                </a:solidFill>
                <a:latin typeface="Calibri"/>
              </a:rPr>
              <a:t>a mesma propriedade que matou Marie Curie hoje salva milhões de pessoas por ano. A diferença é conhecimento e controle.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6B7F92"/>
                </a:solidFill>
                <a:latin typeface="Calibri"/>
              </a:rPr>
              <a:t>100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509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1" i="0">
                <a:solidFill>
                  <a:srgbClr val="0F766E"/>
                </a:solidFill>
                <a:latin typeface="Calibri"/>
              </a:rPr>
              <a:t>SÍNTESE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21792"/>
            <a:ext cx="11055096" cy="8412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800" b="1" i="0">
                <a:solidFill>
                  <a:srgbClr val="11263A"/>
                </a:solidFill>
                <a:latin typeface="Cambria"/>
              </a:rPr>
              <a:t>O essencial desta aula em oito linhas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72768"/>
            <a:ext cx="11055096" cy="51206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04672" y="1572768"/>
            <a:ext cx="4937760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11263A"/>
                </a:solidFill>
                <a:latin typeface="Calibri"/>
              </a:rPr>
              <a:t>Radioatividade é propriedade do núcleo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70448" y="1572768"/>
            <a:ext cx="5394960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Não depende de ligação, temperatura nem pressão.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157984"/>
            <a:ext cx="11055096" cy="512064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04672" y="2157984"/>
            <a:ext cx="4937760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11263A"/>
                </a:solidFill>
                <a:latin typeface="Calibri"/>
              </a:rPr>
              <a:t>São três emissões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70448" y="2157984"/>
            <a:ext cx="5394960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α (núcleo de hélio), β (elétron) e γ (onda).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2743200"/>
            <a:ext cx="11055096" cy="51206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04672" y="2743200"/>
            <a:ext cx="4937760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11263A"/>
                </a:solidFill>
                <a:latin typeface="Calibri"/>
              </a:rPr>
              <a:t>Penetração e ionização são inversas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70448" y="2743200"/>
            <a:ext cx="5394960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α ioniza muito e penetra pouco; γ, o contrário.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3328415"/>
            <a:ext cx="11055096" cy="512064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04672" y="3328415"/>
            <a:ext cx="4937760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11263A"/>
                </a:solidFill>
                <a:latin typeface="Calibri"/>
              </a:rPr>
              <a:t>1ª lei de Soddy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70448" y="3328415"/>
            <a:ext cx="5394960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Emitiu α: A cai 4 e Z cai 2.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3913632"/>
            <a:ext cx="11055096" cy="51206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04672" y="3913632"/>
            <a:ext cx="4937760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11263A"/>
                </a:solidFill>
                <a:latin typeface="Calibri"/>
              </a:rPr>
              <a:t>2ª lei de Soddy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70448" y="3913632"/>
            <a:ext cx="5394960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Emitiu β: A não muda e Z sobe 1.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498848"/>
            <a:ext cx="11055096" cy="512064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04672" y="4498848"/>
            <a:ext cx="4937760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11263A"/>
                </a:solidFill>
                <a:latin typeface="Calibri"/>
              </a:rPr>
              <a:t>Toda equação conserva A e Z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870448" y="4498848"/>
            <a:ext cx="5394960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As somas batem dos dois lados da seta.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5084064"/>
            <a:ext cx="11055096" cy="512064"/>
          </a:xfrm>
          <a:prstGeom prst="roundRect">
            <a:avLst>
              <a:gd name="adj" fmla="val 55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04672" y="5084064"/>
            <a:ext cx="4937760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11263A"/>
                </a:solidFill>
                <a:latin typeface="Calibri"/>
              </a:rPr>
              <a:t>Meia-vida é constante para cada núclideo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870448" y="5084064"/>
            <a:ext cx="5394960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m = m₀ / 2ⁿ, com n = t / P.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" y="5669280"/>
            <a:ext cx="11055096" cy="512064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04672" y="5669280"/>
            <a:ext cx="4937760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1" i="0">
                <a:solidFill>
                  <a:srgbClr val="11263A"/>
                </a:solidFill>
                <a:latin typeface="Calibri"/>
              </a:rPr>
              <a:t>O risco depende de dose, tipo e via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70448" y="5669280"/>
            <a:ext cx="5394960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22374B"/>
                </a:solidFill>
                <a:latin typeface="Calibri"/>
              </a:rPr>
              <a:t>Fora do corpo, cuidado com γ. Dentro, com α.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635508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00" b="0" i="0">
                <a:solidFill>
                  <a:srgbClr val="53708C"/>
                </a:solidFill>
                <a:latin typeface="Calibri"/>
              </a:rPr>
              <a:t>Radioatividade  |  Química  •  2º 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07624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300" b="0" i="0">
                <a:solidFill>
                  <a:srgbClr val="53708C"/>
                </a:solidFill>
                <a:latin typeface="Calibri"/>
              </a:rPr>
              <a:t>101</a:t>
            </a:r>
          </a:p>
        </p:txBody>
      </p:sp>
      <p:sp>
        <p:nvSpPr>
          <p:cNvPr id="4" name="Pie 3"/>
          <p:cNvSpPr/>
          <p:nvPr/>
        </p:nvSpPr>
        <p:spPr>
          <a:xfrm>
            <a:off x="9372600" y="1920239"/>
            <a:ext cx="2377440" cy="2377440"/>
          </a:xfrm>
          <a:prstGeom prst="pie">
            <a:avLst>
              <a:gd name="adj1" fmla="val 3600000"/>
              <a:gd name="adj2" fmla="val 7200000"/>
            </a:avLst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Pie 4"/>
          <p:cNvSpPr/>
          <p:nvPr/>
        </p:nvSpPr>
        <p:spPr>
          <a:xfrm>
            <a:off x="9372600" y="1920239"/>
            <a:ext cx="2377440" cy="2377440"/>
          </a:xfrm>
          <a:prstGeom prst="pie">
            <a:avLst>
              <a:gd name="adj1" fmla="val 10800000"/>
              <a:gd name="adj2" fmla="val 14400000"/>
            </a:avLst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Pie 5"/>
          <p:cNvSpPr/>
          <p:nvPr/>
        </p:nvSpPr>
        <p:spPr>
          <a:xfrm>
            <a:off x="9372600" y="1920239"/>
            <a:ext cx="2377440" cy="2377440"/>
          </a:xfrm>
          <a:prstGeom prst="pie">
            <a:avLst>
              <a:gd name="adj1" fmla="val 18000000"/>
              <a:gd name="adj2" fmla="val 21600000"/>
            </a:avLst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038283" y="2585923"/>
            <a:ext cx="1046073" cy="1046073"/>
          </a:xfrm>
          <a:prstGeom prst="ellipse">
            <a:avLst/>
          </a:prstGeom>
          <a:solidFill>
            <a:srgbClr val="1126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252252" y="2799892"/>
            <a:ext cx="618134" cy="618134"/>
          </a:xfrm>
          <a:prstGeom prst="ellipse">
            <a:avLst/>
          </a:prstGeom>
          <a:solidFill>
            <a:srgbClr val="1630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66928" y="1463040"/>
            <a:ext cx="8778240" cy="21945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3800" b="0" i="0">
                <a:solidFill>
                  <a:srgbClr val="FFFFFF"/>
                </a:solidFill>
                <a:latin typeface="Cambria"/>
              </a:rPr>
              <a:t>“Nada na vida deve ser temido, apenas compreendido. Agora é hora de compreender mais, para temer menos.”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3822191"/>
            <a:ext cx="877824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7FA7C4"/>
                </a:solidFill>
                <a:latin typeface="Calibri"/>
              </a:rPr>
              <a:t>— atribuída a Marie Curie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4663440"/>
            <a:ext cx="9692640" cy="1005840"/>
          </a:xfrm>
          <a:prstGeom prst="roundRect">
            <a:avLst>
              <a:gd name="adj" fmla="val 5500"/>
            </a:avLst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24128" y="4663440"/>
            <a:ext cx="8778240" cy="10058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1263A"/>
                </a:solidFill>
                <a:latin typeface="Calibri"/>
              </a:rPr>
              <a:t>Próxima aula: exercícios de fixação — equações nucleares e meia-vida.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10268</Words>
  <Application>Microsoft Office PowerPoint</Application>
  <PresentationFormat>Widescreen</PresentationFormat>
  <Paragraphs>2210</Paragraphs>
  <Slides>102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102</vt:i4>
      </vt:variant>
    </vt:vector>
  </HeadingPairs>
  <TitlesOfParts>
    <vt:vector size="106" baseType="lpstr">
      <vt:lpstr>Arial</vt:lpstr>
      <vt:lpstr>Calibri</vt:lpstr>
      <vt:lpstr>Cambria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Vanderlei Inácio de Paula</cp:lastModifiedBy>
  <cp:revision>2</cp:revision>
  <dcterms:created xsi:type="dcterms:W3CDTF">2013-01-27T09:14:16Z</dcterms:created>
  <dcterms:modified xsi:type="dcterms:W3CDTF">2026-09-17T02:51:55Z</dcterms:modified>
  <cp:category/>
</cp:coreProperties>
</file>