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Medicina</c:v>
                </c:pt>
              </c:strCache>
            </c:strRef>
          </c:tx>
          <c:spPr>
            <a:ln w="31750">
              <a:solidFill>
                <a:srgbClr val="2A78D6"/>
              </a:solidFill>
            </a:ln>
          </c:spPr>
          <c:marker>
            <c:symbol val="circle"/>
            <c:size val="9"/>
            <c:spPr>
              <a:solidFill>
                <a:srgbClr val="2A78D6"/>
              </a:solidFill>
              <a:ln>
                <a:solidFill>
                  <a:srgbClr val="FFFFFF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64</c:v>
                </c:pt>
                <c:pt idx="1">
                  <c:v>63</c:v>
                </c:pt>
                <c:pt idx="2">
                  <c:v>62</c:v>
                </c:pt>
                <c:pt idx="3">
                  <c:v>60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Eng. Química (I)</c:v>
                </c:pt>
              </c:strCache>
            </c:strRef>
          </c:tx>
          <c:spPr>
            <a:ln w="31750">
              <a:solidFill>
                <a:srgbClr val="EB6834"/>
              </a:solidFill>
            </a:ln>
          </c:spPr>
          <c:marker>
            <c:symbol val="circle"/>
            <c:size val="9"/>
            <c:spPr>
              <a:solidFill>
                <a:srgbClr val="EB6834"/>
              </a:solidFill>
              <a:ln>
                <a:solidFill>
                  <a:srgbClr val="FFFFFF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50</c:v>
                </c:pt>
                <c:pt idx="1">
                  <c:v>50</c:v>
                </c:pt>
                <c:pt idx="2">
                  <c:v>50</c:v>
                </c:pt>
                <c:pt idx="3">
                  <c:v>49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Farmácia</c:v>
                </c:pt>
              </c:strCache>
            </c:strRef>
          </c:tx>
          <c:spPr>
            <a:ln w="31750">
              <a:solidFill>
                <a:srgbClr val="1BAF7A"/>
              </a:solidFill>
            </a:ln>
          </c:spPr>
          <c:marker>
            <c:symbol val="circle"/>
            <c:size val="9"/>
            <c:spPr>
              <a:solidFill>
                <a:srgbClr val="1BAF7A"/>
              </a:solidFill>
              <a:ln>
                <a:solidFill>
                  <a:srgbClr val="FFFFFF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48</c:v>
                </c:pt>
                <c:pt idx="1">
                  <c:v>48</c:v>
                </c:pt>
                <c:pt idx="2">
                  <c:v>47</c:v>
                </c:pt>
                <c:pt idx="3">
                  <c:v>45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Química (I)</c:v>
                </c:pt>
              </c:strCache>
            </c:strRef>
          </c:tx>
          <c:spPr>
            <a:ln w="31750">
              <a:solidFill>
                <a:srgbClr val="EDA100"/>
              </a:solidFill>
            </a:ln>
          </c:spPr>
          <c:marker>
            <c:symbol val="circle"/>
            <c:size val="9"/>
            <c:spPr>
              <a:solidFill>
                <a:srgbClr val="EDA100"/>
              </a:solidFill>
              <a:ln>
                <a:solidFill>
                  <a:srgbClr val="FFFFFF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41</c:v>
                </c:pt>
                <c:pt idx="1">
                  <c:v>43</c:v>
                </c:pt>
                <c:pt idx="2">
                  <c:v>40</c:v>
                </c:pt>
                <c:pt idx="3">
                  <c:v>38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Química Tecnológica</c:v>
                </c:pt>
              </c:strCache>
            </c:strRef>
          </c:tx>
          <c:spPr>
            <a:ln w="31750">
              <a:solidFill>
                <a:srgbClr val="4A3AA7"/>
              </a:solidFill>
            </a:ln>
          </c:spPr>
          <c:marker>
            <c:symbol val="circle"/>
            <c:size val="9"/>
            <c:spPr>
              <a:solidFill>
                <a:srgbClr val="4A3AA7"/>
              </a:solidFill>
              <a:ln>
                <a:solidFill>
                  <a:srgbClr val="FFFFFF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30</c:v>
                </c:pt>
                <c:pt idx="1">
                  <c:v>34</c:v>
                </c:pt>
                <c:pt idx="2">
                  <c:v>34</c:v>
                </c:pt>
                <c:pt idx="3">
                  <c:v>31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B9C4CE"/>
            </a:solidFill>
          </a:ln>
        </c:spPr>
        <c:txPr>
          <a:bodyPr/>
          <a:lstStyle/>
          <a:p>
            <a:pPr>
              <a:defRPr sz="1800">
                <a:solidFill>
                  <a:srgbClr val="6B7F92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70.0"/>
          <c:min val="25.0"/>
        </c:scaling>
        <c:delete val="0"/>
        <c:axPos val="l"/>
        <c:majorGridlines>
          <c:spPr>
            <a:ln>
              <a:solidFill>
                <a:srgbClr val="E3E8EE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800">
                <a:solidFill>
                  <a:srgbClr val="6B7F92"/>
                </a:solidFill>
              </a:defRPr>
            </a:pPr>
          </a:p>
        </c:txPr>
        <c:crossAx val="2118791784"/>
        <c:crosses val="autoZero"/>
        <c:majorUnit val="5.0"/>
      </c:valAx>
    </c:plotArea>
    <c:legend>
      <c:legendPos/>
      <c:layout/>
      <c:overlay val="0"/>
      <c:txPr>
        <a:bodyPr/>
        <a:lstStyle/>
        <a:p>
          <a:pPr>
            <a:defRPr sz="1800">
              <a:solidFill>
                <a:srgbClr val="22374B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plotArea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Captura acumulada de CO₂</c:v>
                </c:pt>
              </c:strCache>
            </c:strRef>
          </c:tx>
          <c:spPr>
            <a:ln w="31750">
              <a:solidFill>
                <a:srgbClr val="0B62B8"/>
              </a:solidFill>
            </a:ln>
          </c:spPr>
          <c:marker>
            <c:symbol val="circle"/>
            <c:size val="8"/>
            <c:spPr>
              <a:solidFill>
                <a:srgbClr val="0B62B8"/>
              </a:solidFill>
              <a:ln>
                <a:solidFill>
                  <a:srgbClr val="FFFFFF"/>
                </a:solidFill>
              </a:ln>
            </c:spPr>
          </c:marker>
          <c:xVal>
            <c:numRef>
              <c:f>Sheet1!$A$2:$A$9</c:f>
              <c:numCache>
                <c:formatCode>General</c:formatCode>
                <c:ptCount val="8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</c:numCache>
            </c:numRef>
          </c:xVal>
          <c:y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1.2</c:v>
                </c:pt>
                <c:pt idx="2">
                  <c:v>1.9</c:v>
                </c:pt>
                <c:pt idx="3">
                  <c:v>2.25</c:v>
                </c:pt>
                <c:pt idx="4">
                  <c:v>2.42</c:v>
                </c:pt>
                <c:pt idx="5">
                  <c:v>2.5</c:v>
                </c:pt>
                <c:pt idx="6">
                  <c:v>2.5</c:v>
                </c:pt>
                <c:pt idx="7">
                  <c:v>2.5</c:v>
                </c:pt>
              </c:numCache>
            </c:numRef>
          </c:yVal>
          <c:smooth val="0"/>
        </c:ser>
        <c:axId val="-2128940872"/>
        <c:axId val="-2129643912"/>
      </c:scatterChart>
      <c:valAx>
        <c:axId val="-2128940872"/>
        <c:scaling>
          <c:orientation val="minMax"/>
          <c:max val="70.0"/>
          <c:min val="0.0"/>
        </c:scaling>
        <c:delete val="0"/>
        <c:axPos val="b"/>
        <c:title>
          <c:tx>
            <c:rich>
              <a:bodyPr/>
              <a:lstStyle/>
              <a:p>
                <a:r>
                  <a:rPr sz="1800" b="0">
                    <a:solidFill>
                      <a:srgbClr val="22374B"/>
                    </a:solidFill>
                  </a:rPr>
                  <a:t>Tempo (min)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rgbClr val="6B7F92"/>
                </a:solidFill>
              </a:defRPr>
            </a:pPr>
          </a:p>
        </c:txPr>
        <c:crossAx val="-2129643912"/>
        <c:crosses val="autoZero"/>
        <c:crossBetween val="midCat"/>
        <c:majorUnit val="10.0"/>
      </c:valAx>
      <c:valAx>
        <c:axId val="-2129643912"/>
        <c:scaling>
          <c:orientation val="minMax"/>
          <c:max val="3.0"/>
          <c:min val="0.0"/>
        </c:scaling>
        <c:delete val="0"/>
        <c:axPos val="l"/>
        <c:majorGridlines>
          <c:spPr>
            <a:ln>
              <a:solidFill>
                <a:srgbClr val="E3E8EE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800" b="0">
                    <a:solidFill>
                      <a:srgbClr val="22374B"/>
                    </a:solidFill>
                  </a:rPr>
                  <a:t>CO₂ capturado (mmol/g)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800">
                <a:solidFill>
                  <a:srgbClr val="6B7F92"/>
                </a:solidFill>
              </a:defRPr>
            </a:pPr>
          </a:p>
        </c:txPr>
        <c:crossAx val="-2128940872"/>
        <c:crosses val="autoZero"/>
        <c:crossBetween val="midCat"/>
        <c:majorUnit val="0.5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1143000"/>
            <a:ext cx="676656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VESTIBULAR UNICAMP 2027 · QUÍMICA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600200"/>
            <a:ext cx="6766560" cy="19202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90000"/>
              </a:lnSpc>
              <a:spcAft>
                <a:spcPts val="0"/>
              </a:spcAft>
            </a:pPr>
            <a:r>
              <a:rPr sz="6000" b="1" i="0">
                <a:solidFill>
                  <a:srgbClr val="FFFFFF"/>
                </a:solidFill>
                <a:latin typeface="Cambria"/>
              </a:rPr>
              <a:t>Química na Unicamp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611880"/>
            <a:ext cx="6309360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C6D8E6"/>
                </a:solidFill>
                <a:latin typeface="Calibri"/>
              </a:rPr>
              <a:t>Perfil da prova, notas de corte e questões no estilo da Comvest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4983480"/>
            <a:ext cx="6766560" cy="10058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7FA7C4"/>
                </a:solidFill>
                <a:latin typeface="Calibri"/>
              </a:rPr>
              <a:t>74 questões analisadas (2021–2026) · 67 cursos · 20 questões de treino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F2B705"/>
                </a:solidFill>
                <a:latin typeface="Calibri"/>
              </a:rPr>
              <a:t>aquitemquimica.com.br/unicamp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635240" y="146304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7982712" y="146304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330183" y="146304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677656" y="146304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025128" y="146304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9372600" y="146304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9720072" y="146304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10067544" y="146304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0415016" y="146304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10762488" y="146304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1109959" y="146304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1457432" y="146304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635240" y="1810512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7982712" y="1810512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330183" y="1810512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677656" y="1810512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025128" y="1810512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372600" y="1810512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9720072" y="1810512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10067544" y="1810512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10415016" y="1810512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10762488" y="1810512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11109959" y="1810512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11457432" y="1810512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635240" y="2157984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7982712" y="2157984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8330183" y="2157984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8677656" y="2157984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9025128" y="2157984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9372600" y="2157984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9720072" y="2157984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10067544" y="2157984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10415016" y="2157984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10762488" y="2157984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11109959" y="2157984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11457432" y="2157984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7635240" y="2505456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7982712" y="2505456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8330183" y="2505456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8677656" y="2505456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9025128" y="2505456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9372600" y="2505456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9720072" y="2505456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10067544" y="2505456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10415016" y="2505456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10762488" y="2505456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11109959" y="2505456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ounded Rectangle 52"/>
          <p:cNvSpPr/>
          <p:nvPr/>
        </p:nvSpPr>
        <p:spPr>
          <a:xfrm>
            <a:off x="11457432" y="2505456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7635240" y="2852928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ounded Rectangle 54"/>
          <p:cNvSpPr/>
          <p:nvPr/>
        </p:nvSpPr>
        <p:spPr>
          <a:xfrm>
            <a:off x="7982712" y="2852928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8330183" y="2852928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8677656" y="2852928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9025128" y="2852928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9372600" y="2852928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ounded Rectangle 59"/>
          <p:cNvSpPr/>
          <p:nvPr/>
        </p:nvSpPr>
        <p:spPr>
          <a:xfrm>
            <a:off x="9720072" y="2852928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10067544" y="2852928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10415016" y="2852928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ounded Rectangle 62"/>
          <p:cNvSpPr/>
          <p:nvPr/>
        </p:nvSpPr>
        <p:spPr>
          <a:xfrm>
            <a:off x="10762488" y="2852928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ounded Rectangle 63"/>
          <p:cNvSpPr/>
          <p:nvPr/>
        </p:nvSpPr>
        <p:spPr>
          <a:xfrm>
            <a:off x="11109959" y="2852928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ounded Rectangle 64"/>
          <p:cNvSpPr/>
          <p:nvPr/>
        </p:nvSpPr>
        <p:spPr>
          <a:xfrm>
            <a:off x="11457432" y="2852928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>
            <a:off x="7635240" y="320040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ounded Rectangle 66"/>
          <p:cNvSpPr/>
          <p:nvPr/>
        </p:nvSpPr>
        <p:spPr>
          <a:xfrm>
            <a:off x="7982712" y="320040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ounded Rectangle 67"/>
          <p:cNvSpPr/>
          <p:nvPr/>
        </p:nvSpPr>
        <p:spPr>
          <a:xfrm>
            <a:off x="8330183" y="320040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ounded Rectangle 68"/>
          <p:cNvSpPr/>
          <p:nvPr/>
        </p:nvSpPr>
        <p:spPr>
          <a:xfrm>
            <a:off x="8677656" y="320040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ounded Rectangle 69"/>
          <p:cNvSpPr/>
          <p:nvPr/>
        </p:nvSpPr>
        <p:spPr>
          <a:xfrm>
            <a:off x="9025128" y="320040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ounded Rectangle 70"/>
          <p:cNvSpPr/>
          <p:nvPr/>
        </p:nvSpPr>
        <p:spPr>
          <a:xfrm>
            <a:off x="9372600" y="320040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ounded Rectangle 71"/>
          <p:cNvSpPr/>
          <p:nvPr/>
        </p:nvSpPr>
        <p:spPr>
          <a:xfrm>
            <a:off x="9720072" y="320040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ounded Rectangle 72"/>
          <p:cNvSpPr/>
          <p:nvPr/>
        </p:nvSpPr>
        <p:spPr>
          <a:xfrm>
            <a:off x="10067544" y="320040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ounded Rectangle 73"/>
          <p:cNvSpPr/>
          <p:nvPr/>
        </p:nvSpPr>
        <p:spPr>
          <a:xfrm>
            <a:off x="10415016" y="320040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ounded Rectangle 74"/>
          <p:cNvSpPr/>
          <p:nvPr/>
        </p:nvSpPr>
        <p:spPr>
          <a:xfrm>
            <a:off x="10762488" y="320040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ounded Rectangle 75"/>
          <p:cNvSpPr/>
          <p:nvPr/>
        </p:nvSpPr>
        <p:spPr>
          <a:xfrm>
            <a:off x="11109959" y="320040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ounded Rectangle 76"/>
          <p:cNvSpPr/>
          <p:nvPr/>
        </p:nvSpPr>
        <p:spPr>
          <a:xfrm>
            <a:off x="11457432" y="3200400"/>
            <a:ext cx="283464" cy="283464"/>
          </a:xfrm>
          <a:prstGeom prst="roundRect">
            <a:avLst>
              <a:gd name="adj" fmla="val 18000"/>
            </a:avLst>
          </a:prstGeom>
          <a:solidFill>
            <a:srgbClr val="2A45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7635240" y="3703320"/>
            <a:ext cx="411480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7FA7C4"/>
                </a:solidFill>
                <a:latin typeface="Calibri"/>
              </a:rPr>
              <a:t>72 questões na 1ª fase · 7 de Química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ROTEIRO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que vamos 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5413248" cy="20116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41247" y="193852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72768" y="1920240"/>
            <a:ext cx="420624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1" i="0">
                <a:solidFill>
                  <a:srgbClr val="11263A"/>
                </a:solidFill>
                <a:latin typeface="Cambria"/>
              </a:rPr>
              <a:t>Como é a prova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2768" y="2532888"/>
            <a:ext cx="4206240" cy="10058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Fases, datas, número de questões e cálculo da nota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1664208"/>
            <a:ext cx="5413248" cy="20116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483096" y="193852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14616" y="1920240"/>
            <a:ext cx="420624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1" i="0">
                <a:solidFill>
                  <a:srgbClr val="11263A"/>
                </a:solidFill>
                <a:latin typeface="Cambria"/>
              </a:rPr>
              <a:t>O que cai em Química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14616" y="2532888"/>
            <a:ext cx="4206240" cy="10058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Conteúdos e contextos de 74 questões de 2021 a 2026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904488"/>
            <a:ext cx="5413248" cy="20116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41247" y="417880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4160520"/>
            <a:ext cx="420624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1" i="0">
                <a:solidFill>
                  <a:srgbClr val="11263A"/>
                </a:solidFill>
                <a:latin typeface="Cambria"/>
              </a:rPr>
              <a:t>Notas de corte e cursos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2768" y="4773168"/>
            <a:ext cx="4206240" cy="10058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Acertos que levaram à 2ª fase e concorrência em 2027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08776" y="3904488"/>
            <a:ext cx="5413248" cy="20116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483096" y="417880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14616" y="4160520"/>
            <a:ext cx="420624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1" i="0">
                <a:solidFill>
                  <a:srgbClr val="11263A"/>
                </a:solidFill>
                <a:latin typeface="Cambria"/>
              </a:rPr>
              <a:t>Questões no estilo Unicamp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14616" y="4773168"/>
            <a:ext cx="4206240" cy="10058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Sete objetivas e três discursivas resolvidas passo a passo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A PROVA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Calendário do Vestibular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2743200" cy="603504"/>
          </a:xfrm>
          <a:prstGeom prst="roundRect">
            <a:avLst>
              <a:gd name="adj" fmla="val 8000"/>
            </a:avLst>
          </a:prstGeom>
          <a:solidFill>
            <a:srgbClr val="C6D8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618488"/>
            <a:ext cx="2743200" cy="60350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05/10/2026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38728" y="1618488"/>
            <a:ext cx="8046720" cy="60350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Locais de prova da 1ª fase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7440"/>
            <a:ext cx="2743200" cy="603504"/>
          </a:xfrm>
          <a:prstGeom prst="roundRect">
            <a:avLst>
              <a:gd name="adj" fmla="val 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2377440"/>
            <a:ext cx="2743200" cy="60350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Calibri"/>
              </a:rPr>
              <a:t>18/10/2026 · 9h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38728" y="2377440"/>
            <a:ext cx="8046720" cy="60350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1" i="0">
                <a:solidFill>
                  <a:srgbClr val="11263A"/>
                </a:solidFill>
                <a:latin typeface="Calibri"/>
              </a:rPr>
              <a:t>1ª fase — chegada às 8h; até 5 horas de prova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136391"/>
            <a:ext cx="2743200" cy="603504"/>
          </a:xfrm>
          <a:prstGeom prst="roundRect">
            <a:avLst>
              <a:gd name="adj" fmla="val 8000"/>
            </a:avLst>
          </a:prstGeom>
          <a:solidFill>
            <a:srgbClr val="C6D8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6928" y="3136391"/>
            <a:ext cx="2743200" cy="60350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23/11/2026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38728" y="3136391"/>
            <a:ext cx="8046720" cy="60350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Lista dos convocados para a 2ª fase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895344"/>
            <a:ext cx="2743200" cy="603504"/>
          </a:xfrm>
          <a:prstGeom prst="roundRect">
            <a:avLst>
              <a:gd name="adj" fmla="val 8000"/>
            </a:avLst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3895344"/>
            <a:ext cx="2743200" cy="60350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Calibri"/>
              </a:rPr>
              <a:t>29 e 30/11/2026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38728" y="3895344"/>
            <a:ext cx="8046720" cy="60350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1" i="0">
                <a:solidFill>
                  <a:srgbClr val="11263A"/>
                </a:solidFill>
                <a:latin typeface="Calibri"/>
              </a:rPr>
              <a:t>2ª fase — provas discursivas, das 9h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654296"/>
            <a:ext cx="2743200" cy="603504"/>
          </a:xfrm>
          <a:prstGeom prst="roundRect">
            <a:avLst>
              <a:gd name="adj" fmla="val 8000"/>
            </a:avLst>
          </a:prstGeom>
          <a:solidFill>
            <a:srgbClr val="C6D8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6928" y="4654296"/>
            <a:ext cx="2743200" cy="60350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02 a 04/12/2026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38728" y="4654296"/>
            <a:ext cx="8046720" cy="60350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Habilidades Específicas (Artes Cênicas, Visuais e Dança)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413248"/>
            <a:ext cx="2743200" cy="603504"/>
          </a:xfrm>
          <a:prstGeom prst="roundRect">
            <a:avLst>
              <a:gd name="adj" fmla="val 8000"/>
            </a:avLst>
          </a:prstGeom>
          <a:solidFill>
            <a:srgbClr val="C6D8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66928" y="5413248"/>
            <a:ext cx="2743200" cy="60350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25/01/2027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38728" y="5413248"/>
            <a:ext cx="8046720" cy="60350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1ª chamada para matrícula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A PROVA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1ª fase: 72 questões, 7 de Química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189280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60704" y="189280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463040" y="189280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1865376" y="189280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2267712" y="189280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2670048" y="189280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072384" y="189280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474720" y="189280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877056" y="189280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279392" y="189280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681728" y="189280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5084064" y="189280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58368" y="2295144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1060704" y="2295144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1463040" y="2295144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1865376" y="2295144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2267712" y="2295144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2670048" y="2295144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3072384" y="2295144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3474720" y="2295144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3877056" y="2295144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4279392" y="2295144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4681728" y="2295144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5084064" y="2295144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58368" y="2697479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1060704" y="2697479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1463040" y="2697479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1865376" y="2697479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2267712" y="2697479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2670048" y="2697479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3072384" y="2697479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3474720" y="2697479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3877056" y="2697479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4279392" y="2697479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4681728" y="2697479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5084064" y="2697479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58368" y="3099815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1060704" y="3099815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1463040" y="3099815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1865376" y="3099815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>
            <a:off x="2267712" y="3099815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2670048" y="3099815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3072384" y="3099815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3474720" y="3099815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3877056" y="3099815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4279392" y="3099815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4681728" y="3099815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ounded Rectangle 52"/>
          <p:cNvSpPr/>
          <p:nvPr/>
        </p:nvSpPr>
        <p:spPr>
          <a:xfrm>
            <a:off x="5084064" y="3099815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658368" y="3502152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ounded Rectangle 54"/>
          <p:cNvSpPr/>
          <p:nvPr/>
        </p:nvSpPr>
        <p:spPr>
          <a:xfrm>
            <a:off x="1060704" y="3502152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1463040" y="3502152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>
            <a:off x="1865376" y="3502152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2267712" y="3502152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2670048" y="3502152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ounded Rectangle 59"/>
          <p:cNvSpPr/>
          <p:nvPr/>
        </p:nvSpPr>
        <p:spPr>
          <a:xfrm>
            <a:off x="3072384" y="3502152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>
            <a:off x="3474720" y="3502152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3877056" y="3502152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ounded Rectangle 62"/>
          <p:cNvSpPr/>
          <p:nvPr/>
        </p:nvSpPr>
        <p:spPr>
          <a:xfrm>
            <a:off x="4279392" y="3502152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ounded Rectangle 63"/>
          <p:cNvSpPr/>
          <p:nvPr/>
        </p:nvSpPr>
        <p:spPr>
          <a:xfrm>
            <a:off x="4681728" y="3502152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ounded Rectangle 64"/>
          <p:cNvSpPr/>
          <p:nvPr/>
        </p:nvSpPr>
        <p:spPr>
          <a:xfrm>
            <a:off x="5084064" y="3502152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>
            <a:off x="658368" y="390448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ounded Rectangle 66"/>
          <p:cNvSpPr/>
          <p:nvPr/>
        </p:nvSpPr>
        <p:spPr>
          <a:xfrm>
            <a:off x="1060704" y="390448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ounded Rectangle 67"/>
          <p:cNvSpPr/>
          <p:nvPr/>
        </p:nvSpPr>
        <p:spPr>
          <a:xfrm>
            <a:off x="1463040" y="390448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ounded Rectangle 68"/>
          <p:cNvSpPr/>
          <p:nvPr/>
        </p:nvSpPr>
        <p:spPr>
          <a:xfrm>
            <a:off x="1865376" y="390448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ounded Rectangle 69"/>
          <p:cNvSpPr/>
          <p:nvPr/>
        </p:nvSpPr>
        <p:spPr>
          <a:xfrm>
            <a:off x="2267712" y="390448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ounded Rectangle 70"/>
          <p:cNvSpPr/>
          <p:nvPr/>
        </p:nvSpPr>
        <p:spPr>
          <a:xfrm>
            <a:off x="2670048" y="390448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ounded Rectangle 71"/>
          <p:cNvSpPr/>
          <p:nvPr/>
        </p:nvSpPr>
        <p:spPr>
          <a:xfrm>
            <a:off x="3072384" y="390448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ounded Rectangle 72"/>
          <p:cNvSpPr/>
          <p:nvPr/>
        </p:nvSpPr>
        <p:spPr>
          <a:xfrm>
            <a:off x="3474720" y="390448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ounded Rectangle 73"/>
          <p:cNvSpPr/>
          <p:nvPr/>
        </p:nvSpPr>
        <p:spPr>
          <a:xfrm>
            <a:off x="3877056" y="390448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ounded Rectangle 74"/>
          <p:cNvSpPr/>
          <p:nvPr/>
        </p:nvSpPr>
        <p:spPr>
          <a:xfrm>
            <a:off x="4279392" y="390448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ounded Rectangle 75"/>
          <p:cNvSpPr/>
          <p:nvPr/>
        </p:nvSpPr>
        <p:spPr>
          <a:xfrm>
            <a:off x="4681728" y="390448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ounded Rectangle 76"/>
          <p:cNvSpPr/>
          <p:nvPr/>
        </p:nvSpPr>
        <p:spPr>
          <a:xfrm>
            <a:off x="5084064" y="3904487"/>
            <a:ext cx="329184" cy="329184"/>
          </a:xfrm>
          <a:prstGeom prst="roundRect">
            <a:avLst>
              <a:gd name="adj" fmla="val 18000"/>
            </a:avLst>
          </a:prstGeom>
          <a:solidFill>
            <a:srgbClr val="DCE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658368" y="4453128"/>
            <a:ext cx="4754880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6B7F92"/>
                </a:solidFill>
                <a:latin typeface="Calibri"/>
              </a:rPr>
              <a:t>Cada quadrado é uma questão; em destaque, as 7 de Química (≈ 10% da prova).</a:t>
            </a:r>
          </a:p>
        </p:txBody>
      </p:sp>
      <p:sp>
        <p:nvSpPr>
          <p:cNvPr id="79" name="Oval 78"/>
          <p:cNvSpPr/>
          <p:nvPr/>
        </p:nvSpPr>
        <p:spPr>
          <a:xfrm>
            <a:off x="5760720" y="170992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6400800" y="1636775"/>
            <a:ext cx="5212080" cy="8229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72 questões objetivas, 4 alternativas, 1 ponto cada</a:t>
            </a:r>
          </a:p>
        </p:txBody>
      </p:sp>
      <p:sp>
        <p:nvSpPr>
          <p:cNvPr id="81" name="Oval 80"/>
          <p:cNvSpPr/>
          <p:nvPr/>
        </p:nvSpPr>
        <p:spPr>
          <a:xfrm>
            <a:off x="5760720" y="257860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400800" y="2505456"/>
            <a:ext cx="5212080" cy="8229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12 de Matemática e 12 de Português e Literatura</a:t>
            </a:r>
          </a:p>
        </p:txBody>
      </p:sp>
      <p:sp>
        <p:nvSpPr>
          <p:cNvPr id="83" name="Oval 82"/>
          <p:cNvSpPr/>
          <p:nvPr/>
        </p:nvSpPr>
        <p:spPr>
          <a:xfrm>
            <a:off x="5760720" y="3447287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400800" y="3374135"/>
            <a:ext cx="5212080" cy="8229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7 de Inglês, Biologia, Química, Física, História e Geografia</a:t>
            </a:r>
          </a:p>
        </p:txBody>
      </p:sp>
      <p:sp>
        <p:nvSpPr>
          <p:cNvPr id="85" name="Oval 84"/>
          <p:cNvSpPr/>
          <p:nvPr/>
        </p:nvSpPr>
        <p:spPr>
          <a:xfrm>
            <a:off x="5760720" y="43159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400800" y="4242816"/>
            <a:ext cx="5212080" cy="8229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3 de Filosofia e 3 de Sociologia</a:t>
            </a:r>
          </a:p>
        </p:txBody>
      </p:sp>
      <p:sp>
        <p:nvSpPr>
          <p:cNvPr id="87" name="Oval 86"/>
          <p:cNvSpPr/>
          <p:nvPr/>
        </p:nvSpPr>
        <p:spPr>
          <a:xfrm>
            <a:off x="5760720" y="518464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400800" y="5111496"/>
            <a:ext cx="5212080" cy="8229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2 a 5 horas de prova: cerca de 4 minutos por questão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A PROVA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2ª fase: dois dias de discursivas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5413248" cy="324612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773936"/>
            <a:ext cx="493776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Dia 1 · todos os candidatos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395728"/>
            <a:ext cx="4937760" cy="2377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•  Redação (escolher 1 de 2 propostas)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•  6 de Português e Literatura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•  2 interdisciplinares com Inglês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•  2 de Ciências da Natureza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08776" y="1618488"/>
            <a:ext cx="5413248" cy="324612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83096" y="1773936"/>
            <a:ext cx="493776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Dia 2 · conforme a área do curso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3096" y="2395728"/>
            <a:ext cx="4937760" cy="2377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•  Matemática (6 em Exatas, 4 nas demais)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•  2 interdisciplinares de Humanas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•  Exatas: 5 de Física e 5 de Química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•  Biológicas: 7 de Biologia e 5 de Química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093208"/>
            <a:ext cx="11055096" cy="95605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31520" y="5342636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3312" y="5184648"/>
            <a:ext cx="10140696" cy="77317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Cada questão vale 4 pontos: item a e item b, de 2 pontos cada. Humanas faz Geografia, História, Filosofia e Sociologia — sem Química.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A PROVA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 nota é padronizada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 = 50 acertos  ·  média M = 40,4 → 40,5  ·  desvio padrão DP = 10,4 → 10,5 (2023)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NPF1 = 500 + (N − M) × 100 ÷ DP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NPF1 = 500 + (50 − 40,5) × 100 ÷ 10,5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723513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NPF1 = 500 + 90,5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24815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24815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NPF1 = 590,5 pontos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Média vira 500 e cada desvio padrão vale 100: o mesmo acerto vale mais numa prova difícil.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A PROVA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Como as duas fases se juntam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05156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618488"/>
            <a:ext cx="11055096" cy="10515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3400" b="1" i="0">
                <a:solidFill>
                  <a:srgbClr val="11263A"/>
                </a:solidFill>
                <a:latin typeface="Cambria"/>
              </a:rPr>
              <a:t>NPO = 0,15·NF1 + 0,20·NR + 0,65·NF2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3035808"/>
            <a:ext cx="1630832" cy="685800"/>
          </a:xfrm>
          <a:prstGeom prst="rect">
            <a:avLst/>
          </a:prstGeom>
          <a:solidFill>
            <a:srgbClr val="7FA7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3813048"/>
            <a:ext cx="182880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11263A"/>
                </a:solidFill>
                <a:latin typeface="Calibri"/>
              </a:rPr>
              <a:t>1ª fase · 15%</a:t>
            </a:r>
          </a:p>
        </p:txBody>
      </p:sp>
      <p:sp>
        <p:nvSpPr>
          <p:cNvPr id="10" name="Rectangle 9"/>
          <p:cNvSpPr/>
          <p:nvPr/>
        </p:nvSpPr>
        <p:spPr>
          <a:xfrm>
            <a:off x="2225192" y="3035808"/>
            <a:ext cx="2183587" cy="6858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225192" y="3813048"/>
            <a:ext cx="2211019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11263A"/>
                </a:solidFill>
                <a:latin typeface="Calibri"/>
              </a:rPr>
              <a:t>Redação · 20%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36211" y="3035808"/>
            <a:ext cx="7158380" cy="685800"/>
          </a:xfrm>
          <a:prstGeom prst="rect">
            <a:avLst/>
          </a:prstGeom>
          <a:solidFill>
            <a:srgbClr val="1D3A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36211" y="3813048"/>
            <a:ext cx="7185812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11263A"/>
                </a:solidFill>
                <a:latin typeface="Calibri"/>
              </a:rPr>
              <a:t>Discursivas da 2ª fase · 65%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4361688"/>
            <a:ext cx="11055096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6B7F92"/>
                </a:solidFill>
                <a:latin typeface="Calibri"/>
              </a:rPr>
              <a:t>NF1 = nota da 1ª fase · NR = Redação · NF2 = média ponderada das discursivas, com os pesos de cada curso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001768"/>
            <a:ext cx="11055096" cy="95605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251196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093207"/>
            <a:ext cx="10140696" cy="77317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Para ir à 2ª fase é preciso NF1 ≥ 550 e escolher o curso em 1ª opção. A 1ª fase é o filtro; a vaga se decide na 2ª, que pesa 85%.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A PROVA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Quanto a Química pesa no seu curso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3538728" cy="31089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3538728" cy="1097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1847088"/>
            <a:ext cx="310896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Peso 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2441448"/>
            <a:ext cx="3108960" cy="21945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Química, Química Tecnológica, Farmácia, Geologia, Eng. Ambiental, Eng. de Manufatura e Eng. de Produção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5112" y="1618488"/>
            <a:ext cx="3538728" cy="31089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25112" y="1618488"/>
            <a:ext cx="3538728" cy="109728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53712" y="1847088"/>
            <a:ext cx="310896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Peso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53712" y="2441448"/>
            <a:ext cx="3108960" cy="21945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Medicina, Odontologia, Enfermagem, Nutrição, Ciências Biológicas, Eng. Química, Mecânica, Civil, de Alimentos e mais 8 cursos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83296" y="1618488"/>
            <a:ext cx="3538728" cy="31089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83296" y="1618488"/>
            <a:ext cx="3538728" cy="109728"/>
          </a:xfrm>
          <a:prstGeom prst="rect">
            <a:avLst/>
          </a:prstGeom>
          <a:solidFill>
            <a:srgbClr val="7FA7C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11896" y="1847088"/>
            <a:ext cx="310896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Peso 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1896" y="2441448"/>
            <a:ext cx="3108960" cy="21945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Ciência da Computação, Eng. Elétrica, Eng. de Computação, IA e Ciência de Dados, Estatística, Educação Física e mais 4 cursos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956048"/>
            <a:ext cx="11055096" cy="95605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31520" y="5205476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3312" y="5047488"/>
            <a:ext cx="10140696" cy="77317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Química é prova prioritária (exige nota mínima) em Química, Química Tecnológica, Farmácia, Ciências Biológicas, Odontologia e Geologia.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O que cai em Química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45 questões da 1ª fase (2021–2026) e 29 discursivas da 2ª fase (2022–2026)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O QUE CAI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Conteúdos mais cobrados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27048"/>
            <a:ext cx="4462272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Química ambiental e sustentabilidade</a:t>
            </a:r>
          </a:p>
        </p:txBody>
      </p:sp>
      <p:sp>
        <p:nvSpPr>
          <p:cNvPr id="7" name="Rectangle 6"/>
          <p:cNvSpPr/>
          <p:nvPr/>
        </p:nvSpPr>
        <p:spPr>
          <a:xfrm>
            <a:off x="5138928" y="1597456"/>
            <a:ext cx="2921508" cy="211226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078723" y="1597456"/>
            <a:ext cx="2903220" cy="211226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036808" y="1527048"/>
            <a:ext cx="822960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1879091"/>
            <a:ext cx="4462272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Estequiometria e cálculos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138928" y="1949500"/>
            <a:ext cx="3286696" cy="211226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443912" y="1949500"/>
            <a:ext cx="712089" cy="211226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210865" y="1879091"/>
            <a:ext cx="822960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11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66928" y="2231136"/>
            <a:ext cx="4462272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Ácido-base, pH e equilíbrio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138928" y="2301544"/>
            <a:ext cx="1460754" cy="211226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617970" y="2301544"/>
            <a:ext cx="1807654" cy="211226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80488" y="2231136"/>
            <a:ext cx="822960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2583180"/>
            <a:ext cx="4462272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Soluções, misturas e separação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138928" y="2653588"/>
            <a:ext cx="1825942" cy="211226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983158" y="2653588"/>
            <a:ext cx="712089" cy="211226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50111" y="2583180"/>
            <a:ext cx="822960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7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2935224"/>
            <a:ext cx="4462272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Orgânica, bioquímica e polímeros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138928" y="3005632"/>
            <a:ext cx="1825942" cy="211226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983158" y="3005632"/>
            <a:ext cx="712089" cy="211226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750111" y="2935224"/>
            <a:ext cx="822960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3287268"/>
            <a:ext cx="4462272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Energia: termoquímica e combustão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138928" y="3357676"/>
            <a:ext cx="1095565" cy="211226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252781" y="3357676"/>
            <a:ext cx="712089" cy="211226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019734" y="3287268"/>
            <a:ext cx="822960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3639312"/>
            <a:ext cx="4462272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Eletroquímica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38928" y="3709720"/>
            <a:ext cx="730377" cy="211226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887593" y="3709720"/>
            <a:ext cx="1077277" cy="211226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019734" y="3639312"/>
            <a:ext cx="822960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3991356"/>
            <a:ext cx="4462272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Modelos, reações e processos inorgânicos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138928" y="4061764"/>
            <a:ext cx="1095565" cy="211226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252781" y="4061764"/>
            <a:ext cx="346900" cy="211226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654546" y="3991356"/>
            <a:ext cx="822960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6928" y="4343400"/>
            <a:ext cx="4462272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Cinética e catálise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138928" y="4413808"/>
            <a:ext cx="1095565" cy="211226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252781" y="4413808"/>
            <a:ext cx="346900" cy="211226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654546" y="4343400"/>
            <a:ext cx="822960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4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66928" y="4695444"/>
            <a:ext cx="4462272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Gases e mudanças de estado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138928" y="4765852"/>
            <a:ext cx="1095565" cy="211226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289357" y="4695444"/>
            <a:ext cx="822960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5047488"/>
            <a:ext cx="4462272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Ligações e interações intermoleculares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138928" y="5117896"/>
            <a:ext cx="730377" cy="211226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924169" y="5047488"/>
            <a:ext cx="822960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6928" y="5399532"/>
            <a:ext cx="4462272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Radioatividade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138928" y="5469940"/>
            <a:ext cx="365188" cy="211226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5558980" y="5399532"/>
            <a:ext cx="822960" cy="352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1263A"/>
                </a:solidFill>
                <a:latin typeface="Calibri"/>
              </a:rPr>
              <a:t>1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138928" y="5897880"/>
            <a:ext cx="201168" cy="20116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413248" y="5806440"/>
            <a:ext cx="3291840" cy="3657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1ª fase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530086" y="5897880"/>
            <a:ext cx="201168" cy="20116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804406" y="5806440"/>
            <a:ext cx="3291840" cy="3657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2ª fase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O QUE CAI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Em que contexto a Química aparece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64208"/>
            <a:ext cx="3182112" cy="5486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Saúde e medicamentos</a:t>
            </a:r>
          </a:p>
        </p:txBody>
      </p:sp>
      <p:sp>
        <p:nvSpPr>
          <p:cNvPr id="7" name="Rectangle 6"/>
          <p:cNvSpPr/>
          <p:nvPr/>
        </p:nvSpPr>
        <p:spPr>
          <a:xfrm>
            <a:off x="3858768" y="1773936"/>
            <a:ext cx="3612794" cy="329184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26426" y="1664208"/>
            <a:ext cx="822960" cy="5486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11263A"/>
                </a:solidFill>
                <a:latin typeface="Calibri"/>
              </a:rPr>
              <a:t>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212848"/>
            <a:ext cx="3182112" cy="5486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Energia e combustíveis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58768" y="2322576"/>
            <a:ext cx="3211372" cy="329184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25004" y="2212848"/>
            <a:ext cx="822960" cy="5486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11263A"/>
                </a:solidFill>
                <a:latin typeface="Calibri"/>
              </a:rPr>
              <a:t>16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2761488"/>
            <a:ext cx="3182112" cy="5486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Clima e CO₂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858768" y="2871216"/>
            <a:ext cx="2007107" cy="329184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920739" y="2761488"/>
            <a:ext cx="822960" cy="5486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11263A"/>
                </a:solidFill>
                <a:latin typeface="Calibri"/>
              </a:rPr>
              <a:t>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3310128"/>
            <a:ext cx="3182112" cy="5486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Indústria e materiais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58768" y="3419856"/>
            <a:ext cx="2007107" cy="329184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920739" y="3310128"/>
            <a:ext cx="822960" cy="5486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11263A"/>
                </a:solidFill>
                <a:latin typeface="Calibri"/>
              </a:rPr>
              <a:t>10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3858768"/>
            <a:ext cx="3182112" cy="5486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Água e resíduos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858768" y="3968496"/>
            <a:ext cx="2007107" cy="329184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20739" y="3858768"/>
            <a:ext cx="822960" cy="5486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11263A"/>
                </a:solidFill>
                <a:latin typeface="Calibri"/>
              </a:rPr>
              <a:t>10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4407408"/>
            <a:ext cx="3182112" cy="5486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Alimentos e agro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858768" y="4517136"/>
            <a:ext cx="1404975" cy="329184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318607" y="4407408"/>
            <a:ext cx="822960" cy="5486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11263A"/>
                </a:solidFill>
                <a:latin typeface="Calibri"/>
              </a:rPr>
              <a:t>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4956048"/>
            <a:ext cx="3182112" cy="5486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Outros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858768" y="5065776"/>
            <a:ext cx="602132" cy="329184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15764" y="4956048"/>
            <a:ext cx="822960" cy="5486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11263A"/>
                </a:solidFill>
                <a:latin typeface="Calibri"/>
              </a:rPr>
              <a:t>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741663" y="1664208"/>
            <a:ext cx="2880360" cy="365760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924543" y="1847088"/>
            <a:ext cx="2514600" cy="33832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2400" b="1" i="0">
                <a:solidFill>
                  <a:srgbClr val="0F766E"/>
                </a:solidFill>
                <a:latin typeface="Cambria"/>
              </a:rPr>
              <a:t>Leitura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Saúde e energia somam 34 das 74 questões. Fármacos, combustíveis, CO₂ e água se repetem todos os anos.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O QUE CAI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Pouca conta, mas conta que derruba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5413248" cy="18288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86968" y="1801368"/>
            <a:ext cx="4846320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400" b="1" i="0">
                <a:solidFill>
                  <a:srgbClr val="11263A"/>
                </a:solidFill>
                <a:latin typeface="Calibri"/>
              </a:rPr>
              <a:t>1 em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624328"/>
            <a:ext cx="484632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questões exige cálculo (25 de 74)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08776" y="1618488"/>
            <a:ext cx="5413248" cy="18288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28816" y="1801368"/>
            <a:ext cx="4846320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400" b="1" i="0">
                <a:solidFill>
                  <a:srgbClr val="C2410C"/>
                </a:solidFill>
                <a:latin typeface="Calibri"/>
              </a:rPr>
              <a:t>39%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28816" y="2624328"/>
            <a:ext cx="484632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de acerto médio nas questões com conta (2021–2023)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675887"/>
            <a:ext cx="5413248" cy="18288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6968" y="3858768"/>
            <a:ext cx="4846320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400" b="1" i="0">
                <a:solidFill>
                  <a:srgbClr val="11263A"/>
                </a:solidFill>
                <a:latin typeface="Calibri"/>
              </a:rPr>
              <a:t>54%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86968" y="4681727"/>
            <a:ext cx="484632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de acerto médio nas questões sem conta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08776" y="3675887"/>
            <a:ext cx="5413248" cy="18288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8816" y="3858768"/>
            <a:ext cx="4846320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400" b="1" i="0">
                <a:solidFill>
                  <a:srgbClr val="11263A"/>
                </a:solidFill>
                <a:latin typeface="Calibri"/>
              </a:rPr>
              <a:t>4,4 de 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28816" y="4681727"/>
            <a:ext cx="484632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nota média em Química na 1ª fase de 2023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O QUE CAI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Cinco marcas da prova de Química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13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691640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618488"/>
            <a:ext cx="10232136" cy="7315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Todo enunciado parte de um texto real: artigo, notícia, bula, resolução da ANP.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587752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44168" y="2514600"/>
            <a:ext cx="10232136" cy="7315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Gráfico, tabela ou esquema em quase toda questão; leia eixos e unidades.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483864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44168" y="3410712"/>
            <a:ext cx="10232136" cy="7315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Ambiente e sustentabilidade lideram: CO₂, combustíveis, plásticos, água.</a:t>
            </a:r>
          </a:p>
        </p:txBody>
      </p:sp>
      <p:sp>
        <p:nvSpPr>
          <p:cNvPr id="12" name="Oval 11"/>
          <p:cNvSpPr/>
          <p:nvPr/>
        </p:nvSpPr>
        <p:spPr>
          <a:xfrm>
            <a:off x="566928" y="4379976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44168" y="4306824"/>
            <a:ext cx="10232136" cy="7315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Só um terço tem conta — e são as questões com menor acerto.</a:t>
            </a:r>
          </a:p>
        </p:txBody>
      </p:sp>
      <p:sp>
        <p:nvSpPr>
          <p:cNvPr id="14" name="Oval 13"/>
          <p:cNvSpPr/>
          <p:nvPr/>
        </p:nvSpPr>
        <p:spPr>
          <a:xfrm>
            <a:off x="566928" y="527608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5202936"/>
            <a:ext cx="10232136" cy="7315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Na 2ª fase: equação balanceada e justificativa ligada aos dados.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RAIO-X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Vestibular 2026 · Química na 1ª fase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14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72768"/>
          <a:ext cx="11055096" cy="4709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6629400"/>
                <a:gridCol w="328269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Questão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Assunto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Conteúdo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667512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Q66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Triângulo de Johnstone: níveis macroscópico, submicroscópico e simbólico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Modelos, reações e processos inorgânicos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Q67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Acidificação dos oceanos e corais: equilíbrio CO₂/carbonato e pH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Ácido-base, pH e equilíbrio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667512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Q68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Querosene × hidrogênio líquido: energia por massa e por volume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Energia: termoquímica e combustão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67512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Q69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Captura de CO₂ por um sólido: razão em mol e ganho de massa (gráfico)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Estequiometria e cálculos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667512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Q70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Processo Solvay: o que precisa ser reposto no ciclo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Modelos, reações e processos inorgânicos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Q71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Etanol anidro × hidratado (ANP): densidade e teor alcoólico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Soluções, misturas e separação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667512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Q72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Pedido de patente: rota nova para extrair lítio do espodumênio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Modelos, reações e processos inorgânicos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RAIO-X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Vestibular 2026 · Química na 2ª fase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15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72768"/>
          <a:ext cx="11055096" cy="337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6629400"/>
                <a:gridCol w="328269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Questão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Assunto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Conteúdo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667512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Q14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Explosivo RDX: volume de gases e consequências de uma guerra nuclear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Estequiometria e cálculos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67512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Q15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Odores corporais: nonanal → ácido nonanoico; atração de mosquitos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Orgânica, bioquímica e polímeros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Q16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Carro flex: razão ar/combustível e teor de etanol na gasolina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Estequiometria e cálculos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67512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Q17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PFAS (o “C8” do filme O Preço da Verdade) e carvão ativado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Química ambiental e sustentabilidade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Q18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Cálcio no sangue: frações em equilíbrio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Ácido-base, pH e equilíbrio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PERFIL DE ACERTOS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As oito questões com menos acertos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18488"/>
            <a:ext cx="4279392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Material particulado (2022)</a:t>
            </a:r>
          </a:p>
        </p:txBody>
      </p:sp>
      <p:sp>
        <p:nvSpPr>
          <p:cNvPr id="7" name="Rectangle 6"/>
          <p:cNvSpPr/>
          <p:nvPr/>
        </p:nvSpPr>
        <p:spPr>
          <a:xfrm>
            <a:off x="4956048" y="1709928"/>
            <a:ext cx="964143" cy="274320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75055" y="1618488"/>
            <a:ext cx="8229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11263A"/>
                </a:solidFill>
                <a:latin typeface="Calibri"/>
              </a:rPr>
              <a:t>16%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075688"/>
            <a:ext cx="4279392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Lei de Hess na caiação (2023)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56048" y="2167128"/>
            <a:ext cx="1446215" cy="2743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57127" y="2075688"/>
            <a:ext cx="8229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11263A"/>
                </a:solidFill>
                <a:latin typeface="Calibri"/>
              </a:rPr>
              <a:t>24%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2532888"/>
            <a:ext cx="4279392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mg/g × mmol/g (2021)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56048" y="2624328"/>
            <a:ext cx="1626991" cy="2743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37903" y="2532888"/>
            <a:ext cx="8229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11263A"/>
                </a:solidFill>
                <a:latin typeface="Calibri"/>
              </a:rPr>
              <a:t>27%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2990088"/>
            <a:ext cx="4279392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CO₂ da queima do octano (2022)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56048" y="3081528"/>
            <a:ext cx="1687250" cy="2743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698162" y="2990088"/>
            <a:ext cx="8229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11263A"/>
                </a:solidFill>
                <a:latin typeface="Calibri"/>
              </a:rPr>
              <a:t>28%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3447288"/>
            <a:ext cx="4279392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Indicador ácido-base (2022)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56048" y="3538728"/>
            <a:ext cx="1747509" cy="274320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58421" y="3447288"/>
            <a:ext cx="8229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11263A"/>
                </a:solidFill>
                <a:latin typeface="Calibri"/>
              </a:rPr>
              <a:t>29%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3904487"/>
            <a:ext cx="4279392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Economia atômica (2023)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956048" y="3995927"/>
            <a:ext cx="2048804" cy="2743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059716" y="3904487"/>
            <a:ext cx="8229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11263A"/>
                </a:solidFill>
                <a:latin typeface="Calibri"/>
              </a:rPr>
              <a:t>34%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4361688"/>
            <a:ext cx="4279392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Etanol de 1ª e 2ª geração (2022)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956048" y="4453127"/>
            <a:ext cx="2109063" cy="274320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119975" y="4361688"/>
            <a:ext cx="8229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11263A"/>
                </a:solidFill>
                <a:latin typeface="Calibri"/>
              </a:rPr>
              <a:t>35%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4818888"/>
            <a:ext cx="4279392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Nitrogênio reativo (2023)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956048" y="4910327"/>
            <a:ext cx="2289840" cy="274320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300752" y="4818888"/>
            <a:ext cx="8229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11263A"/>
                </a:solidFill>
                <a:latin typeface="Calibri"/>
              </a:rPr>
              <a:t>38%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956048" y="5422392"/>
            <a:ext cx="201168" cy="20116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230368" y="5330951"/>
            <a:ext cx="3291840" cy="3657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exige cálculo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893306" y="5422392"/>
            <a:ext cx="201168" cy="20116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167626" y="5330951"/>
            <a:ext cx="3291840" cy="3657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leitura e conceito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587044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Índice de acerto: porcentagem de candidatos que acertou a questão (relatórios da 1ª fase, Comvest).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17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Notas de corte e cursos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Acertos do último convocado para a 2ª fase, 2023 a 2026, e concorrência em 2027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NOTAS DE CORTE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Biológicas e Saúde · acertos para a 2ª fase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5576"/>
                <a:gridCol w="868680"/>
                <a:gridCol w="868680"/>
                <a:gridCol w="868680"/>
                <a:gridCol w="868680"/>
                <a:gridCol w="1234440"/>
                <a:gridCol w="914400"/>
                <a:gridCol w="1143000"/>
                <a:gridCol w="82296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Curso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2026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Cotas 2026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Vagas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Cand./vaga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Peso Q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Medicina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64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62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86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204,5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Farmácia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47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41,2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Ciências Biológicas (I)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39,8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Odontologia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33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20,3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Enfermagem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18,5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Nutrição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15,0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Fonoaudiologia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31,1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66928" y="5294376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Acertos de 72, sem PAAIS. Cotas: autodeclarados pretos e pardos. Peso Q: peso da Química na 2ª fase.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NOTAS DE CORTE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Exatas · acertos para a 2ª fase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19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65576"/>
                <a:gridCol w="868680"/>
                <a:gridCol w="868680"/>
                <a:gridCol w="868680"/>
                <a:gridCol w="868680"/>
                <a:gridCol w="1234440"/>
                <a:gridCol w="914400"/>
                <a:gridCol w="1143000"/>
                <a:gridCol w="82296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Curso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2023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2024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2025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2026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Cotas 2026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Vagas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Cand./vaga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Peso Q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Eng. de Computação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58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55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63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33,2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Ciência da Computação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57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56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53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48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57,4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Eng. Química (integral)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50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24,0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Eng. Química (noturno)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14,4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Química (integral)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49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7,7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Química Tecnológica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4,5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Eng. de Alimentos (I)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17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4,3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66928" y="5294376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Grupos pequenos oscilam muito: Eng. de Alimentos (I) foi de 17 para 30 acertos entre 2023 e 2026.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NOTAS DE CORTE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Evolução do corte · ampla concorrência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20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566928" y="1527048"/>
          <a:ext cx="11055096" cy="41605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66928" y="587044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Acertos (de 72) do último convocado para a 2ª fase, sem PAAIS. Fonte: Comvest.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CONCORRÊNCIA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Os cursos mais disputados em 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18488"/>
            <a:ext cx="3913632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Medicina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90288" y="1709928"/>
            <a:ext cx="6224255" cy="27432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869407" y="1618488"/>
            <a:ext cx="8229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11263A"/>
                </a:solidFill>
                <a:latin typeface="Calibri"/>
              </a:rPr>
              <a:t>204,5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075688"/>
            <a:ext cx="3913632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Arquitetura e Urbanismo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90288" y="2167128"/>
            <a:ext cx="1877929" cy="274320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23081" y="2075688"/>
            <a:ext cx="8229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11263A"/>
                </a:solidFill>
                <a:latin typeface="Calibri"/>
              </a:rPr>
              <a:t>61,7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2532888"/>
            <a:ext cx="3913632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Ciência da Computação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590288" y="2624328"/>
            <a:ext cx="1747052" cy="274320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92204" y="2532888"/>
            <a:ext cx="8229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11263A"/>
                </a:solidFill>
                <a:latin typeface="Calibri"/>
              </a:rPr>
              <a:t>57,4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2990088"/>
            <a:ext cx="3913632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Farmácia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90288" y="3081528"/>
            <a:ext cx="1253982" cy="274320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899134" y="2990088"/>
            <a:ext cx="8229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11263A"/>
                </a:solidFill>
                <a:latin typeface="Calibri"/>
              </a:rPr>
              <a:t>41,2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3447288"/>
            <a:ext cx="3913632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Ciências Biológicas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590288" y="3538728"/>
            <a:ext cx="1211370" cy="274320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856522" y="3447288"/>
            <a:ext cx="8229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11263A"/>
                </a:solidFill>
                <a:latin typeface="Calibri"/>
              </a:rPr>
              <a:t>39,8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3904487"/>
            <a:ext cx="3913632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Eng. de Computação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90288" y="3995927"/>
            <a:ext cx="1010490" cy="274320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655642" y="3904487"/>
            <a:ext cx="8229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11263A"/>
                </a:solidFill>
                <a:latin typeface="Calibri"/>
              </a:rPr>
              <a:t>33,2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4361688"/>
            <a:ext cx="3913632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Ciências Econômicas (N)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590288" y="4453127"/>
            <a:ext cx="986141" cy="274320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631293" y="4361688"/>
            <a:ext cx="8229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11263A"/>
                </a:solidFill>
                <a:latin typeface="Calibri"/>
              </a:rPr>
              <a:t>32,4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4818888"/>
            <a:ext cx="3913632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Fonoaudiologia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90288" y="4910327"/>
            <a:ext cx="946573" cy="274320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591725" y="4818888"/>
            <a:ext cx="8229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11263A"/>
                </a:solidFill>
                <a:latin typeface="Calibri"/>
              </a:rPr>
              <a:t>31,1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928" y="5276088"/>
            <a:ext cx="3913632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900" b="0" i="0">
                <a:solidFill>
                  <a:srgbClr val="22374B"/>
                </a:solidFill>
                <a:latin typeface="Calibri"/>
              </a:rPr>
              <a:t>Midialogia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90288" y="5367527"/>
            <a:ext cx="910050" cy="274320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555202" y="5276088"/>
            <a:ext cx="82296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11263A"/>
                </a:solidFill>
                <a:latin typeface="Calibri"/>
              </a:rPr>
              <a:t>29,9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66928" y="587044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6B7F92"/>
                </a:solidFill>
                <a:latin typeface="Calibri"/>
              </a:rPr>
              <a:t>Ampla concorrência, inscritos em 2027 (58,4 mil no total, 2 523 vagas). Fonte: Comvest.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22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Questões no estilo Unicamp · 1ª fase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Sete questões inéditas, cada uma construída a partir de uma questão real da Comvest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QUESTÃO 1 DE 7 · ANÁLOGA A 2026 · Q69 E 2024 · Q24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Estequiometria e cálculos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5120640" cy="470001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Materiais que capturam CO₂ diretamente do ar são uma das apostas para conter o aquecimento global. Em um teste, uma amostra de um sólido adsorvente (massa molar 200 g·mol⁻¹) foi exposta a um fluxo de ar enriquecido em CO₂, e a quantidade de gás retida por grama de sólido foi acompanhada ao longo do tempo.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1900" b="0" i="0">
                <a:solidFill>
                  <a:srgbClr val="6B7F92"/>
                </a:solidFill>
                <a:latin typeface="Calibri"/>
              </a:rPr>
              <a:t>Dado: massa molar do CO₂ = 44 g·mol⁻¹.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961888" y="1572768"/>
          <a:ext cx="5660136" cy="393192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QUESTÃO 1 DE 7 · ANÁLOGA A 2026 · Q69 E 2024 · Q24 (CONT.)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Estequiometria e cálculos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09804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Considerando que a captura se estabiliza e que o sólido não se decompõe, ao final do experimento (i) a razão entre a quantidade de CO₂ retida e a de sólido, em mol/mol, e (ii) o aumento percentual da massa do sólido são, aproximadamente,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679954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725673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a)  (i) 2 e (ii) 22%.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179064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3224783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b)  (i) 0,5 e (ii) 11%.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3678174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3723894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c)  (i) 2 e (ii) 11%.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177284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4223004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d)  (i) 0,5 e (ii) 2,5%.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RESOLUÇÃO DA QUESTÃO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9250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6507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Platô do gráfico: 2,5 mmol de CO₂ por grama de sólido  ·  M(sólido) = 200 g/mol · M(CO₂) = 44 g/mol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699004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699004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razão = n(CO₂) ÷ n(sólido)   ·   n = m ÷ 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579114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n(sólido) em 1 g = 1 ÷ 200 = 5,0 mmol  →  razão = 2,5 ÷ 5,0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4048887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massa de CO₂ em 1 g de sólido = 2,5 × 10⁻³ mol × 44 g/mol = 0,11 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573523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573523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(i) 0,5 mol de CO₂ por mol de sólido · (ii) a massa cresce 11%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Armadilhas: inverter a razão (2) e ler 2,5 mmol como 2,5% de massa.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QUESTÃO 2 DE 7 · ANÁLOGA A 2026 · Q67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Ácido-base, pH e equilíbrio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09804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Os oceanos absorvem cerca de um quarto do CO₂ emitido pelas atividades humanas. Parte desse gás participa dos equilíbrios abaixo, que afetam organismos com esqueleto ou concha de carbonato de cálcio, como corais e ostras.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698242"/>
            <a:ext cx="11055096" cy="1642364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2789682"/>
            <a:ext cx="10597896" cy="14594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100" b="0" i="0">
                <a:solidFill>
                  <a:srgbClr val="11263A"/>
                </a:solidFill>
                <a:latin typeface="Cambria"/>
              </a:rPr>
              <a:t>(1) CO₂(g) ⇌ CO₂(aq)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100" b="0" i="0">
                <a:solidFill>
                  <a:srgbClr val="11263A"/>
                </a:solidFill>
                <a:latin typeface="Cambria"/>
              </a:rPr>
              <a:t>(2) CO₂(aq) + H₂O(l) ⇌ H⁺(aq) + HCO₃⁻(aq)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100" b="0" i="0">
                <a:solidFill>
                  <a:srgbClr val="11263A"/>
                </a:solidFill>
                <a:latin typeface="Cambria"/>
              </a:rPr>
              <a:t>(3) H⁺(aq) + CO₃²⁻(aq) ⇌ HCO₃⁻(aq)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100" b="0" i="0">
                <a:solidFill>
                  <a:srgbClr val="11263A"/>
                </a:solidFill>
                <a:latin typeface="Cambria"/>
              </a:rPr>
              <a:t>(4) Ca²⁺(aq) + CO₃²⁻(aq) ⇌ CaCO₃(s)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QUESTÃO 2 DE 7 · ANÁLOGA A 2026 · Q67 (CONT.)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Ácido-base, pH e equilíbrio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Com o aumento contínuo da concentração de CO₂ na atmosfera, espera-se que, na água do mar,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29206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074926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a)  o pH aumente e a concentração de CO₃²⁻ diminua, favorecendo a formação de CaCO₃.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528316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574036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b)  o pH diminua e a concentração de CO₃²⁻ aumente, favorecendo a formação de CaCO₃.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3027426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3073146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c)  o pH diminua e a concentração de CO₃²⁻ diminua, desfavorecendo a formação de CaCO₃.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526536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572256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d)  o pH aumente e a concentração de CO₃²⁻ aumente, desfavorecendo a formação de CaCO₃.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RESOLUÇÃO DA QUESTÃO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28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59105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572768"/>
            <a:ext cx="10323576" cy="41681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Siga o CO₂ pela cadeia de equilíbrios (princípio de Le Chatelier):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2677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249424"/>
            <a:ext cx="10323576" cy="41681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Mais CO₂(g) desloca (1) e (2) para a direita → mais H⁺ → o pH cai.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294436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2926080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H⁺ extra consome CO₃²⁻ em (3) → [CO₃²⁻] diminui → (4) se desloca para a esquerda: o CaCO₃ tende a se dissolver.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842004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842004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pH menor, menos carbonato e esqueletos de CaCO₃ mais frágeis.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QUESTÃO 3 DE 7 · ANÁLOGA A 2026 · Q68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Energia: termoquímica e combustão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09804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Na escolha de um combustível para veículos, importam tanto a energia por massa (o peso que o veículo carrega) quanto a energia por volume (o tamanho do tanque). A tabela traz dados aproximados de dois combustíveis líquidos.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2698242"/>
          <a:ext cx="1105509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953512"/>
                <a:gridCol w="2953512"/>
                <a:gridCol w="2953512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Combustível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Massa molar (g·mol⁻¹)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Energia de combustão (kJ·mol⁻¹)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Densidade (g·cm⁻³)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Octano (gasolina)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114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5 470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0,70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Etanol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46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1 370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0,79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QUESTÃO 3 DE 7 · ANÁLOGA A 2026 · Q68 (CONT.)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Energia: termoquímica e combustão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7726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Para que um carro tenha a mesma autonomia usando etanol em vez de octano (mesma energia liberada e mesmo rendimento do motor), o tanque deve conter um volume de etanol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35458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400300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a)  cerca de 60% maior, porque o etanol libera menos energia por volume e é mais denso.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853690"/>
            <a:ext cx="11055096" cy="760476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899410"/>
            <a:ext cx="10689336" cy="66903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b)  igual ao de octano, porque a maior densidade do etanol compensa sua menor energia por massa.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3678174"/>
            <a:ext cx="11055096" cy="760476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3723894"/>
            <a:ext cx="10689336" cy="66903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c)  cerca de 40% maior, porque o etanol libera menos energia por volume, embora libere mais energia por massa.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502658"/>
            <a:ext cx="11055096" cy="760476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4548378"/>
            <a:ext cx="10689336" cy="66903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d)  cerca de 40% maior, porque o etanol libera menos energia tanto por massa quanto por volume.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RESOLUÇÃO DA QUESTÃO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9250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6507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Octano: 5 470 kJ/mol · 114 g/mol · 0,70 g/cm³  ·  Etanol: 1 370 kJ/mol · 46 g/mol · 0,79 g/cm³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699004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699004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energia por volume = (energia por mol ÷ M) × densidade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579114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octano: (5 470 ÷ 114) × 0,70 = 48,0 kJ/g × 0,70 = 33,6 kJ/cm³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4048887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etanol: (1 370 ÷ 46) × 0,79 = 29,8 kJ/g × 0,79 = 23,5 kJ/cm³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RESOLUÇÃO DA QUESTÃO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d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volume de etanol ÷ volume de octano = 33,6 ÷ 23,5 = 1,43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115693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15693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cerca de 40% a mais de volume (o etanol perde por massa e por volume)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Os “60% maior” saem da razão por massa (48,0 ÷ 29,8 = 1,6): grandeza errada para o tamanho do tanque.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QUESTÃO 4 DE 7 · ANÁLOGA A 2024 · Q22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Ácido-base, pH e equilíbrio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42341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Bebidas industrializadas recebem acidulantes para realçar o sabor e ajudar na conservação. Um fabricante quer levar o pH de uma bebida a cerca de 3,0 usando a menor massa possível de acidulante. A tabela traz quatro opções (para ácidos com mais de um hidrogênio ionizável, vale o pKa da primeira ionização).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3023616"/>
          <a:ext cx="11055096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4430268"/>
                <a:gridCol w="4430268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Acidulante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Massa molar (g·mol⁻¹)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pKa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Ácido acético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4,8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Ácido cítrico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192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3,1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Ácido fosfórico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98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2,1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Ácido tartárico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3,0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QUESTÃO 4 DE 7 · ANÁLOGA A 2024 · Q22 (CONT.)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Ácido-base, pH e equilíbrio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A escolha mais adequada é o ácido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29206"/>
            <a:ext cx="11055096" cy="760476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074926"/>
            <a:ext cx="10689336" cy="66903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a)  fosfórico, pois combina massa molar pequena com pKa abaixo do pH desejado, ficando mais ionizado nessa faixa.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85369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899410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b)  tartárico, pois seu pKa é igual ao pH desejado, o que garante a ionização completa.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335280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3398520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c)  acético, pois tem a menor massa molar, e o pKa não interfere na quantidade necessária.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85191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3897630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d)  cítrico, pois seu pKa é próximo do pH desejado e ele tem a maior massa molar.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RESOLUÇÃO DA QUESTÃO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35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59105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572768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Quanto menor o pKa em relação ao pH, maior a fração do ácido que está ionizada — e só o ácido ionizado libera H⁺.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461260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442972"/>
            <a:ext cx="10323576" cy="106756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Quando pH = pKa, apenas metade está ionizada — não há “ionização completa”. Em pH 3, o acético (pKa 4,8) fica menos de 2% ionizado: seria preciso muito ácido, apesar da massa molar pequena.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65683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638550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fosfórico (pKa 2,1) fica cerca de 90% ionizado em pH 3 e tem massa molar menor que a do cítrico e a do tartárico.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554474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4554474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Ácido fosfórico: pKa abaixo do pH desejado e massa molar pequena.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QUESTÃO 5 DE 7 · ANÁLOGA A 2025 · Q62 E 2ª FASE 2025 · Q16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Eletroquímica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09804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Telhas e calhas de aço costumam ser galvanizadas, isto é, revestidas por uma fina camada de zinco. Já as latas de alimentos antigas eram feitas de folha de flandres: aço revestido de estanho. Nos dois casos, o revestimento pode ser riscado, expondo o ferro ao ar úmido.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2698242"/>
          <a:ext cx="11055095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38567"/>
                <a:gridCol w="3316528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Semirreação de redução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E° (V)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Zn²⁺ + 2 e⁻ → Zn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−0,76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Fe²⁺ + 2 e⁻ → Fe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−0,44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Sn²⁺ + 2 e⁻ → Sn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−0,14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>
                          <a:solidFill>
                            <a:srgbClr val="11263A"/>
                          </a:solidFill>
                          <a:latin typeface="Calibri"/>
                        </a:rPr>
                        <a:t>O₂ + 2 H₂O + 4 e⁻ → 4 OH⁻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0">
                          <a:solidFill>
                            <a:srgbClr val="22374B"/>
                          </a:solidFill>
                          <a:latin typeface="Calibri"/>
                        </a:rPr>
                        <a:t>+0,40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QUESTÃO 5 DE 7 · ANÁLOGA A 2025 · Q62 E 2ª FASE 2025 · Q16 (CONT.)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Eletroquímica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Depois do risco, espera-se que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29206"/>
            <a:ext cx="11055096" cy="760476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8" y="2074926"/>
            <a:ext cx="10689336" cy="66903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a)  no aço galvanizado o ferro se oxide no lugar do zinco, pois o ferro tem potencial de redução maior.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853690"/>
            <a:ext cx="11055096" cy="760476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2899410"/>
            <a:ext cx="10689336" cy="66903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b)  na folha de flandres o estanho funcione como ânodo de sacrifício, pois tem o maior potencial de redução.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3678174"/>
            <a:ext cx="11055096" cy="760476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3723894"/>
            <a:ext cx="10689336" cy="66903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c)  no aço galvanizado o zinco se oxide no lugar do ferro, enquanto, na folha de flandres, o ferro exposto se oxide mais rápido do que se não houvesse estanho.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502658"/>
            <a:ext cx="11055096" cy="760476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9808" y="4548378"/>
            <a:ext cx="10689336" cy="66903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d)  nos dois casos o revestimento continue protegendo o ferro, pois os dois metais se oxidam mais facilmente que o ferro.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RESOLUÇÃO DA QUESTÃO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38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59105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572768"/>
            <a:ext cx="10323576" cy="41681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Quem tem o menor potencial de redução se oxida (é o ânodo).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2677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249424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Zn (−0,76 V) &lt; Fe (−0,44 V): no risco, o zinco se oxida e protege o ferro — é o ânodo de sacrifício.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13791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119628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Sn (−0,14 V) &gt; Fe: no risco, o ferro vira o ânodo da pilha Fe/Sn e enferruja mais depressa. O estanho só protege enquanto a camada estiver inteira.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035552"/>
            <a:ext cx="11055096" cy="987044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4035552"/>
            <a:ext cx="10506456" cy="98704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Galvanizado: o zinco se sacrifica. Folha de flandres riscada: o ferro corrói mais rápido.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QUESTÃO 6 DE 7 · ANÁLOGA A 2025 · Q64 E 2023 · Q17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Cinética e catálise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09804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Após uma dose intravenosa, a concentração de certo antibiótico no sangue cai pela metade a cada 3 horas (cinética de primeira ordem). Logo após a aplicação, a concentração é 64 mg/L, e o fármaco só é eficaz acima de 8 mg/L.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670810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Com base nessas informações, é correto afirmar que o fármaco permanece eficaz por cerca 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108960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3154679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a)  12 horas, e a velocidade de eliminação aumenta à medida que o fármaco é consumido.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608070"/>
            <a:ext cx="11055096" cy="760476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3653790"/>
            <a:ext cx="10689336" cy="66903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b)  9 horas, e a velocidade de eliminação (em mg/L por hora) é maior no início do que no fim desse período.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432554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4478274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c)  9 horas, e a velocidade de eliminação é a mesma ao longo de todo o período.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931664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4977384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d)  21 horas, pois a concentração cai 8 mg/L a cada 3 horas, com velocidade constante.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RESOLUÇÃO DA QUESTÃO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C₀ = 64 mg/L · C mínima eficaz = 8 mg/L · t½ = 3 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C = C₀ × (1/2)ⁿ   ·   t = n × t½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8 = 64 × (1/2)ⁿ  →  (1/2)ⁿ = 1/8  →  n = 3 meias-vidas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723513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t = 3 × 3 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24815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24815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t = 9 h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Em 1ª ordem a velocidade cai com a concentração: 32 mg/L nas 3 primeiras horas, só 8 mg/L nas 3 últimas. Decaimento linear daria 21 h.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QUESTÃO 7 DE 7 · ANÁLOGA A 2026 · Q71 E 2021 · Q34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Soluções, misturas e separação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09804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Para desinfetar superfícies recomenda-se o álcool 70 INPM, isto é, com 70% de etanol em massa. Um laboratório dispõe de 700 g de álcool 96 INPM (96% de etanol em massa) e de água destilada. Densidades a 20 °C: etanol puro, 0,79 g/cm³; água, 1,00 g/cm³.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670810"/>
            <a:ext cx="11055096" cy="109804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Para preparar álcool 70 INPM com todo o álcool disponível, deve-se adicionar uma massa de água de aproximadamente ______, e a densidade da mistura final será ______ que a do álcool 96 INPM. As lacunas são preenchidas por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759707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3805427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a)  260 g; menor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4258818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4304538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b)  180 g; maior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757928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4803648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c)  300 g; menor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257038"/>
            <a:ext cx="11055096" cy="43510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9808" y="5302758"/>
            <a:ext cx="10689336" cy="3436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d)  260 g; maior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A · RESOLUÇÃO DA QUESTÃO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700 g de álcool com 96% de etanol (m/m) · meta: 70% (m/m)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m(etanol) = % × m(solução)   ·   m(final) = m(etanol) ÷ 0,70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m(etanol) = 0,96 × 700 = 672 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723513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m(final) = 672 ÷ 0,70 = 960 g  →  água a adicionar = 960 − 700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24815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24815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260 g de água; com mais água (mais densa), a densidade da mistura aumenta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A resposta de 300 g ignora que o álcool de partida já tinha 4% de água.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43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Questões no estilo Unicamp · 2ª fase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Discursivas com itens a e b, 2 pontos cada, e a resposta esperada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DISCURSIVA 1 · ANÁLOGA A 2ª FASE 2026 · Q14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Airbag: gás em 30 milissegundos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7472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Os airbags inflam em cerca de 30 milissegundos graças à decomposição da azida de sódio, disparada por um sinal elétrico do sensor de colisão: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310892"/>
            <a:ext cx="11055096" cy="967486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2402332"/>
            <a:ext cx="10597896" cy="78460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100" b="0" i="0">
                <a:solidFill>
                  <a:srgbClr val="11263A"/>
                </a:solidFill>
                <a:latin typeface="Cambria"/>
              </a:rPr>
              <a:t>2 NaN₃(s) → 2 Na(s) + 3 N₂(g)</a:t>
            </a:r>
          </a:p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100" b="0" i="0">
                <a:solidFill>
                  <a:srgbClr val="11263A"/>
                </a:solidFill>
                <a:latin typeface="Cambria"/>
              </a:rPr>
              <a:t>10 Na(s) + 2 KNO₃(s) → K₂O(s) + 5 Na₂O(s) + N₂(g)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69817"/>
            <a:ext cx="11055096" cy="4218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Junto da azida há nitrato de potássio, que reage com o sódio metálico formado (segunda equação).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782568"/>
            <a:ext cx="11055096" cy="111252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3855720"/>
            <a:ext cx="10689336" cy="96621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11263A"/>
                </a:solidFill>
                <a:latin typeface="Calibri"/>
              </a:rPr>
              <a:t>a)  Calcule a massa de azida de sódio necessária para encher um airbag de 60 L com N₂ a 100 kPa e 27 °C, considerando apenas a primeira reação. Dados: R = 8,3 Pa·m³·K⁻¹·mol⁻¹; massa molar do NaN₃ = 65 g/mol.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986528"/>
            <a:ext cx="11055096" cy="8026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5059680"/>
            <a:ext cx="10689336" cy="65633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11263A"/>
                </a:solidFill>
                <a:latin typeface="Calibri"/>
              </a:rPr>
              <a:t>b)  O sódio metálico não pode permanecer no airbag depois do acidente. Explique por que, com base em uma reação química, e indique a função do KNO₃.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DISCURSIVA 1 · ITEM A · RESPOSTA ESPERADA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Resolução do item 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V = 60 L = 0,060 m³ · P = 1,0 × 10⁵ Pa · T = 27 + 273 = 300 K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n = PV ÷ RT   ·   2 NaN₃ : 3 N₂   ·   m = n × 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n(N₂) = (1,0 × 10⁵ × 0,060) ÷ (8,3 × 300) = 6 000 ÷ 2 490 = 2,41 mol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723513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n(NaN₃) = 2,41 × 2/3 = 1,61 mol  →  m = 1,61 × 65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24815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24815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m ≈ 1,0 × 10² g de azida de sódio (cerca de 104 g)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Critérios: Converteu as unidades (m³ e K) e chegou a n(N₂) ≈ 2,4 mol · Usou a proporção 2 : 3 e chegou a cerca de 100 g de NaN₃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DISCURSIVA 1 · ITEM B · RESPOSTA ESPERADA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Resolução do item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46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59105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572768"/>
            <a:ext cx="10323576" cy="106756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sódio reage violentamente com a umidade do ar e da pele: 2 Na + 2 H₂O → 2 NaOH + H₂. Forma hidróxido de sódio, corrosivo, e hidrogênio, inflamável, numa reação muito exotérmica.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78663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768346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KNO₃ é um oxidante: converte o sódio em óxidos (Na₂O e K₂O), bem menos perigosos — que, com sílica, formam um vidro inerte — e ainda produz mais N₂.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Critérios: Escreveu a reação do Na com a água e apontou o risco (NaOH corrosivo, H₂ inflamável) · Identificou o KNO₃ como oxidante que consome o Na formando óxidos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DISCURSIVA 2 · ANÁLOGA A 2ª FASE 2024 · Q19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Cárie, pH e flúor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4218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esmalte dos dentes é formado principalmente por hidroxiapatita, em equilíbrio com a saliva: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1985518"/>
            <a:ext cx="11055096" cy="630047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2076958"/>
            <a:ext cx="10597896" cy="447167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100" b="0" i="0">
                <a:solidFill>
                  <a:srgbClr val="11263A"/>
                </a:solidFill>
                <a:latin typeface="Cambria"/>
              </a:rPr>
              <a:t>Ca₅(PO₄)₃OH(s) ⇌ 5 Ca²⁺(aq) + 3 PO₄³⁻(aq) + OH⁻(aq)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707005"/>
            <a:ext cx="11055096" cy="7472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Depois de uma refeição rica em açúcar, bactérias da placa produzem ácidos orgânicos, e o pH na superfície do dente pode cair de 7 para cerca de 5.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445129"/>
            <a:ext cx="11055096" cy="8026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8" y="3518281"/>
            <a:ext cx="10689336" cy="65633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11263A"/>
                </a:solidFill>
                <a:latin typeface="Calibri"/>
              </a:rPr>
              <a:t>a)  Escreva a expressão da constante do produto de solubilidade (Kps) da hidroxiapatita e explique, pelo princípio de Le Chatelier, por que a queda do pH favorece a cárie (desmineralização).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4339209"/>
            <a:ext cx="11055096" cy="111252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4412361"/>
            <a:ext cx="10689336" cy="96621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11263A"/>
                </a:solidFill>
                <a:latin typeface="Calibri"/>
              </a:rPr>
              <a:t>b)  Cremes dentais com flúor favorecem a troca de OH⁻ por F⁻, formando fluorapatita, Ca₅(PO₄)₃F. A 25 °C, o Kps da fluorapatita é cerca de 100 vezes menor que o da hidroxiapatita, e o HF é um ácido fraco (pKa ≈ 3,2). Explique por que o flúor protege o esmalte.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DISCURSIVA 2 · ITEM A · RESPOSTA ESPERADA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Resolução do item 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591056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Kps = [Ca²⁺]⁵ · [PO₄³⁻]³ · [OH⁻]   (o sólido não entra na expressão)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471165"/>
            <a:ext cx="10872216" cy="1012697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Os ácidos liberam H⁺, que consome OH⁻ (H⁺ + OH⁻ → H₂O) e também PO₄³⁻ (formando HPO₄²⁻). Com menos OH⁻ e PO₄³⁻, o produto das concentrações fica abaixo do Kps e o equilíbrio se desloca para a direita: a hidroxiapatita se dissolve.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Critérios: Expressão do Kps correta, com expoentes 5, 3 e 1 e sem o sólido · Explicou que o H⁺ consome OH⁻/PO₄³⁻ e desloca o equilíbrio para a dissolução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DISCURSIVA 2 · ITEM B · RESPOSTA ESPERADA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Resolução do item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49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59105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572768"/>
            <a:ext cx="10323576" cy="74218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Com Kps cerca de 100 vezes menor, a fluorapatita é menos solúvel: dissolve-se menos para o mesmo ambiente.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461260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442972"/>
            <a:ext cx="10323576" cy="106756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Além disso, o F⁻ é uma base muito mais fraca que o OH⁻. Em pH 5 (acima do pKa 3,2 do HF), quase todo o F⁻ continua livre: o ácido da placa consome pouco F⁻ e desloca muito menos o equilíbrio da fluorapatita.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Critérios: Relacionou o Kps menor à menor solubilidade · Explicou que o F⁻ (base fraca) é pouco consumido pelo ácido em pH 5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DISCURSIVA 3 · ANÁLOGA A 2ª FASE 2025 · Q17 E 2022 · Q22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Célula a combustível de metanol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07264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Células a combustível de metanol direto podem alimentar aparelhos portáteis. O metanol é oxidado no ânodo e o oxigênio do ar é reduzido no cátodo, com transporte de H⁺ por uma membrana. Reação global: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636266"/>
            <a:ext cx="11055096" cy="630047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2727706"/>
            <a:ext cx="10597896" cy="447167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200"/>
              </a:spcAft>
            </a:pPr>
            <a:r>
              <a:rPr sz="2100" b="0" i="0">
                <a:solidFill>
                  <a:srgbClr val="11263A"/>
                </a:solidFill>
                <a:latin typeface="Cambria"/>
              </a:rPr>
              <a:t>2 CH₃OH(l) + 3 O₂(g) → 2 CO₂(g) + 4 H₂O(l)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357753"/>
            <a:ext cx="11055096" cy="8026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3430905"/>
            <a:ext cx="10689336" cy="65633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11263A"/>
                </a:solidFill>
                <a:latin typeface="Calibri"/>
              </a:rPr>
              <a:t>a)  Escreva as semirreações do ânodo e do cátodo (meio ácido) e indique quantos mols de elétrons circulam por mol de metanol consumido.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4251833"/>
            <a:ext cx="11055096" cy="111252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808" y="4324985"/>
            <a:ext cx="10689336" cy="96621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11263A"/>
                </a:solidFill>
                <a:latin typeface="Calibri"/>
              </a:rPr>
              <a:t>b)  Um aparelho consome corrente constante de 0,50 A. Por quanto tempo 3,2 g de metanol o mantêm funcionando, com aproveitamento total? Dados: CH₃OH = 32 g/mol; constante de Faraday = 96 500 C/mol.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DISCURSIVA 3 · ITEM A · RESPOSTA ESPERADA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Resolução do item 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51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59105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572768"/>
            <a:ext cx="10323576" cy="41681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Ânodo (oxidação): CH₃OH + H₂O → CO₂ + 6 H⁺ + 6 e⁻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2677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249424"/>
            <a:ext cx="10323576" cy="41681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Cátodo (redução): 3/2 O₂ + 6 H⁺ + 6 e⁻ → 3 H₂O   (ou O₂ + 4 H⁺ + 4 e⁻ → 2 H₂O)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97180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297180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6 mol de elétrons por mol de metanol (o carbono passa de −2 para +4)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Critérios: Semirreações balanceadas em massa e carga, no eletrodo certo · Concluiu 6 mol de e⁻ por mol de CH₃OH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DISCURSIVA 3 · ITEM B · RESPOSTA ESPERADA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Resolução do item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99693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9969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28216"/>
            <a:ext cx="9226296" cy="325373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 = 3,2 g · M = 32 g/mol · 6 e⁻ por CH₃OH · i = 0,50 A · F = 96 500 C/mol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373630"/>
            <a:ext cx="11055096" cy="69723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373630"/>
            <a:ext cx="10506456" cy="69723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Q = n(e⁻) × F   ·   t = Q ÷ 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253740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n(CH₃OH) = 3,2 ÷ 32 = 0,10 mol  →  n(e⁻) = 0,60 mol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723513"/>
            <a:ext cx="10506456" cy="39662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Q = 0,60 × 96 500 = 57 900 C  →  t = 57 900 ÷ 0,50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248150"/>
            <a:ext cx="11055096" cy="630681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248150"/>
            <a:ext cx="10506456" cy="630681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t ≈ 1,2 × 10⁵ s ≈ 32 horas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Critérios: Calculou a carga Q ≈ 5,8 × 10⁴ C · Chegou a t ≈ 1,2 × 10⁵ s (cerca de 32 h)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FECHAMENTO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Leve isto para a prova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53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627632"/>
            <a:ext cx="457200" cy="457200"/>
          </a:xfrm>
          <a:prstGeom prst="ellipse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572768"/>
            <a:ext cx="10323576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Leia o texto-base inteiro antes das alternativas: a resposta costuma estar nos dados.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386584"/>
            <a:ext cx="457200" cy="457200"/>
          </a:xfrm>
          <a:prstGeom prst="ellipse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331720"/>
            <a:ext cx="10323576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Confira eixos, unidades e escalas; porcentagem não é quantidade.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145536"/>
            <a:ext cx="457200" cy="457200"/>
          </a:xfrm>
          <a:prstGeom prst="ellipse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090672"/>
            <a:ext cx="10323576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Proporção em mol: escreva a relação antes de fazer a conta.</a:t>
            </a:r>
          </a:p>
        </p:txBody>
      </p:sp>
      <p:sp>
        <p:nvSpPr>
          <p:cNvPr id="12" name="Oval 11"/>
          <p:cNvSpPr/>
          <p:nvPr/>
        </p:nvSpPr>
        <p:spPr>
          <a:xfrm>
            <a:off x="566928" y="3904487"/>
            <a:ext cx="457200" cy="457200"/>
          </a:xfrm>
          <a:prstGeom prst="ellipse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2728" y="3849624"/>
            <a:ext cx="10323576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Temperatura de gás sempre em kelvin; sinal de ΔH ao inverter equações.</a:t>
            </a:r>
          </a:p>
        </p:txBody>
      </p:sp>
      <p:sp>
        <p:nvSpPr>
          <p:cNvPr id="14" name="Oval 13"/>
          <p:cNvSpPr/>
          <p:nvPr/>
        </p:nvSpPr>
        <p:spPr>
          <a:xfrm>
            <a:off x="566928" y="4663440"/>
            <a:ext cx="457200" cy="457200"/>
          </a:xfrm>
          <a:prstGeom prst="ellipse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52728" y="4608576"/>
            <a:ext cx="10323576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Na 2ª fase: equação balanceada, conceito citado pelo nome e ligação com os dados.</a:t>
            </a:r>
          </a:p>
        </p:txBody>
      </p:sp>
      <p:sp>
        <p:nvSpPr>
          <p:cNvPr id="16" name="Oval 15"/>
          <p:cNvSpPr/>
          <p:nvPr/>
        </p:nvSpPr>
        <p:spPr>
          <a:xfrm>
            <a:off x="566928" y="5422391"/>
            <a:ext cx="457200" cy="457200"/>
          </a:xfrm>
          <a:prstGeom prst="ellipse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52728" y="5367527"/>
            <a:ext cx="10323576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Treine com as provas antigas e as respostas esperadas da própria Comvest.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Química na Unicamp · Vestibular 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54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6304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PARA CONTINUAR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920240"/>
            <a:ext cx="11055096" cy="9144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400" b="1" i="0">
                <a:solidFill>
                  <a:srgbClr val="FFFFFF"/>
                </a:solidFill>
                <a:latin typeface="Cambria"/>
              </a:rPr>
              <a:t>Treine na página interativa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017520"/>
            <a:ext cx="11055096" cy="21945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1400"/>
              </a:spcAft>
            </a:pPr>
            <a:r>
              <a:rPr sz="3000" b="1" i="0">
                <a:solidFill>
                  <a:srgbClr val="F2B705"/>
                </a:solidFill>
                <a:latin typeface="Calibri"/>
              </a:rPr>
              <a:t>aquitemquimica.com.br/unicamp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2200" b="0" i="0">
                <a:solidFill>
                  <a:srgbClr val="C6D8E6"/>
                </a:solidFill>
                <a:latin typeface="Calibri"/>
              </a:rPr>
              <a:t>Simulador de notas de corte de 67 cursos · Simulado B · 6 discursivas com autocorreção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C6D8E6"/>
                </a:solidFill>
                <a:latin typeface="Calibri"/>
              </a:rPr>
              <a:t>Cadernos oficiais de 2019 a 2026: comvest.unicamp.br/vestibulares-anteriores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